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264" r:id="rId4"/>
    <p:sldId id="260" r:id="rId5"/>
    <p:sldId id="261" r:id="rId6"/>
    <p:sldId id="265" r:id="rId7"/>
    <p:sldId id="266" r:id="rId8"/>
    <p:sldId id="267" r:id="rId9"/>
    <p:sldId id="269" r:id="rId10"/>
    <p:sldId id="307" r:id="rId11"/>
    <p:sldId id="270" r:id="rId12"/>
    <p:sldId id="272" r:id="rId13"/>
    <p:sldId id="273" r:id="rId14"/>
    <p:sldId id="278" r:id="rId15"/>
    <p:sldId id="279" r:id="rId16"/>
    <p:sldId id="309" r:id="rId17"/>
    <p:sldId id="280" r:id="rId18"/>
    <p:sldId id="281" r:id="rId19"/>
    <p:sldId id="282" r:id="rId20"/>
    <p:sldId id="303" r:id="rId21"/>
    <p:sldId id="283" r:id="rId22"/>
    <p:sldId id="284" r:id="rId23"/>
    <p:sldId id="285" r:id="rId24"/>
    <p:sldId id="286" r:id="rId25"/>
    <p:sldId id="287" r:id="rId26"/>
    <p:sldId id="288" r:id="rId27"/>
    <p:sldId id="289" r:id="rId28"/>
    <p:sldId id="304" r:id="rId29"/>
    <p:sldId id="291" r:id="rId30"/>
    <p:sldId id="305" r:id="rId31"/>
    <p:sldId id="308" r:id="rId32"/>
    <p:sldId id="292" r:id="rId33"/>
    <p:sldId id="296" r:id="rId34"/>
    <p:sldId id="290" r:id="rId35"/>
    <p:sldId id="298" r:id="rId36"/>
    <p:sldId id="299" r:id="rId37"/>
    <p:sldId id="302" r:id="rId38"/>
    <p:sldId id="301" r:id="rId39"/>
    <p:sldId id="300" r:id="rId40"/>
    <p:sldId id="306"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45E87-9D9C-4887-8BFF-09CFAA161826}" v="18" dt="2023-03-07T22:06:53.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rio Ortega" userId="88d9a393-a80c-46c8-a64d-48fb73ffe372" providerId="ADAL" clId="{49D45E87-9D9C-4887-8BFF-09CFAA161826}"/>
    <pc:docChg chg="custSel delSld modSld">
      <pc:chgData name="Rosario Ortega" userId="88d9a393-a80c-46c8-a64d-48fb73ffe372" providerId="ADAL" clId="{49D45E87-9D9C-4887-8BFF-09CFAA161826}" dt="2023-03-09T15:13:20.846" v="34" actId="2696"/>
      <pc:docMkLst>
        <pc:docMk/>
      </pc:docMkLst>
      <pc:sldChg chg="addSp delSp modSp mod modTransition delAnim modAnim">
        <pc:chgData name="Rosario Ortega" userId="88d9a393-a80c-46c8-a64d-48fb73ffe372" providerId="ADAL" clId="{49D45E87-9D9C-4887-8BFF-09CFAA161826}" dt="2023-03-08T14:53:57.055" v="24" actId="478"/>
        <pc:sldMkLst>
          <pc:docMk/>
          <pc:sldMk cId="3140990511" sldId="256"/>
        </pc:sldMkLst>
        <pc:picChg chg="add del mod">
          <ac:chgData name="Rosario Ortega" userId="88d9a393-a80c-46c8-a64d-48fb73ffe372" providerId="ADAL" clId="{49D45E87-9D9C-4887-8BFF-09CFAA161826}" dt="2023-03-07T22:02:28.286" v="10"/>
          <ac:picMkLst>
            <pc:docMk/>
            <pc:sldMk cId="3140990511" sldId="256"/>
            <ac:picMk id="5" creationId="{35D94994-0B32-FEAD-97E9-34E6617D91D1}"/>
          </ac:picMkLst>
        </pc:picChg>
        <pc:picChg chg="add del mod ord">
          <ac:chgData name="Rosario Ortega" userId="88d9a393-a80c-46c8-a64d-48fb73ffe372" providerId="ADAL" clId="{49D45E87-9D9C-4887-8BFF-09CFAA161826}" dt="2023-03-07T22:02:44.233" v="11"/>
          <ac:picMkLst>
            <pc:docMk/>
            <pc:sldMk cId="3140990511" sldId="256"/>
            <ac:picMk id="17" creationId="{70738A06-EC18-9A1A-1F22-42872E2D5085}"/>
          </ac:picMkLst>
        </pc:picChg>
        <pc:picChg chg="add del mod">
          <ac:chgData name="Rosario Ortega" userId="88d9a393-a80c-46c8-a64d-48fb73ffe372" providerId="ADAL" clId="{49D45E87-9D9C-4887-8BFF-09CFAA161826}" dt="2023-03-07T22:03:04.411" v="13"/>
          <ac:picMkLst>
            <pc:docMk/>
            <pc:sldMk cId="3140990511" sldId="256"/>
            <ac:picMk id="18" creationId="{0146FC00-6E62-BB42-3DB3-0A22B1942434}"/>
          </ac:picMkLst>
        </pc:picChg>
        <pc:picChg chg="add del mod ord">
          <ac:chgData name="Rosario Ortega" userId="88d9a393-a80c-46c8-a64d-48fb73ffe372" providerId="ADAL" clId="{49D45E87-9D9C-4887-8BFF-09CFAA161826}" dt="2023-03-07T22:03:15.316" v="14"/>
          <ac:picMkLst>
            <pc:docMk/>
            <pc:sldMk cId="3140990511" sldId="256"/>
            <ac:picMk id="20" creationId="{BE1E2C19-D2C9-C019-E591-44EF36E63768}"/>
          </ac:picMkLst>
        </pc:picChg>
        <pc:picChg chg="add del mod">
          <ac:chgData name="Rosario Ortega" userId="88d9a393-a80c-46c8-a64d-48fb73ffe372" providerId="ADAL" clId="{49D45E87-9D9C-4887-8BFF-09CFAA161826}" dt="2023-03-08T14:53:57.055" v="24" actId="478"/>
          <ac:picMkLst>
            <pc:docMk/>
            <pc:sldMk cId="3140990511" sldId="256"/>
            <ac:picMk id="21" creationId="{1A18654F-2E1E-C374-5596-19ECD726DA9A}"/>
          </ac:picMkLst>
        </pc:picChg>
      </pc:sldChg>
      <pc:sldChg chg="addSp delSp modSp mod modTransition delAnim modAnim">
        <pc:chgData name="Rosario Ortega" userId="88d9a393-a80c-46c8-a64d-48fb73ffe372" providerId="ADAL" clId="{49D45E87-9D9C-4887-8BFF-09CFAA161826}" dt="2023-03-08T14:54:01.702" v="25" actId="478"/>
        <pc:sldMkLst>
          <pc:docMk/>
          <pc:sldMk cId="305137216" sldId="257"/>
        </pc:sldMkLst>
        <pc:picChg chg="add del mod">
          <ac:chgData name="Rosario Ortega" userId="88d9a393-a80c-46c8-a64d-48fb73ffe372" providerId="ADAL" clId="{49D45E87-9D9C-4887-8BFF-09CFAA161826}" dt="2023-03-07T22:02:28.286" v="10"/>
          <ac:picMkLst>
            <pc:docMk/>
            <pc:sldMk cId="305137216" sldId="257"/>
            <ac:picMk id="11" creationId="{F388BE52-EF12-3E1C-FC15-85DEA2F9020D}"/>
          </ac:picMkLst>
        </pc:picChg>
        <pc:picChg chg="add del mod ord">
          <ac:chgData name="Rosario Ortega" userId="88d9a393-a80c-46c8-a64d-48fb73ffe372" providerId="ADAL" clId="{49D45E87-9D9C-4887-8BFF-09CFAA161826}" dt="2023-03-07T22:03:38.897" v="15"/>
          <ac:picMkLst>
            <pc:docMk/>
            <pc:sldMk cId="305137216" sldId="257"/>
            <ac:picMk id="25" creationId="{5833AF0D-B617-7E5B-ECF7-A36AFB24A551}"/>
          </ac:picMkLst>
        </pc:picChg>
        <pc:picChg chg="add del mod">
          <ac:chgData name="Rosario Ortega" userId="88d9a393-a80c-46c8-a64d-48fb73ffe372" providerId="ADAL" clId="{49D45E87-9D9C-4887-8BFF-09CFAA161826}" dt="2023-03-08T14:54:01.702" v="25" actId="478"/>
          <ac:picMkLst>
            <pc:docMk/>
            <pc:sldMk cId="305137216" sldId="257"/>
            <ac:picMk id="26" creationId="{231914ED-02AE-A89F-96A5-239C57CFA1C1}"/>
          </ac:picMkLst>
        </pc:picChg>
      </pc:sldChg>
      <pc:sldChg chg="addSp delSp modSp mod modTransition delAnim">
        <pc:chgData name="Rosario Ortega" userId="88d9a393-a80c-46c8-a64d-48fb73ffe372" providerId="ADAL" clId="{49D45E87-9D9C-4887-8BFF-09CFAA161826}" dt="2023-03-08T14:54:08.466" v="27" actId="478"/>
        <pc:sldMkLst>
          <pc:docMk/>
          <pc:sldMk cId="1765396889" sldId="260"/>
        </pc:sldMkLst>
        <pc:picChg chg="add del mod">
          <ac:chgData name="Rosario Ortega" userId="88d9a393-a80c-46c8-a64d-48fb73ffe372" providerId="ADAL" clId="{49D45E87-9D9C-4887-8BFF-09CFAA161826}" dt="2023-03-08T14:54:08.466" v="27" actId="478"/>
          <ac:picMkLst>
            <pc:docMk/>
            <pc:sldMk cId="1765396889" sldId="260"/>
            <ac:picMk id="24" creationId="{F60655D1-158C-2850-0BC6-ADBD44950F43}"/>
          </ac:picMkLst>
        </pc:picChg>
      </pc:sldChg>
      <pc:sldChg chg="addSp delSp modSp mod modTransition delAnim modAnim">
        <pc:chgData name="Rosario Ortega" userId="88d9a393-a80c-46c8-a64d-48fb73ffe372" providerId="ADAL" clId="{49D45E87-9D9C-4887-8BFF-09CFAA161826}" dt="2023-03-08T14:54:12.472" v="28" actId="478"/>
        <pc:sldMkLst>
          <pc:docMk/>
          <pc:sldMk cId="3487455214" sldId="261"/>
        </pc:sldMkLst>
        <pc:picChg chg="add del mod">
          <ac:chgData name="Rosario Ortega" userId="88d9a393-a80c-46c8-a64d-48fb73ffe372" providerId="ADAL" clId="{49D45E87-9D9C-4887-8BFF-09CFAA161826}" dt="2023-03-07T22:02:28.286" v="10"/>
          <ac:picMkLst>
            <pc:docMk/>
            <pc:sldMk cId="3487455214" sldId="261"/>
            <ac:picMk id="9" creationId="{6EF97706-56E0-1B38-801A-F36A2833498C}"/>
          </ac:picMkLst>
        </pc:picChg>
        <pc:picChg chg="add del mod ord">
          <ac:chgData name="Rosario Ortega" userId="88d9a393-a80c-46c8-a64d-48fb73ffe372" providerId="ADAL" clId="{49D45E87-9D9C-4887-8BFF-09CFAA161826}" dt="2023-03-07T22:04:44.776" v="18"/>
          <ac:picMkLst>
            <pc:docMk/>
            <pc:sldMk cId="3487455214" sldId="261"/>
            <ac:picMk id="26" creationId="{4E6EDBCE-170E-7460-CABA-40C09F81A7B5}"/>
          </ac:picMkLst>
        </pc:picChg>
        <pc:picChg chg="add del mod">
          <ac:chgData name="Rosario Ortega" userId="88d9a393-a80c-46c8-a64d-48fb73ffe372" providerId="ADAL" clId="{49D45E87-9D9C-4887-8BFF-09CFAA161826}" dt="2023-03-08T14:54:12.472" v="28" actId="478"/>
          <ac:picMkLst>
            <pc:docMk/>
            <pc:sldMk cId="3487455214" sldId="261"/>
            <ac:picMk id="27" creationId="{8042D94F-847C-A171-1E9F-61516FFD7C3D}"/>
          </ac:picMkLst>
        </pc:picChg>
      </pc:sldChg>
      <pc:sldChg chg="addSp delSp modSp mod modTransition delAnim modAnim">
        <pc:chgData name="Rosario Ortega" userId="88d9a393-a80c-46c8-a64d-48fb73ffe372" providerId="ADAL" clId="{49D45E87-9D9C-4887-8BFF-09CFAA161826}" dt="2023-03-08T14:54:05.530" v="26" actId="478"/>
        <pc:sldMkLst>
          <pc:docMk/>
          <pc:sldMk cId="447688003" sldId="264"/>
        </pc:sldMkLst>
        <pc:picChg chg="add del mod">
          <ac:chgData name="Rosario Ortega" userId="88d9a393-a80c-46c8-a64d-48fb73ffe372" providerId="ADAL" clId="{49D45E87-9D9C-4887-8BFF-09CFAA161826}" dt="2023-03-07T22:02:28.286" v="10"/>
          <ac:picMkLst>
            <pc:docMk/>
            <pc:sldMk cId="447688003" sldId="264"/>
            <ac:picMk id="12" creationId="{7C63565F-0BCE-018F-7F5B-72F4E14CC9A8}"/>
          </ac:picMkLst>
        </pc:picChg>
        <pc:picChg chg="add del mod ord">
          <ac:chgData name="Rosario Ortega" userId="88d9a393-a80c-46c8-a64d-48fb73ffe372" providerId="ADAL" clId="{49D45E87-9D9C-4887-8BFF-09CFAA161826}" dt="2023-03-07T22:04:08.342" v="16"/>
          <ac:picMkLst>
            <pc:docMk/>
            <pc:sldMk cId="447688003" sldId="264"/>
            <ac:picMk id="30" creationId="{35C12EDD-902C-1E19-E1F9-3F0DF9C0280C}"/>
          </ac:picMkLst>
        </pc:picChg>
        <pc:picChg chg="add del mod">
          <ac:chgData name="Rosario Ortega" userId="88d9a393-a80c-46c8-a64d-48fb73ffe372" providerId="ADAL" clId="{49D45E87-9D9C-4887-8BFF-09CFAA161826}" dt="2023-03-08T14:54:05.530" v="26" actId="478"/>
          <ac:picMkLst>
            <pc:docMk/>
            <pc:sldMk cId="447688003" sldId="264"/>
            <ac:picMk id="31" creationId="{D340ACC9-8332-E514-1F1D-EF997BC82A99}"/>
          </ac:picMkLst>
        </pc:picChg>
      </pc:sldChg>
      <pc:sldChg chg="addSp delSp modSp mod modTransition delAnim">
        <pc:chgData name="Rosario Ortega" userId="88d9a393-a80c-46c8-a64d-48fb73ffe372" providerId="ADAL" clId="{49D45E87-9D9C-4887-8BFF-09CFAA161826}" dt="2023-03-08T14:54:15.642" v="29" actId="478"/>
        <pc:sldMkLst>
          <pc:docMk/>
          <pc:sldMk cId="1251801082" sldId="265"/>
        </pc:sldMkLst>
        <pc:picChg chg="add del mod">
          <ac:chgData name="Rosario Ortega" userId="88d9a393-a80c-46c8-a64d-48fb73ffe372" providerId="ADAL" clId="{49D45E87-9D9C-4887-8BFF-09CFAA161826}" dt="2023-03-08T14:54:15.642" v="29" actId="478"/>
          <ac:picMkLst>
            <pc:docMk/>
            <pc:sldMk cId="1251801082" sldId="265"/>
            <ac:picMk id="16" creationId="{5F340FB9-C4A6-C844-B518-5BCEA055882F}"/>
          </ac:picMkLst>
        </pc:picChg>
      </pc:sldChg>
      <pc:sldChg chg="addSp delSp modSp mod modTransition delAnim modAnim">
        <pc:chgData name="Rosario Ortega" userId="88d9a393-a80c-46c8-a64d-48fb73ffe372" providerId="ADAL" clId="{49D45E87-9D9C-4887-8BFF-09CFAA161826}" dt="2023-03-08T14:54:19.369" v="30" actId="478"/>
        <pc:sldMkLst>
          <pc:docMk/>
          <pc:sldMk cId="2853081205" sldId="266"/>
        </pc:sldMkLst>
        <pc:picChg chg="add del mod">
          <ac:chgData name="Rosario Ortega" userId="88d9a393-a80c-46c8-a64d-48fb73ffe372" providerId="ADAL" clId="{49D45E87-9D9C-4887-8BFF-09CFAA161826}" dt="2023-03-07T22:02:28.286" v="10"/>
          <ac:picMkLst>
            <pc:docMk/>
            <pc:sldMk cId="2853081205" sldId="266"/>
            <ac:picMk id="8" creationId="{82654265-BBE2-598B-71FC-F83AE3B3461C}"/>
          </ac:picMkLst>
        </pc:picChg>
        <pc:picChg chg="add del mod ord">
          <ac:chgData name="Rosario Ortega" userId="88d9a393-a80c-46c8-a64d-48fb73ffe372" providerId="ADAL" clId="{49D45E87-9D9C-4887-8BFF-09CFAA161826}" dt="2023-03-07T22:05:33.658" v="20"/>
          <ac:picMkLst>
            <pc:docMk/>
            <pc:sldMk cId="2853081205" sldId="266"/>
            <ac:picMk id="12" creationId="{A53987EC-E01B-51CB-FADF-39C746EFB8E8}"/>
          </ac:picMkLst>
        </pc:picChg>
        <pc:picChg chg="add del mod">
          <ac:chgData name="Rosario Ortega" userId="88d9a393-a80c-46c8-a64d-48fb73ffe372" providerId="ADAL" clId="{49D45E87-9D9C-4887-8BFF-09CFAA161826}" dt="2023-03-08T14:54:19.369" v="30" actId="478"/>
          <ac:picMkLst>
            <pc:docMk/>
            <pc:sldMk cId="2853081205" sldId="266"/>
            <ac:picMk id="13" creationId="{8748249E-9F62-8EAC-DB12-69858C3A980A}"/>
          </ac:picMkLst>
        </pc:picChg>
      </pc:sldChg>
      <pc:sldChg chg="addSp delSp modSp mod modTransition delAnim">
        <pc:chgData name="Rosario Ortega" userId="88d9a393-a80c-46c8-a64d-48fb73ffe372" providerId="ADAL" clId="{49D45E87-9D9C-4887-8BFF-09CFAA161826}" dt="2023-03-08T14:54:22.776" v="31" actId="478"/>
        <pc:sldMkLst>
          <pc:docMk/>
          <pc:sldMk cId="719565074" sldId="267"/>
        </pc:sldMkLst>
        <pc:picChg chg="add del mod">
          <ac:chgData name="Rosario Ortega" userId="88d9a393-a80c-46c8-a64d-48fb73ffe372" providerId="ADAL" clId="{49D45E87-9D9C-4887-8BFF-09CFAA161826}" dt="2023-03-08T14:54:22.776" v="31" actId="478"/>
          <ac:picMkLst>
            <pc:docMk/>
            <pc:sldMk cId="719565074" sldId="267"/>
            <ac:picMk id="13" creationId="{916B7AE2-39B4-2F31-0FBA-AE6D312CBEB7}"/>
          </ac:picMkLst>
        </pc:picChg>
      </pc:sldChg>
      <pc:sldChg chg="addSp delSp modSp del mod modTransition delAnim">
        <pc:chgData name="Rosario Ortega" userId="88d9a393-a80c-46c8-a64d-48fb73ffe372" providerId="ADAL" clId="{49D45E87-9D9C-4887-8BFF-09CFAA161826}" dt="2023-03-09T15:13:20.846" v="34" actId="2696"/>
        <pc:sldMkLst>
          <pc:docMk/>
          <pc:sldMk cId="477810075" sldId="268"/>
        </pc:sldMkLst>
        <pc:picChg chg="add del mod">
          <ac:chgData name="Rosario Ortega" userId="88d9a393-a80c-46c8-a64d-48fb73ffe372" providerId="ADAL" clId="{49D45E87-9D9C-4887-8BFF-09CFAA161826}" dt="2023-03-08T14:54:27.145" v="32" actId="478"/>
          <ac:picMkLst>
            <pc:docMk/>
            <pc:sldMk cId="477810075" sldId="268"/>
            <ac:picMk id="14" creationId="{4A6999DC-CDA0-A666-1011-D03518C820BA}"/>
          </ac:picMkLst>
        </pc:picChg>
      </pc:sldChg>
      <pc:sldChg chg="modTransition">
        <pc:chgData name="Rosario Ortega" userId="88d9a393-a80c-46c8-a64d-48fb73ffe372" providerId="ADAL" clId="{49D45E87-9D9C-4887-8BFF-09CFAA161826}" dt="2023-03-07T22:03:04.411" v="13"/>
        <pc:sldMkLst>
          <pc:docMk/>
          <pc:sldMk cId="2534686718" sldId="269"/>
        </pc:sldMkLst>
      </pc:sldChg>
      <pc:sldChg chg="modTransition">
        <pc:chgData name="Rosario Ortega" userId="88d9a393-a80c-46c8-a64d-48fb73ffe372" providerId="ADAL" clId="{49D45E87-9D9C-4887-8BFF-09CFAA161826}" dt="2023-03-07T22:03:04.411" v="13"/>
        <pc:sldMkLst>
          <pc:docMk/>
          <pc:sldMk cId="1433386491" sldId="270"/>
        </pc:sldMkLst>
      </pc:sldChg>
      <pc:sldChg chg="modTransition">
        <pc:chgData name="Rosario Ortega" userId="88d9a393-a80c-46c8-a64d-48fb73ffe372" providerId="ADAL" clId="{49D45E87-9D9C-4887-8BFF-09CFAA161826}" dt="2023-03-07T22:03:04.411" v="13"/>
        <pc:sldMkLst>
          <pc:docMk/>
          <pc:sldMk cId="2731829998" sldId="272"/>
        </pc:sldMkLst>
      </pc:sldChg>
      <pc:sldChg chg="modTransition">
        <pc:chgData name="Rosario Ortega" userId="88d9a393-a80c-46c8-a64d-48fb73ffe372" providerId="ADAL" clId="{49D45E87-9D9C-4887-8BFF-09CFAA161826}" dt="2023-03-07T22:03:04.411" v="13"/>
        <pc:sldMkLst>
          <pc:docMk/>
          <pc:sldMk cId="1552976922" sldId="273"/>
        </pc:sldMkLst>
      </pc:sldChg>
      <pc:sldChg chg="modTransition">
        <pc:chgData name="Rosario Ortega" userId="88d9a393-a80c-46c8-a64d-48fb73ffe372" providerId="ADAL" clId="{49D45E87-9D9C-4887-8BFF-09CFAA161826}" dt="2023-03-07T22:03:04.411" v="13"/>
        <pc:sldMkLst>
          <pc:docMk/>
          <pc:sldMk cId="3084940982" sldId="278"/>
        </pc:sldMkLst>
      </pc:sldChg>
      <pc:sldChg chg="modTransition">
        <pc:chgData name="Rosario Ortega" userId="88d9a393-a80c-46c8-a64d-48fb73ffe372" providerId="ADAL" clId="{49D45E87-9D9C-4887-8BFF-09CFAA161826}" dt="2023-03-07T22:03:04.411" v="13"/>
        <pc:sldMkLst>
          <pc:docMk/>
          <pc:sldMk cId="4192354559" sldId="279"/>
        </pc:sldMkLst>
      </pc:sldChg>
      <pc:sldChg chg="modTransition">
        <pc:chgData name="Rosario Ortega" userId="88d9a393-a80c-46c8-a64d-48fb73ffe372" providerId="ADAL" clId="{49D45E87-9D9C-4887-8BFF-09CFAA161826}" dt="2023-03-07T22:03:04.411" v="13"/>
        <pc:sldMkLst>
          <pc:docMk/>
          <pc:sldMk cId="1042911707" sldId="280"/>
        </pc:sldMkLst>
      </pc:sldChg>
      <pc:sldChg chg="modTransition">
        <pc:chgData name="Rosario Ortega" userId="88d9a393-a80c-46c8-a64d-48fb73ffe372" providerId="ADAL" clId="{49D45E87-9D9C-4887-8BFF-09CFAA161826}" dt="2023-03-07T22:03:04.411" v="13"/>
        <pc:sldMkLst>
          <pc:docMk/>
          <pc:sldMk cId="2721099403" sldId="281"/>
        </pc:sldMkLst>
      </pc:sldChg>
      <pc:sldChg chg="modTransition">
        <pc:chgData name="Rosario Ortega" userId="88d9a393-a80c-46c8-a64d-48fb73ffe372" providerId="ADAL" clId="{49D45E87-9D9C-4887-8BFF-09CFAA161826}" dt="2023-03-07T22:03:04.411" v="13"/>
        <pc:sldMkLst>
          <pc:docMk/>
          <pc:sldMk cId="4080120949" sldId="282"/>
        </pc:sldMkLst>
      </pc:sldChg>
      <pc:sldChg chg="modTransition">
        <pc:chgData name="Rosario Ortega" userId="88d9a393-a80c-46c8-a64d-48fb73ffe372" providerId="ADAL" clId="{49D45E87-9D9C-4887-8BFF-09CFAA161826}" dt="2023-03-07T22:03:04.411" v="13"/>
        <pc:sldMkLst>
          <pc:docMk/>
          <pc:sldMk cId="348096028" sldId="283"/>
        </pc:sldMkLst>
      </pc:sldChg>
      <pc:sldChg chg="modTransition">
        <pc:chgData name="Rosario Ortega" userId="88d9a393-a80c-46c8-a64d-48fb73ffe372" providerId="ADAL" clId="{49D45E87-9D9C-4887-8BFF-09CFAA161826}" dt="2023-03-07T22:03:04.411" v="13"/>
        <pc:sldMkLst>
          <pc:docMk/>
          <pc:sldMk cId="4090327654" sldId="284"/>
        </pc:sldMkLst>
      </pc:sldChg>
      <pc:sldChg chg="modTransition">
        <pc:chgData name="Rosario Ortega" userId="88d9a393-a80c-46c8-a64d-48fb73ffe372" providerId="ADAL" clId="{49D45E87-9D9C-4887-8BFF-09CFAA161826}" dt="2023-03-07T22:03:04.411" v="13"/>
        <pc:sldMkLst>
          <pc:docMk/>
          <pc:sldMk cId="4203779876" sldId="285"/>
        </pc:sldMkLst>
      </pc:sldChg>
      <pc:sldChg chg="modTransition">
        <pc:chgData name="Rosario Ortega" userId="88d9a393-a80c-46c8-a64d-48fb73ffe372" providerId="ADAL" clId="{49D45E87-9D9C-4887-8BFF-09CFAA161826}" dt="2023-03-07T22:03:04.411" v="13"/>
        <pc:sldMkLst>
          <pc:docMk/>
          <pc:sldMk cId="3133003682" sldId="286"/>
        </pc:sldMkLst>
      </pc:sldChg>
      <pc:sldChg chg="modTransition">
        <pc:chgData name="Rosario Ortega" userId="88d9a393-a80c-46c8-a64d-48fb73ffe372" providerId="ADAL" clId="{49D45E87-9D9C-4887-8BFF-09CFAA161826}" dt="2023-03-07T22:03:04.411" v="13"/>
        <pc:sldMkLst>
          <pc:docMk/>
          <pc:sldMk cId="487550546" sldId="287"/>
        </pc:sldMkLst>
      </pc:sldChg>
      <pc:sldChg chg="modTransition">
        <pc:chgData name="Rosario Ortega" userId="88d9a393-a80c-46c8-a64d-48fb73ffe372" providerId="ADAL" clId="{49D45E87-9D9C-4887-8BFF-09CFAA161826}" dt="2023-03-07T22:03:04.411" v="13"/>
        <pc:sldMkLst>
          <pc:docMk/>
          <pc:sldMk cId="1956447687" sldId="288"/>
        </pc:sldMkLst>
      </pc:sldChg>
      <pc:sldChg chg="modTransition">
        <pc:chgData name="Rosario Ortega" userId="88d9a393-a80c-46c8-a64d-48fb73ffe372" providerId="ADAL" clId="{49D45E87-9D9C-4887-8BFF-09CFAA161826}" dt="2023-03-07T22:03:04.411" v="13"/>
        <pc:sldMkLst>
          <pc:docMk/>
          <pc:sldMk cId="3961424096" sldId="289"/>
        </pc:sldMkLst>
      </pc:sldChg>
      <pc:sldChg chg="modTransition">
        <pc:chgData name="Rosario Ortega" userId="88d9a393-a80c-46c8-a64d-48fb73ffe372" providerId="ADAL" clId="{49D45E87-9D9C-4887-8BFF-09CFAA161826}" dt="2023-03-07T22:03:04.411" v="13"/>
        <pc:sldMkLst>
          <pc:docMk/>
          <pc:sldMk cId="1636673984" sldId="290"/>
        </pc:sldMkLst>
      </pc:sldChg>
      <pc:sldChg chg="modTransition">
        <pc:chgData name="Rosario Ortega" userId="88d9a393-a80c-46c8-a64d-48fb73ffe372" providerId="ADAL" clId="{49D45E87-9D9C-4887-8BFF-09CFAA161826}" dt="2023-03-07T22:03:04.411" v="13"/>
        <pc:sldMkLst>
          <pc:docMk/>
          <pc:sldMk cId="1463825565" sldId="291"/>
        </pc:sldMkLst>
      </pc:sldChg>
      <pc:sldChg chg="modTransition">
        <pc:chgData name="Rosario Ortega" userId="88d9a393-a80c-46c8-a64d-48fb73ffe372" providerId="ADAL" clId="{49D45E87-9D9C-4887-8BFF-09CFAA161826}" dt="2023-03-07T22:03:04.411" v="13"/>
        <pc:sldMkLst>
          <pc:docMk/>
          <pc:sldMk cId="993774299" sldId="292"/>
        </pc:sldMkLst>
      </pc:sldChg>
      <pc:sldChg chg="modTransition">
        <pc:chgData name="Rosario Ortega" userId="88d9a393-a80c-46c8-a64d-48fb73ffe372" providerId="ADAL" clId="{49D45E87-9D9C-4887-8BFF-09CFAA161826}" dt="2023-03-07T22:03:04.411" v="13"/>
        <pc:sldMkLst>
          <pc:docMk/>
          <pc:sldMk cId="2198910608" sldId="296"/>
        </pc:sldMkLst>
      </pc:sldChg>
      <pc:sldChg chg="modTransition">
        <pc:chgData name="Rosario Ortega" userId="88d9a393-a80c-46c8-a64d-48fb73ffe372" providerId="ADAL" clId="{49D45E87-9D9C-4887-8BFF-09CFAA161826}" dt="2023-03-07T22:03:04.411" v="13"/>
        <pc:sldMkLst>
          <pc:docMk/>
          <pc:sldMk cId="1680694520" sldId="298"/>
        </pc:sldMkLst>
      </pc:sldChg>
      <pc:sldChg chg="modTransition">
        <pc:chgData name="Rosario Ortega" userId="88d9a393-a80c-46c8-a64d-48fb73ffe372" providerId="ADAL" clId="{49D45E87-9D9C-4887-8BFF-09CFAA161826}" dt="2023-03-07T22:03:04.411" v="13"/>
        <pc:sldMkLst>
          <pc:docMk/>
          <pc:sldMk cId="3330317905" sldId="299"/>
        </pc:sldMkLst>
      </pc:sldChg>
      <pc:sldChg chg="modTransition">
        <pc:chgData name="Rosario Ortega" userId="88d9a393-a80c-46c8-a64d-48fb73ffe372" providerId="ADAL" clId="{49D45E87-9D9C-4887-8BFF-09CFAA161826}" dt="2023-03-07T22:03:04.411" v="13"/>
        <pc:sldMkLst>
          <pc:docMk/>
          <pc:sldMk cId="786739094" sldId="300"/>
        </pc:sldMkLst>
      </pc:sldChg>
      <pc:sldChg chg="modTransition">
        <pc:chgData name="Rosario Ortega" userId="88d9a393-a80c-46c8-a64d-48fb73ffe372" providerId="ADAL" clId="{49D45E87-9D9C-4887-8BFF-09CFAA161826}" dt="2023-03-07T22:03:04.411" v="13"/>
        <pc:sldMkLst>
          <pc:docMk/>
          <pc:sldMk cId="2726950258" sldId="301"/>
        </pc:sldMkLst>
      </pc:sldChg>
      <pc:sldChg chg="modTransition">
        <pc:chgData name="Rosario Ortega" userId="88d9a393-a80c-46c8-a64d-48fb73ffe372" providerId="ADAL" clId="{49D45E87-9D9C-4887-8BFF-09CFAA161826}" dt="2023-03-07T22:03:04.411" v="13"/>
        <pc:sldMkLst>
          <pc:docMk/>
          <pc:sldMk cId="2553157646" sldId="302"/>
        </pc:sldMkLst>
      </pc:sldChg>
      <pc:sldChg chg="modTransition">
        <pc:chgData name="Rosario Ortega" userId="88d9a393-a80c-46c8-a64d-48fb73ffe372" providerId="ADAL" clId="{49D45E87-9D9C-4887-8BFF-09CFAA161826}" dt="2023-03-07T22:03:04.411" v="13"/>
        <pc:sldMkLst>
          <pc:docMk/>
          <pc:sldMk cId="3018783834" sldId="303"/>
        </pc:sldMkLst>
      </pc:sldChg>
      <pc:sldChg chg="modTransition">
        <pc:chgData name="Rosario Ortega" userId="88d9a393-a80c-46c8-a64d-48fb73ffe372" providerId="ADAL" clId="{49D45E87-9D9C-4887-8BFF-09CFAA161826}" dt="2023-03-07T22:03:04.411" v="13"/>
        <pc:sldMkLst>
          <pc:docMk/>
          <pc:sldMk cId="4105371708" sldId="304"/>
        </pc:sldMkLst>
      </pc:sldChg>
      <pc:sldChg chg="modTransition">
        <pc:chgData name="Rosario Ortega" userId="88d9a393-a80c-46c8-a64d-48fb73ffe372" providerId="ADAL" clId="{49D45E87-9D9C-4887-8BFF-09CFAA161826}" dt="2023-03-07T22:03:04.411" v="13"/>
        <pc:sldMkLst>
          <pc:docMk/>
          <pc:sldMk cId="1992562771" sldId="305"/>
        </pc:sldMkLst>
      </pc:sldChg>
      <pc:sldChg chg="modTransition">
        <pc:chgData name="Rosario Ortega" userId="88d9a393-a80c-46c8-a64d-48fb73ffe372" providerId="ADAL" clId="{49D45E87-9D9C-4887-8BFF-09CFAA161826}" dt="2023-03-07T22:03:04.411" v="13"/>
        <pc:sldMkLst>
          <pc:docMk/>
          <pc:sldMk cId="3283311265" sldId="306"/>
        </pc:sldMkLst>
      </pc:sldChg>
      <pc:sldChg chg="addSp delSp modSp mod modTransition delAnim">
        <pc:chgData name="Rosario Ortega" userId="88d9a393-a80c-46c8-a64d-48fb73ffe372" providerId="ADAL" clId="{49D45E87-9D9C-4887-8BFF-09CFAA161826}" dt="2023-03-08T14:54:30.305" v="33" actId="478"/>
        <pc:sldMkLst>
          <pc:docMk/>
          <pc:sldMk cId="2421041206" sldId="307"/>
        </pc:sldMkLst>
        <pc:picChg chg="add del mod">
          <ac:chgData name="Rosario Ortega" userId="88d9a393-a80c-46c8-a64d-48fb73ffe372" providerId="ADAL" clId="{49D45E87-9D9C-4887-8BFF-09CFAA161826}" dt="2023-03-08T14:54:30.305" v="33" actId="478"/>
          <ac:picMkLst>
            <pc:docMk/>
            <pc:sldMk cId="2421041206" sldId="307"/>
            <ac:picMk id="8" creationId="{F68FCDD5-7D0F-8464-8836-7FE1DE5E2C10}"/>
          </ac:picMkLst>
        </pc:picChg>
      </pc:sldChg>
      <pc:sldChg chg="modTransition">
        <pc:chgData name="Rosario Ortega" userId="88d9a393-a80c-46c8-a64d-48fb73ffe372" providerId="ADAL" clId="{49D45E87-9D9C-4887-8BFF-09CFAA161826}" dt="2023-03-07T22:03:04.411" v="13"/>
        <pc:sldMkLst>
          <pc:docMk/>
          <pc:sldMk cId="1516807714" sldId="308"/>
        </pc:sldMkLst>
      </pc:sldChg>
      <pc:sldChg chg="modTransition">
        <pc:chgData name="Rosario Ortega" userId="88d9a393-a80c-46c8-a64d-48fb73ffe372" providerId="ADAL" clId="{49D45E87-9D9C-4887-8BFF-09CFAA161826}" dt="2023-03-07T22:03:04.411" v="13"/>
        <pc:sldMkLst>
          <pc:docMk/>
          <pc:sldMk cId="2131202870" sldId="309"/>
        </pc:sldMkLst>
      </pc:sldChg>
    </pc:docChg>
  </pc:docChgLst>
  <pc:docChgLst>
    <pc:chgData name="Rosario Ortega" userId="88d9a393-a80c-46c8-a64d-48fb73ffe372" providerId="ADAL" clId="{FC43BFDC-6F40-4DF7-B5C3-467533B54E35}"/>
    <pc:docChg chg="undo custSel delSld modSld sldOrd">
      <pc:chgData name="Rosario Ortega" userId="88d9a393-a80c-46c8-a64d-48fb73ffe372" providerId="ADAL" clId="{FC43BFDC-6F40-4DF7-B5C3-467533B54E35}" dt="2023-02-20T17:33:59.047" v="169" actId="9405"/>
      <pc:docMkLst>
        <pc:docMk/>
      </pc:docMkLst>
      <pc:sldChg chg="addSp delSp modSp mod">
        <pc:chgData name="Rosario Ortega" userId="88d9a393-a80c-46c8-a64d-48fb73ffe372" providerId="ADAL" clId="{FC43BFDC-6F40-4DF7-B5C3-467533B54E35}" dt="2023-02-20T17:33:59.047" v="169" actId="9405"/>
        <pc:sldMkLst>
          <pc:docMk/>
          <pc:sldMk cId="2853081205" sldId="266"/>
        </pc:sldMkLst>
        <pc:spChg chg="add mod">
          <ac:chgData name="Rosario Ortega" userId="88d9a393-a80c-46c8-a64d-48fb73ffe372" providerId="ADAL" clId="{FC43BFDC-6F40-4DF7-B5C3-467533B54E35}" dt="2023-02-20T17:32:57.099" v="166" actId="113"/>
          <ac:spMkLst>
            <pc:docMk/>
            <pc:sldMk cId="2853081205" sldId="266"/>
            <ac:spMk id="2" creationId="{D97A10F2-38C4-29DA-C328-50F330227EF7}"/>
          </ac:spMkLst>
        </pc:spChg>
        <pc:inkChg chg="add">
          <ac:chgData name="Rosario Ortega" userId="88d9a393-a80c-46c8-a64d-48fb73ffe372" providerId="ADAL" clId="{FC43BFDC-6F40-4DF7-B5C3-467533B54E35}" dt="2023-02-20T17:33:52.821" v="167" actId="9405"/>
          <ac:inkMkLst>
            <pc:docMk/>
            <pc:sldMk cId="2853081205" sldId="266"/>
            <ac:inkMk id="5" creationId="{FAE80306-041A-7813-A599-A533029F8E07}"/>
          </ac:inkMkLst>
        </pc:inkChg>
        <pc:inkChg chg="add del">
          <ac:chgData name="Rosario Ortega" userId="88d9a393-a80c-46c8-a64d-48fb73ffe372" providerId="ADAL" clId="{FC43BFDC-6F40-4DF7-B5C3-467533B54E35}" dt="2023-02-20T17:33:59.047" v="169" actId="9405"/>
          <ac:inkMkLst>
            <pc:docMk/>
            <pc:sldMk cId="2853081205" sldId="266"/>
            <ac:inkMk id="6" creationId="{A632BEF7-4CA0-547B-228D-EE1F9A47D403}"/>
          </ac:inkMkLst>
        </pc:inkChg>
      </pc:sldChg>
      <pc:sldChg chg="addSp delSp modSp mod">
        <pc:chgData name="Rosario Ortega" userId="88d9a393-a80c-46c8-a64d-48fb73ffe372" providerId="ADAL" clId="{FC43BFDC-6F40-4DF7-B5C3-467533B54E35}" dt="2023-02-20T16:11:51.736" v="10" actId="1076"/>
        <pc:sldMkLst>
          <pc:docMk/>
          <pc:sldMk cId="4192354559" sldId="279"/>
        </pc:sldMkLst>
        <pc:spChg chg="add del mod">
          <ac:chgData name="Rosario Ortega" userId="88d9a393-a80c-46c8-a64d-48fb73ffe372" providerId="ADAL" clId="{FC43BFDC-6F40-4DF7-B5C3-467533B54E35}" dt="2023-02-20T16:11:43.522" v="8"/>
          <ac:spMkLst>
            <pc:docMk/>
            <pc:sldMk cId="4192354559" sldId="279"/>
            <ac:spMk id="2" creationId="{83CDEA07-D144-41BF-55AD-A3EFDC97C18B}"/>
          </ac:spMkLst>
        </pc:spChg>
        <pc:spChg chg="mod">
          <ac:chgData name="Rosario Ortega" userId="88d9a393-a80c-46c8-a64d-48fb73ffe372" providerId="ADAL" clId="{FC43BFDC-6F40-4DF7-B5C3-467533B54E35}" dt="2023-02-20T16:11:48.378" v="9" actId="1076"/>
          <ac:spMkLst>
            <pc:docMk/>
            <pc:sldMk cId="4192354559" sldId="279"/>
            <ac:spMk id="58" creationId="{5A6477D1-CBCA-43A4-9F4E-6CD5155B1466}"/>
          </ac:spMkLst>
        </pc:spChg>
        <pc:picChg chg="add mod">
          <ac:chgData name="Rosario Ortega" userId="88d9a393-a80c-46c8-a64d-48fb73ffe372" providerId="ADAL" clId="{FC43BFDC-6F40-4DF7-B5C3-467533B54E35}" dt="2023-02-20T16:11:51.736" v="10" actId="1076"/>
          <ac:picMkLst>
            <pc:docMk/>
            <pc:sldMk cId="4192354559" sldId="279"/>
            <ac:picMk id="6" creationId="{C68AC4FE-E852-DF29-67F0-FFF2F482ACCB}"/>
          </ac:picMkLst>
        </pc:picChg>
        <pc:picChg chg="del">
          <ac:chgData name="Rosario Ortega" userId="88d9a393-a80c-46c8-a64d-48fb73ffe372" providerId="ADAL" clId="{FC43BFDC-6F40-4DF7-B5C3-467533B54E35}" dt="2023-02-20T16:11:08.963" v="3" actId="478"/>
          <ac:picMkLst>
            <pc:docMk/>
            <pc:sldMk cId="4192354559" sldId="279"/>
            <ac:picMk id="7" creationId="{8DE6CFE2-3C1F-45A6-8306-803795622B9F}"/>
          </ac:picMkLst>
        </pc:picChg>
        <pc:picChg chg="del mod">
          <ac:chgData name="Rosario Ortega" userId="88d9a393-a80c-46c8-a64d-48fb73ffe372" providerId="ADAL" clId="{FC43BFDC-6F40-4DF7-B5C3-467533B54E35}" dt="2023-02-20T16:07:54.748" v="2" actId="478"/>
          <ac:picMkLst>
            <pc:docMk/>
            <pc:sldMk cId="4192354559" sldId="279"/>
            <ac:picMk id="10" creationId="{CDF36141-E584-FFA6-894C-F297E8048B6E}"/>
          </ac:picMkLst>
        </pc:picChg>
      </pc:sldChg>
      <pc:sldChg chg="addSp delSp modSp mod">
        <pc:chgData name="Rosario Ortega" userId="88d9a393-a80c-46c8-a64d-48fb73ffe372" providerId="ADAL" clId="{FC43BFDC-6F40-4DF7-B5C3-467533B54E35}" dt="2023-02-20T16:19:35.616" v="40" actId="1076"/>
        <pc:sldMkLst>
          <pc:docMk/>
          <pc:sldMk cId="2721099403" sldId="281"/>
        </pc:sldMkLst>
        <pc:spChg chg="mod ord">
          <ac:chgData name="Rosario Ortega" userId="88d9a393-a80c-46c8-a64d-48fb73ffe372" providerId="ADAL" clId="{FC43BFDC-6F40-4DF7-B5C3-467533B54E35}" dt="2023-02-20T16:19:25.864" v="38" actId="1076"/>
          <ac:spMkLst>
            <pc:docMk/>
            <pc:sldMk cId="2721099403" sldId="281"/>
            <ac:spMk id="8" creationId="{00000000-0000-0000-0000-000000000000}"/>
          </ac:spMkLst>
        </pc:spChg>
        <pc:spChg chg="mod ord">
          <ac:chgData name="Rosario Ortega" userId="88d9a393-a80c-46c8-a64d-48fb73ffe372" providerId="ADAL" clId="{FC43BFDC-6F40-4DF7-B5C3-467533B54E35}" dt="2023-02-20T16:19:35.616" v="40" actId="1076"/>
          <ac:spMkLst>
            <pc:docMk/>
            <pc:sldMk cId="2721099403" sldId="281"/>
            <ac:spMk id="9" creationId="{00000000-0000-0000-0000-000000000000}"/>
          </ac:spMkLst>
        </pc:spChg>
        <pc:picChg chg="mod">
          <ac:chgData name="Rosario Ortega" userId="88d9a393-a80c-46c8-a64d-48fb73ffe372" providerId="ADAL" clId="{FC43BFDC-6F40-4DF7-B5C3-467533B54E35}" dt="2023-02-20T16:16:36.648" v="23" actId="1076"/>
          <ac:picMkLst>
            <pc:docMk/>
            <pc:sldMk cId="2721099403" sldId="281"/>
            <ac:picMk id="3" creationId="{00000000-0000-0000-0000-000000000000}"/>
          </ac:picMkLst>
        </pc:picChg>
        <pc:picChg chg="add del mod">
          <ac:chgData name="Rosario Ortega" userId="88d9a393-a80c-46c8-a64d-48fb73ffe372" providerId="ADAL" clId="{FC43BFDC-6F40-4DF7-B5C3-467533B54E35}" dt="2023-02-20T16:15:43.524" v="15" actId="478"/>
          <ac:picMkLst>
            <pc:docMk/>
            <pc:sldMk cId="2721099403" sldId="281"/>
            <ac:picMk id="4" creationId="{E831B244-2F0C-4C50-8CD4-B2DAFE393CD4}"/>
          </ac:picMkLst>
        </pc:picChg>
        <pc:picChg chg="add mod ord">
          <ac:chgData name="Rosario Ortega" userId="88d9a393-a80c-46c8-a64d-48fb73ffe372" providerId="ADAL" clId="{FC43BFDC-6F40-4DF7-B5C3-467533B54E35}" dt="2023-02-20T16:19:21.718" v="37" actId="14100"/>
          <ac:picMkLst>
            <pc:docMk/>
            <pc:sldMk cId="2721099403" sldId="281"/>
            <ac:picMk id="6" creationId="{657A308D-BE49-C9E9-E6FB-A06C67431B22}"/>
          </ac:picMkLst>
        </pc:picChg>
      </pc:sldChg>
      <pc:sldChg chg="addSp delSp modSp mod">
        <pc:chgData name="Rosario Ortega" userId="88d9a393-a80c-46c8-a64d-48fb73ffe372" providerId="ADAL" clId="{FC43BFDC-6F40-4DF7-B5C3-467533B54E35}" dt="2023-02-20T16:22:07.678" v="50" actId="1076"/>
        <pc:sldMkLst>
          <pc:docMk/>
          <pc:sldMk cId="4080120949" sldId="282"/>
        </pc:sldMkLst>
        <pc:picChg chg="add mod">
          <ac:chgData name="Rosario Ortega" userId="88d9a393-a80c-46c8-a64d-48fb73ffe372" providerId="ADAL" clId="{FC43BFDC-6F40-4DF7-B5C3-467533B54E35}" dt="2023-02-20T16:22:01.572" v="49" actId="1076"/>
          <ac:picMkLst>
            <pc:docMk/>
            <pc:sldMk cId="4080120949" sldId="282"/>
            <ac:picMk id="4" creationId="{63DB32A4-C12F-CAA6-5A49-B64D4B3137D3}"/>
          </ac:picMkLst>
        </pc:picChg>
        <pc:picChg chg="del">
          <ac:chgData name="Rosario Ortega" userId="88d9a393-a80c-46c8-a64d-48fb73ffe372" providerId="ADAL" clId="{FC43BFDC-6F40-4DF7-B5C3-467533B54E35}" dt="2023-02-20T16:20:36.122" v="42" actId="478"/>
          <ac:picMkLst>
            <pc:docMk/>
            <pc:sldMk cId="4080120949" sldId="282"/>
            <ac:picMk id="6" creationId="{F4AD4780-3E60-4276-80AC-4B92A5CCD218}"/>
          </ac:picMkLst>
        </pc:picChg>
        <pc:picChg chg="add mod">
          <ac:chgData name="Rosario Ortega" userId="88d9a393-a80c-46c8-a64d-48fb73ffe372" providerId="ADAL" clId="{FC43BFDC-6F40-4DF7-B5C3-467533B54E35}" dt="2023-02-20T16:21:23.307" v="46" actId="1076"/>
          <ac:picMkLst>
            <pc:docMk/>
            <pc:sldMk cId="4080120949" sldId="282"/>
            <ac:picMk id="8" creationId="{F5153417-2238-1668-ED92-7CBD82765533}"/>
          </ac:picMkLst>
        </pc:picChg>
        <pc:picChg chg="del">
          <ac:chgData name="Rosario Ortega" userId="88d9a393-a80c-46c8-a64d-48fb73ffe372" providerId="ADAL" clId="{FC43BFDC-6F40-4DF7-B5C3-467533B54E35}" dt="2023-02-20T16:20:33.233" v="41" actId="478"/>
          <ac:picMkLst>
            <pc:docMk/>
            <pc:sldMk cId="4080120949" sldId="282"/>
            <ac:picMk id="13" creationId="{E0145E93-7FD4-4504-B37E-4BCE2F255A7B}"/>
          </ac:picMkLst>
        </pc:picChg>
        <pc:cxnChg chg="mod">
          <ac:chgData name="Rosario Ortega" userId="88d9a393-a80c-46c8-a64d-48fb73ffe372" providerId="ADAL" clId="{FC43BFDC-6F40-4DF7-B5C3-467533B54E35}" dt="2023-02-20T16:22:07.678" v="50" actId="1076"/>
          <ac:cxnSpMkLst>
            <pc:docMk/>
            <pc:sldMk cId="4080120949" sldId="282"/>
            <ac:cxnSpMk id="15" creationId="{00000000-0000-0000-0000-000000000000}"/>
          </ac:cxnSpMkLst>
        </pc:cxnChg>
      </pc:sldChg>
      <pc:sldChg chg="addSp delSp modSp mod">
        <pc:chgData name="Rosario Ortega" userId="88d9a393-a80c-46c8-a64d-48fb73ffe372" providerId="ADAL" clId="{FC43BFDC-6F40-4DF7-B5C3-467533B54E35}" dt="2023-02-20T16:28:08.470" v="73" actId="1076"/>
        <pc:sldMkLst>
          <pc:docMk/>
          <pc:sldMk cId="348096028" sldId="283"/>
        </pc:sldMkLst>
        <pc:spChg chg="mod ord">
          <ac:chgData name="Rosario Ortega" userId="88d9a393-a80c-46c8-a64d-48fb73ffe372" providerId="ADAL" clId="{FC43BFDC-6F40-4DF7-B5C3-467533B54E35}" dt="2023-02-20T16:27:46.669" v="69" actId="1076"/>
          <ac:spMkLst>
            <pc:docMk/>
            <pc:sldMk cId="348096028" sldId="283"/>
            <ac:spMk id="9" creationId="{00000000-0000-0000-0000-000000000000}"/>
          </ac:spMkLst>
        </pc:spChg>
        <pc:spChg chg="mod ord">
          <ac:chgData name="Rosario Ortega" userId="88d9a393-a80c-46c8-a64d-48fb73ffe372" providerId="ADAL" clId="{FC43BFDC-6F40-4DF7-B5C3-467533B54E35}" dt="2023-02-20T16:28:08.470" v="73" actId="1076"/>
          <ac:spMkLst>
            <pc:docMk/>
            <pc:sldMk cId="348096028" sldId="283"/>
            <ac:spMk id="11" creationId="{00000000-0000-0000-0000-000000000000}"/>
          </ac:spMkLst>
        </pc:spChg>
        <pc:picChg chg="mod">
          <ac:chgData name="Rosario Ortega" userId="88d9a393-a80c-46c8-a64d-48fb73ffe372" providerId="ADAL" clId="{FC43BFDC-6F40-4DF7-B5C3-467533B54E35}" dt="2023-02-20T16:26:50.981" v="62" actId="1076"/>
          <ac:picMkLst>
            <pc:docMk/>
            <pc:sldMk cId="348096028" sldId="283"/>
            <ac:picMk id="3" creationId="{00000000-0000-0000-0000-000000000000}"/>
          </ac:picMkLst>
        </pc:picChg>
        <pc:picChg chg="add mod">
          <ac:chgData name="Rosario Ortega" userId="88d9a393-a80c-46c8-a64d-48fb73ffe372" providerId="ADAL" clId="{FC43BFDC-6F40-4DF7-B5C3-467533B54E35}" dt="2023-02-20T16:27:12.095" v="66" actId="1076"/>
          <ac:picMkLst>
            <pc:docMk/>
            <pc:sldMk cId="348096028" sldId="283"/>
            <ac:picMk id="4" creationId="{2507C77E-F8AD-BAB9-2347-1D3B2B14C445}"/>
          </ac:picMkLst>
        </pc:picChg>
        <pc:picChg chg="del">
          <ac:chgData name="Rosario Ortega" userId="88d9a393-a80c-46c8-a64d-48fb73ffe372" providerId="ADAL" clId="{FC43BFDC-6F40-4DF7-B5C3-467533B54E35}" dt="2023-02-20T16:26:42.870" v="60" actId="478"/>
          <ac:picMkLst>
            <pc:docMk/>
            <pc:sldMk cId="348096028" sldId="283"/>
            <ac:picMk id="6" creationId="{A342FCCE-5CC1-4D51-87CF-C49B3C12B117}"/>
          </ac:picMkLst>
        </pc:picChg>
      </pc:sldChg>
      <pc:sldChg chg="modSp mod">
        <pc:chgData name="Rosario Ortega" userId="88d9a393-a80c-46c8-a64d-48fb73ffe372" providerId="ADAL" clId="{FC43BFDC-6F40-4DF7-B5C3-467533B54E35}" dt="2023-02-20T16:28:59.182" v="74" actId="1076"/>
        <pc:sldMkLst>
          <pc:docMk/>
          <pc:sldMk cId="4090327654" sldId="284"/>
        </pc:sldMkLst>
        <pc:picChg chg="mod">
          <ac:chgData name="Rosario Ortega" userId="88d9a393-a80c-46c8-a64d-48fb73ffe372" providerId="ADAL" clId="{FC43BFDC-6F40-4DF7-B5C3-467533B54E35}" dt="2023-02-20T16:28:59.182" v="74" actId="1076"/>
          <ac:picMkLst>
            <pc:docMk/>
            <pc:sldMk cId="4090327654" sldId="284"/>
            <ac:picMk id="3" creationId="{00000000-0000-0000-0000-000000000000}"/>
          </ac:picMkLst>
        </pc:picChg>
      </pc:sldChg>
      <pc:sldChg chg="ord">
        <pc:chgData name="Rosario Ortega" userId="88d9a393-a80c-46c8-a64d-48fb73ffe372" providerId="ADAL" clId="{FC43BFDC-6F40-4DF7-B5C3-467533B54E35}" dt="2023-02-20T17:31:12.503" v="163"/>
        <pc:sldMkLst>
          <pc:docMk/>
          <pc:sldMk cId="1636673984" sldId="290"/>
        </pc:sldMkLst>
      </pc:sldChg>
      <pc:sldChg chg="ord">
        <pc:chgData name="Rosario Ortega" userId="88d9a393-a80c-46c8-a64d-48fb73ffe372" providerId="ADAL" clId="{FC43BFDC-6F40-4DF7-B5C3-467533B54E35}" dt="2023-02-20T17:14:26.047" v="76"/>
        <pc:sldMkLst>
          <pc:docMk/>
          <pc:sldMk cId="1463825565" sldId="291"/>
        </pc:sldMkLst>
      </pc:sldChg>
      <pc:sldChg chg="del">
        <pc:chgData name="Rosario Ortega" userId="88d9a393-a80c-46c8-a64d-48fb73ffe372" providerId="ADAL" clId="{FC43BFDC-6F40-4DF7-B5C3-467533B54E35}" dt="2023-02-20T17:30:03.398" v="159" actId="2696"/>
        <pc:sldMkLst>
          <pc:docMk/>
          <pc:sldMk cId="3597102332" sldId="294"/>
        </pc:sldMkLst>
      </pc:sldChg>
      <pc:sldChg chg="addSp delSp modSp mod">
        <pc:chgData name="Rosario Ortega" userId="88d9a393-a80c-46c8-a64d-48fb73ffe372" providerId="ADAL" clId="{FC43BFDC-6F40-4DF7-B5C3-467533B54E35}" dt="2023-02-20T16:24:59.985" v="59" actId="1076"/>
        <pc:sldMkLst>
          <pc:docMk/>
          <pc:sldMk cId="3018783834" sldId="303"/>
        </pc:sldMkLst>
        <pc:picChg chg="del">
          <ac:chgData name="Rosario Ortega" userId="88d9a393-a80c-46c8-a64d-48fb73ffe372" providerId="ADAL" clId="{FC43BFDC-6F40-4DF7-B5C3-467533B54E35}" dt="2023-02-20T16:23:39.097" v="51" actId="478"/>
          <ac:picMkLst>
            <pc:docMk/>
            <pc:sldMk cId="3018783834" sldId="303"/>
            <ac:picMk id="3" creationId="{7BDCFB84-E87E-4A02-A877-89DE4655E195}"/>
          </ac:picMkLst>
        </pc:picChg>
        <pc:picChg chg="add mod">
          <ac:chgData name="Rosario Ortega" userId="88d9a393-a80c-46c8-a64d-48fb73ffe372" providerId="ADAL" clId="{FC43BFDC-6F40-4DF7-B5C3-467533B54E35}" dt="2023-02-20T16:24:53.173" v="57" actId="1076"/>
          <ac:picMkLst>
            <pc:docMk/>
            <pc:sldMk cId="3018783834" sldId="303"/>
            <ac:picMk id="6" creationId="{8328398E-13BF-4FD9-334A-54AC2371FA30}"/>
          </ac:picMkLst>
        </pc:picChg>
        <pc:picChg chg="add mod">
          <ac:chgData name="Rosario Ortega" userId="88d9a393-a80c-46c8-a64d-48fb73ffe372" providerId="ADAL" clId="{FC43BFDC-6F40-4DF7-B5C3-467533B54E35}" dt="2023-02-20T16:24:59.985" v="59" actId="1076"/>
          <ac:picMkLst>
            <pc:docMk/>
            <pc:sldMk cId="3018783834" sldId="303"/>
            <ac:picMk id="8" creationId="{3FD85DF2-48FC-AB48-653D-AEF52FD181FC}"/>
          </ac:picMkLst>
        </pc:picChg>
        <pc:cxnChg chg="mod">
          <ac:chgData name="Rosario Ortega" userId="88d9a393-a80c-46c8-a64d-48fb73ffe372" providerId="ADAL" clId="{FC43BFDC-6F40-4DF7-B5C3-467533B54E35}" dt="2023-02-20T16:23:56.380" v="56" actId="1076"/>
          <ac:cxnSpMkLst>
            <pc:docMk/>
            <pc:sldMk cId="3018783834" sldId="303"/>
            <ac:cxnSpMk id="9" creationId="{00000000-0000-0000-0000-000000000000}"/>
          </ac:cxnSpMkLst>
        </pc:cxnChg>
      </pc:sldChg>
      <pc:sldChg chg="addSp delSp modSp mod ord">
        <pc:chgData name="Rosario Ortega" userId="88d9a393-a80c-46c8-a64d-48fb73ffe372" providerId="ADAL" clId="{FC43BFDC-6F40-4DF7-B5C3-467533B54E35}" dt="2023-02-20T17:25:53.518" v="152" actId="1076"/>
        <pc:sldMkLst>
          <pc:docMk/>
          <pc:sldMk cId="1992562771" sldId="305"/>
        </pc:sldMkLst>
        <pc:spChg chg="mod">
          <ac:chgData name="Rosario Ortega" userId="88d9a393-a80c-46c8-a64d-48fb73ffe372" providerId="ADAL" clId="{FC43BFDC-6F40-4DF7-B5C3-467533B54E35}" dt="2023-02-20T17:25:19.744" v="149" actId="20577"/>
          <ac:spMkLst>
            <pc:docMk/>
            <pc:sldMk cId="1992562771" sldId="305"/>
            <ac:spMk id="20" creationId="{00000000-0000-0000-0000-000000000000}"/>
          </ac:spMkLst>
        </pc:spChg>
        <pc:picChg chg="del">
          <ac:chgData name="Rosario Ortega" userId="88d9a393-a80c-46c8-a64d-48fb73ffe372" providerId="ADAL" clId="{FC43BFDC-6F40-4DF7-B5C3-467533B54E35}" dt="2023-02-20T17:25:22.283" v="150" actId="478"/>
          <ac:picMkLst>
            <pc:docMk/>
            <pc:sldMk cId="1992562771" sldId="305"/>
            <ac:picMk id="4" creationId="{DFF86080-73EB-4F33-ADEB-0F6909642BEF}"/>
          </ac:picMkLst>
        </pc:picChg>
        <pc:picChg chg="add mod">
          <ac:chgData name="Rosario Ortega" userId="88d9a393-a80c-46c8-a64d-48fb73ffe372" providerId="ADAL" clId="{FC43BFDC-6F40-4DF7-B5C3-467533B54E35}" dt="2023-02-20T17:25:53.518" v="152" actId="1076"/>
          <ac:picMkLst>
            <pc:docMk/>
            <pc:sldMk cId="1992562771" sldId="305"/>
            <ac:picMk id="5" creationId="{7B4508AB-FB56-9D87-9A44-6435D6AA556A}"/>
          </ac:picMkLst>
        </pc:picChg>
      </pc:sldChg>
      <pc:sldChg chg="addSp delSp modSp mod">
        <pc:chgData name="Rosario Ortega" userId="88d9a393-a80c-46c8-a64d-48fb73ffe372" providerId="ADAL" clId="{FC43BFDC-6F40-4DF7-B5C3-467533B54E35}" dt="2023-02-20T17:27:22.193" v="158" actId="1076"/>
        <pc:sldMkLst>
          <pc:docMk/>
          <pc:sldMk cId="1516807714" sldId="308"/>
        </pc:sldMkLst>
        <pc:spChg chg="mod">
          <ac:chgData name="Rosario Ortega" userId="88d9a393-a80c-46c8-a64d-48fb73ffe372" providerId="ADAL" clId="{FC43BFDC-6F40-4DF7-B5C3-467533B54E35}" dt="2023-02-20T17:26:36.085" v="155" actId="1076"/>
          <ac:spMkLst>
            <pc:docMk/>
            <pc:sldMk cId="1516807714" sldId="308"/>
            <ac:spMk id="6" creationId="{00000000-0000-0000-0000-000000000000}"/>
          </ac:spMkLst>
        </pc:spChg>
        <pc:picChg chg="add mod">
          <ac:chgData name="Rosario Ortega" userId="88d9a393-a80c-46c8-a64d-48fb73ffe372" providerId="ADAL" clId="{FC43BFDC-6F40-4DF7-B5C3-467533B54E35}" dt="2023-02-20T17:27:22.193" v="158" actId="1076"/>
          <ac:picMkLst>
            <pc:docMk/>
            <pc:sldMk cId="1516807714" sldId="308"/>
            <ac:picMk id="3" creationId="{66251BCE-8982-B269-15DA-354C18191605}"/>
          </ac:picMkLst>
        </pc:picChg>
        <pc:picChg chg="del">
          <ac:chgData name="Rosario Ortega" userId="88d9a393-a80c-46c8-a64d-48fb73ffe372" providerId="ADAL" clId="{FC43BFDC-6F40-4DF7-B5C3-467533B54E35}" dt="2023-02-20T17:26:07.909" v="153" actId="478"/>
          <ac:picMkLst>
            <pc:docMk/>
            <pc:sldMk cId="1516807714" sldId="308"/>
            <ac:picMk id="7" creationId="{7E6D7142-FF6A-47ED-937B-099DC24A461E}"/>
          </ac:picMkLst>
        </pc:picChg>
      </pc:sldChg>
    </pc:docChg>
  </pc:docChgLst>
  <pc:docChgLst>
    <pc:chgData name="Rosario Ortega" userId="88d9a393-a80c-46c8-a64d-48fb73ffe372" providerId="ADAL" clId="{52E6180C-3AAB-46D1-AEB3-8BDA5DBD8BF7}"/>
    <pc:docChg chg="undo custSel addSld modSld">
      <pc:chgData name="Rosario Ortega" userId="88d9a393-a80c-46c8-a64d-48fb73ffe372" providerId="ADAL" clId="{52E6180C-3AAB-46D1-AEB3-8BDA5DBD8BF7}" dt="2023-03-06T21:02:19.882" v="30" actId="1076"/>
      <pc:docMkLst>
        <pc:docMk/>
      </pc:docMkLst>
      <pc:sldChg chg="addSp delSp modSp mod">
        <pc:chgData name="Rosario Ortega" userId="88d9a393-a80c-46c8-a64d-48fb73ffe372" providerId="ADAL" clId="{52E6180C-3AAB-46D1-AEB3-8BDA5DBD8BF7}" dt="2023-03-06T21:02:19.882" v="30" actId="1076"/>
        <pc:sldMkLst>
          <pc:docMk/>
          <pc:sldMk cId="4192354559" sldId="279"/>
        </pc:sldMkLst>
        <pc:spChg chg="add mod">
          <ac:chgData name="Rosario Ortega" userId="88d9a393-a80c-46c8-a64d-48fb73ffe372" providerId="ADAL" clId="{52E6180C-3AAB-46D1-AEB3-8BDA5DBD8BF7}" dt="2023-03-06T21:02:19.882" v="30" actId="1076"/>
          <ac:spMkLst>
            <pc:docMk/>
            <pc:sldMk cId="4192354559" sldId="279"/>
            <ac:spMk id="10" creationId="{E012B179-C8F6-FDD2-480B-8E3E79CBD546}"/>
          </ac:spMkLst>
        </pc:spChg>
        <pc:spChg chg="mod">
          <ac:chgData name="Rosario Ortega" userId="88d9a393-a80c-46c8-a64d-48fb73ffe372" providerId="ADAL" clId="{52E6180C-3AAB-46D1-AEB3-8BDA5DBD8BF7}" dt="2023-03-06T20:58:54.687" v="11" actId="1076"/>
          <ac:spMkLst>
            <pc:docMk/>
            <pc:sldMk cId="4192354559" sldId="279"/>
            <ac:spMk id="58" creationId="{5A6477D1-CBCA-43A4-9F4E-6CD5155B1466}"/>
          </ac:spMkLst>
        </pc:spChg>
        <pc:picChg chg="add del mod ord">
          <ac:chgData name="Rosario Ortega" userId="88d9a393-a80c-46c8-a64d-48fb73ffe372" providerId="ADAL" clId="{52E6180C-3AAB-46D1-AEB3-8BDA5DBD8BF7}" dt="2023-03-06T20:59:18.566" v="15" actId="478"/>
          <ac:picMkLst>
            <pc:docMk/>
            <pc:sldMk cId="4192354559" sldId="279"/>
            <ac:picMk id="4" creationId="{59A776D2-A573-E9F6-1059-5BE2DE3805FC}"/>
          </ac:picMkLst>
        </pc:picChg>
        <pc:picChg chg="del">
          <ac:chgData name="Rosario Ortega" userId="88d9a393-a80c-46c8-a64d-48fb73ffe372" providerId="ADAL" clId="{52E6180C-3AAB-46D1-AEB3-8BDA5DBD8BF7}" dt="2023-03-06T20:51:43.167" v="1" actId="478"/>
          <ac:picMkLst>
            <pc:docMk/>
            <pc:sldMk cId="4192354559" sldId="279"/>
            <ac:picMk id="6" creationId="{C68AC4FE-E852-DF29-67F0-FFF2F482ACCB}"/>
          </ac:picMkLst>
        </pc:picChg>
        <pc:picChg chg="add mod">
          <ac:chgData name="Rosario Ortega" userId="88d9a393-a80c-46c8-a64d-48fb73ffe372" providerId="ADAL" clId="{52E6180C-3AAB-46D1-AEB3-8BDA5DBD8BF7}" dt="2023-03-06T20:59:44.145" v="19" actId="14100"/>
          <ac:picMkLst>
            <pc:docMk/>
            <pc:sldMk cId="4192354559" sldId="279"/>
            <ac:picMk id="8" creationId="{235C4F8A-1681-8A00-390B-872FD313F5EE}"/>
          </ac:picMkLst>
        </pc:picChg>
        <pc:picChg chg="add del mod">
          <ac:chgData name="Rosario Ortega" userId="88d9a393-a80c-46c8-a64d-48fb73ffe372" providerId="ADAL" clId="{52E6180C-3AAB-46D1-AEB3-8BDA5DBD8BF7}" dt="2023-03-06T21:01:09.832" v="25" actId="478"/>
          <ac:picMkLst>
            <pc:docMk/>
            <pc:sldMk cId="4192354559" sldId="279"/>
            <ac:picMk id="9" creationId="{4D3EAF2B-C705-6C7E-1663-EA1B0F0DCE35}"/>
          </ac:picMkLst>
        </pc:picChg>
        <pc:picChg chg="del mod">
          <ac:chgData name="Rosario Ortega" userId="88d9a393-a80c-46c8-a64d-48fb73ffe372" providerId="ADAL" clId="{52E6180C-3AAB-46D1-AEB3-8BDA5DBD8BF7}" dt="2023-03-06T20:59:07.337" v="13" actId="478"/>
          <ac:picMkLst>
            <pc:docMk/>
            <pc:sldMk cId="4192354559" sldId="279"/>
            <ac:picMk id="16" creationId="{00000000-0000-0000-0000-000000000000}"/>
          </ac:picMkLst>
        </pc:picChg>
        <pc:cxnChg chg="del">
          <ac:chgData name="Rosario Ortega" userId="88d9a393-a80c-46c8-a64d-48fb73ffe372" providerId="ADAL" clId="{52E6180C-3AAB-46D1-AEB3-8BDA5DBD8BF7}" dt="2023-03-06T20:51:46.365" v="2" actId="478"/>
          <ac:cxnSpMkLst>
            <pc:docMk/>
            <pc:sldMk cId="4192354559" sldId="279"/>
            <ac:cxnSpMk id="59" creationId="{ABBD1D37-6463-449D-BEA0-13947191C48E}"/>
          </ac:cxnSpMkLst>
        </pc:cxnChg>
      </pc:sldChg>
      <pc:sldChg chg="add">
        <pc:chgData name="Rosario Ortega" userId="88d9a393-a80c-46c8-a64d-48fb73ffe372" providerId="ADAL" clId="{52E6180C-3AAB-46D1-AEB3-8BDA5DBD8BF7}" dt="2023-03-06T20:51:33.855" v="0" actId="2890"/>
        <pc:sldMkLst>
          <pc:docMk/>
          <pc:sldMk cId="2131202870"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CA813BF4-7197-4231-B730-545AEF262A55}" type="datetimeFigureOut">
              <a:rPr lang="en-US" smtClean="0"/>
              <a:t>3/9/2023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2B04017A-D960-4731-8666-ED7805A86150}" type="slidenum">
              <a:rPr lang="en-US" smtClean="0"/>
              <a:t>‹#›</a:t>
            </a:fld>
            <a:endParaRPr lang="en-US" dirty="0"/>
          </a:p>
        </p:txBody>
      </p:sp>
    </p:spTree>
    <p:extLst>
      <p:ext uri="{BB962C8B-B14F-4D97-AF65-F5344CB8AC3E}">
        <p14:creationId xmlns:p14="http://schemas.microsoft.com/office/powerpoint/2010/main" val="18551838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0T17:33:52.821"/>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55611A1-EE8C-4DE5-B287-02038270BC09}" type="datetimeFigureOut">
              <a:rPr lang="en-US" smtClean="0"/>
              <a:t>3/9/2023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1890DF-539D-4A58-948E-3063AF1DC3F1}" type="slidenum">
              <a:rPr lang="en-US" smtClean="0"/>
              <a:t>‹#›</a:t>
            </a:fld>
            <a:endParaRPr lang="en-US"/>
          </a:p>
        </p:txBody>
      </p:sp>
    </p:spTree>
    <p:extLst>
      <p:ext uri="{BB962C8B-B14F-4D97-AF65-F5344CB8AC3E}">
        <p14:creationId xmlns:p14="http://schemas.microsoft.com/office/powerpoint/2010/main" val="258514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1890DF-539D-4A58-948E-3063AF1DC3F1}" type="slidenum">
              <a:rPr lang="en-US" smtClean="0"/>
              <a:t>2</a:t>
            </a:fld>
            <a:endParaRPr lang="en-US"/>
          </a:p>
        </p:txBody>
      </p:sp>
    </p:spTree>
    <p:extLst>
      <p:ext uri="{BB962C8B-B14F-4D97-AF65-F5344CB8AC3E}">
        <p14:creationId xmlns:p14="http://schemas.microsoft.com/office/powerpoint/2010/main" val="384188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1890DF-539D-4A58-948E-3063AF1DC3F1}" type="slidenum">
              <a:rPr lang="en-US" smtClean="0"/>
              <a:t>3</a:t>
            </a:fld>
            <a:endParaRPr lang="en-US"/>
          </a:p>
        </p:txBody>
      </p:sp>
    </p:spTree>
    <p:extLst>
      <p:ext uri="{BB962C8B-B14F-4D97-AF65-F5344CB8AC3E}">
        <p14:creationId xmlns:p14="http://schemas.microsoft.com/office/powerpoint/2010/main" val="334036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1890DF-539D-4A58-948E-3063AF1DC3F1}" type="slidenum">
              <a:rPr lang="en-US" smtClean="0"/>
              <a:t>4</a:t>
            </a:fld>
            <a:endParaRPr lang="en-US"/>
          </a:p>
        </p:txBody>
      </p:sp>
    </p:spTree>
    <p:extLst>
      <p:ext uri="{BB962C8B-B14F-4D97-AF65-F5344CB8AC3E}">
        <p14:creationId xmlns:p14="http://schemas.microsoft.com/office/powerpoint/2010/main" val="320191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188323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364938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303164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377686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161746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138825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258070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174854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3869033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147774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8466DC-9E6A-449D-A48F-52F2E266860A}" type="datetimeFigureOut">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DC0F66-153C-468A-BFE4-54488A001EC0}" type="slidenum">
              <a:rPr lang="en-US" smtClean="0"/>
              <a:t>‹#›</a:t>
            </a:fld>
            <a:endParaRPr lang="en-US" dirty="0"/>
          </a:p>
        </p:txBody>
      </p:sp>
    </p:spTree>
    <p:extLst>
      <p:ext uri="{BB962C8B-B14F-4D97-AF65-F5344CB8AC3E}">
        <p14:creationId xmlns:p14="http://schemas.microsoft.com/office/powerpoint/2010/main" val="234073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466DC-9E6A-449D-A48F-52F2E266860A}" type="datetimeFigureOut">
              <a:rPr lang="en-US" smtClean="0"/>
              <a:t>3/9/2023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C0F66-153C-468A-BFE4-54488A001EC0}" type="slidenum">
              <a:rPr lang="en-US" smtClean="0"/>
              <a:t>‹#›</a:t>
            </a:fld>
            <a:endParaRPr lang="en-US" dirty="0"/>
          </a:p>
        </p:txBody>
      </p:sp>
    </p:spTree>
    <p:extLst>
      <p:ext uri="{BB962C8B-B14F-4D97-AF65-F5344CB8AC3E}">
        <p14:creationId xmlns:p14="http://schemas.microsoft.com/office/powerpoint/2010/main" val="372564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i94.cbp.dhs.gov/"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hyperlink" Target="https://i94.cbp.dhs.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i94.cbp.dhs.go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PAYROLL@NOVA.ED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irs.gov/help/contact-my-local-office-in-florida" TargetMode="External"/><Relationship Id="rId5" Type="http://schemas.openxmlformats.org/officeDocument/2006/relationships/hyperlink" Target="https://apps.irs.gov/app/officeLocator/index.jsp" TargetMode="External"/><Relationship Id="rId4" Type="http://schemas.openxmlformats.org/officeDocument/2006/relationships/hyperlink" Target="https://irs.treasury.gov/freetaxpre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PAYROLL@NOVA.ED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ova.edu/INTERNATIONALAFFAIR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40990511"/>
      </p:ext>
    </p:extLst>
  </p:cSld>
  <p:clrMapOvr>
    <a:masterClrMapping/>
  </p:clrMapOvr>
  <mc:AlternateContent xmlns:mc="http://schemas.openxmlformats.org/markup-compatibility/2006" xmlns:p14="http://schemas.microsoft.com/office/powerpoint/2010/main">
    <mc:Choice Requires="p14">
      <p:transition spd="slow" p14:dur="2000" advTm="7122"/>
    </mc:Choice>
    <mc:Fallback xmlns="">
      <p:transition spd="slow" advTm="71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4152900" y="714375"/>
            <a:ext cx="7696200" cy="3371850"/>
          </a:xfrm>
          <a:prstGeom prst="rect">
            <a:avLst/>
          </a:prstGeom>
        </p:spPr>
      </p:pic>
      <p:sp>
        <p:nvSpPr>
          <p:cNvPr id="6" name="Rectangle 5"/>
          <p:cNvSpPr/>
          <p:nvPr/>
        </p:nvSpPr>
        <p:spPr>
          <a:xfrm>
            <a:off x="4305300" y="4552948"/>
            <a:ext cx="7391400" cy="1015663"/>
          </a:xfrm>
          <a:prstGeom prst="rect">
            <a:avLst/>
          </a:prstGeom>
        </p:spPr>
        <p:txBody>
          <a:bodyPr wrap="square">
            <a:spAutoFit/>
          </a:bodyPr>
          <a:lstStyle/>
          <a:p>
            <a:r>
              <a:rPr lang="en-US" sz="2000" dirty="0"/>
              <a:t>BECAUSE GTP SOFTWARE IS SO EASY TO USE, WE ARE ASSUMING MOST INDIVIDUALS ATTENDING THESE WORKSHOPS ARE </a:t>
            </a:r>
            <a:r>
              <a:rPr lang="en-US" sz="2000" dirty="0">
                <a:solidFill>
                  <a:srgbClr val="FF0000"/>
                </a:solidFill>
              </a:rPr>
              <a:t>NEW USERS. If so, you will need to create a New Account.</a:t>
            </a:r>
          </a:p>
        </p:txBody>
      </p:sp>
      <p:sp>
        <p:nvSpPr>
          <p:cNvPr id="12" name="Rectangle 11"/>
          <p:cNvSpPr/>
          <p:nvPr/>
        </p:nvSpPr>
        <p:spPr>
          <a:xfrm>
            <a:off x="8001000" y="1181099"/>
            <a:ext cx="3848100" cy="290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1041206"/>
      </p:ext>
    </p:extLst>
  </p:cSld>
  <p:clrMapOvr>
    <a:masterClrMapping/>
  </p:clrMapOvr>
  <mc:AlternateContent xmlns:mc="http://schemas.openxmlformats.org/markup-compatibility/2006" xmlns:p14="http://schemas.microsoft.com/office/powerpoint/2010/main">
    <mc:Choice Requires="p14">
      <p:transition spd="slow" p14:dur="2000" advTm="11344"/>
    </mc:Choice>
    <mc:Fallback xmlns="">
      <p:transition spd="slow" advTm="113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4214812" y="633412"/>
            <a:ext cx="7762875" cy="3800475"/>
          </a:xfrm>
          <a:prstGeom prst="rect">
            <a:avLst/>
          </a:prstGeom>
        </p:spPr>
      </p:pic>
      <p:sp>
        <p:nvSpPr>
          <p:cNvPr id="8" name="Rectangle 7"/>
          <p:cNvSpPr/>
          <p:nvPr/>
        </p:nvSpPr>
        <p:spPr>
          <a:xfrm>
            <a:off x="4305300" y="4800600"/>
            <a:ext cx="7391400" cy="1754326"/>
          </a:xfrm>
          <a:prstGeom prst="rect">
            <a:avLst/>
          </a:prstGeom>
        </p:spPr>
        <p:txBody>
          <a:bodyPr wrap="square">
            <a:spAutoFit/>
          </a:bodyPr>
          <a:lstStyle/>
          <a:p>
            <a:r>
              <a:rPr lang="en-US" dirty="0"/>
              <a:t>MOST STUDENTS WILL NOT BE ABLE TO USE THEIR NSU USERNAME AND PASSWORD BECAUSE MOST NSU USERNAMES ARE ONLY SIX DIGITS LONG.</a:t>
            </a:r>
          </a:p>
          <a:p>
            <a:endParaRPr lang="en-US" dirty="0"/>
          </a:p>
          <a:p>
            <a:r>
              <a:rPr lang="en-US" dirty="0"/>
              <a:t>YOU MAY CHOOSE IF YOU WILL USE YOUR MYNSU EMAIL ADDRESS OR A PERSONAL EMAIL ADDRESS, JUST MAKE SURE YOU WILL BE ABLE TO ACCESS THE EMAIL ADDRESS IN THE FUTURE.</a:t>
            </a:r>
          </a:p>
        </p:txBody>
      </p:sp>
    </p:spTree>
    <p:extLst>
      <p:ext uri="{BB962C8B-B14F-4D97-AF65-F5344CB8AC3E}">
        <p14:creationId xmlns:p14="http://schemas.microsoft.com/office/powerpoint/2010/main" val="143338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p:cNvPicPr>
            <a:picLocks noChangeAspect="1"/>
          </p:cNvPicPr>
          <p:nvPr/>
        </p:nvPicPr>
        <p:blipFill>
          <a:blip r:embed="rId3"/>
          <a:stretch>
            <a:fillRect/>
          </a:stretch>
        </p:blipFill>
        <p:spPr>
          <a:xfrm>
            <a:off x="4305300" y="2019211"/>
            <a:ext cx="7620000" cy="3438525"/>
          </a:xfrm>
          <a:prstGeom prst="rect">
            <a:avLst/>
          </a:prstGeom>
        </p:spPr>
      </p:pic>
      <p:sp>
        <p:nvSpPr>
          <p:cNvPr id="7" name="Rectangle 6"/>
          <p:cNvSpPr/>
          <p:nvPr/>
        </p:nvSpPr>
        <p:spPr>
          <a:xfrm>
            <a:off x="4276725" y="2704148"/>
            <a:ext cx="3810000" cy="27346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276725" y="686440"/>
            <a:ext cx="7391400" cy="646331"/>
          </a:xfrm>
          <a:prstGeom prst="rect">
            <a:avLst/>
          </a:prstGeom>
        </p:spPr>
        <p:txBody>
          <a:bodyPr wrap="square">
            <a:spAutoFit/>
          </a:bodyPr>
          <a:lstStyle/>
          <a:p>
            <a:r>
              <a:rPr lang="en-US" dirty="0"/>
              <a:t>IT MAY LOOK LIKE IT DIDN'T WORK BECAUSE IT TAKES YOU TO THE SAME SCREEN, BUT DON’T WORRY!  IT WORKED! </a:t>
            </a:r>
          </a:p>
        </p:txBody>
      </p:sp>
      <p:cxnSp>
        <p:nvCxnSpPr>
          <p:cNvPr id="10" name="Straight Arrow Connector 9"/>
          <p:cNvCxnSpPr/>
          <p:nvPr/>
        </p:nvCxnSpPr>
        <p:spPr>
          <a:xfrm flipH="1">
            <a:off x="6096000" y="1313722"/>
            <a:ext cx="1819275" cy="11325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62437" y="5671334"/>
            <a:ext cx="7648575" cy="954107"/>
          </a:xfrm>
          <a:prstGeom prst="rect">
            <a:avLst/>
          </a:prstGeom>
        </p:spPr>
        <p:txBody>
          <a:bodyPr wrap="square">
            <a:spAutoFit/>
          </a:bodyPr>
          <a:lstStyle/>
          <a:p>
            <a:r>
              <a:rPr lang="en-US" sz="2800" dirty="0"/>
              <a:t>NOW ENTER THE USERNAME AND PASSWORD YOU JUST CREATED.</a:t>
            </a:r>
          </a:p>
        </p:txBody>
      </p:sp>
    </p:spTree>
    <p:extLst>
      <p:ext uri="{BB962C8B-B14F-4D97-AF65-F5344CB8AC3E}">
        <p14:creationId xmlns:p14="http://schemas.microsoft.com/office/powerpoint/2010/main" val="273182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4276725" y="1665455"/>
            <a:ext cx="7724775" cy="4639151"/>
          </a:xfrm>
          <a:prstGeom prst="rect">
            <a:avLst/>
          </a:prstGeom>
        </p:spPr>
      </p:pic>
      <p:sp>
        <p:nvSpPr>
          <p:cNvPr id="7" name="Rectangle 6"/>
          <p:cNvSpPr/>
          <p:nvPr/>
        </p:nvSpPr>
        <p:spPr>
          <a:xfrm>
            <a:off x="10677525" y="5867401"/>
            <a:ext cx="1323975" cy="4372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297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rotWithShape="1">
          <a:blip r:embed="rId3"/>
          <a:srcRect r="50000"/>
          <a:stretch/>
        </p:blipFill>
        <p:spPr>
          <a:xfrm>
            <a:off x="4100513" y="455966"/>
            <a:ext cx="4795837" cy="6048699"/>
          </a:xfrm>
          <a:prstGeom prst="rect">
            <a:avLst/>
          </a:prstGeom>
        </p:spPr>
      </p:pic>
      <p:pic>
        <p:nvPicPr>
          <p:cNvPr id="4" name="Picture 3"/>
          <p:cNvPicPr>
            <a:picLocks noChangeAspect="1"/>
          </p:cNvPicPr>
          <p:nvPr/>
        </p:nvPicPr>
        <p:blipFill>
          <a:blip r:embed="rId4"/>
          <a:stretch>
            <a:fillRect/>
          </a:stretch>
        </p:blipFill>
        <p:spPr>
          <a:xfrm>
            <a:off x="8642265" y="4668021"/>
            <a:ext cx="3306290" cy="2127303"/>
          </a:xfrm>
          <a:prstGeom prst="rect">
            <a:avLst/>
          </a:prstGeom>
        </p:spPr>
      </p:pic>
      <p:pic>
        <p:nvPicPr>
          <p:cNvPr id="6" name="Picture 5"/>
          <p:cNvPicPr>
            <a:picLocks noChangeAspect="1"/>
          </p:cNvPicPr>
          <p:nvPr/>
        </p:nvPicPr>
        <p:blipFill>
          <a:blip r:embed="rId5"/>
          <a:stretch>
            <a:fillRect/>
          </a:stretch>
        </p:blipFill>
        <p:spPr>
          <a:xfrm>
            <a:off x="8642265" y="2144254"/>
            <a:ext cx="3329291" cy="2379873"/>
          </a:xfrm>
          <a:prstGeom prst="rect">
            <a:avLst/>
          </a:prstGeom>
        </p:spPr>
      </p:pic>
      <p:sp>
        <p:nvSpPr>
          <p:cNvPr id="10" name="Rectangle 9"/>
          <p:cNvSpPr/>
          <p:nvPr/>
        </p:nvSpPr>
        <p:spPr>
          <a:xfrm>
            <a:off x="8716640" y="205262"/>
            <a:ext cx="3157539" cy="1569660"/>
          </a:xfrm>
          <a:prstGeom prst="rect">
            <a:avLst/>
          </a:prstGeom>
        </p:spPr>
        <p:txBody>
          <a:bodyPr wrap="square">
            <a:spAutoFit/>
          </a:bodyPr>
          <a:lstStyle/>
          <a:p>
            <a:pPr algn="r"/>
            <a:r>
              <a:rPr lang="en-US" sz="2400" dirty="0"/>
              <a:t>Click on: </a:t>
            </a:r>
          </a:p>
          <a:p>
            <a:pPr algn="r"/>
            <a:r>
              <a:rPr lang="en-US" sz="2400" dirty="0"/>
              <a:t>Step ONE: Determine U.S. Tax Residency Status </a:t>
            </a:r>
          </a:p>
        </p:txBody>
      </p:sp>
      <p:cxnSp>
        <p:nvCxnSpPr>
          <p:cNvPr id="12" name="Straight Arrow Connector 11"/>
          <p:cNvCxnSpPr/>
          <p:nvPr/>
        </p:nvCxnSpPr>
        <p:spPr>
          <a:xfrm flipH="1" flipV="1">
            <a:off x="6705600" y="1452619"/>
            <a:ext cx="1936666" cy="14614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779975" y="2419225"/>
            <a:ext cx="1936665" cy="15472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6705600" y="4799098"/>
            <a:ext cx="1936666" cy="6916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94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7"/>
            <a:ext cx="12192000" cy="6858000"/>
          </a:xfrm>
          <a:prstGeom prst="rect">
            <a:avLst/>
          </a:prstGeom>
        </p:spPr>
      </p:pic>
      <p:sp>
        <p:nvSpPr>
          <p:cNvPr id="5" name="Rectangle 4"/>
          <p:cNvSpPr/>
          <p:nvPr/>
        </p:nvSpPr>
        <p:spPr>
          <a:xfrm>
            <a:off x="4004565" y="5715887"/>
            <a:ext cx="8197516" cy="1077218"/>
          </a:xfrm>
          <a:prstGeom prst="rect">
            <a:avLst/>
          </a:prstGeom>
        </p:spPr>
        <p:txBody>
          <a:bodyPr wrap="square">
            <a:spAutoFit/>
          </a:bodyPr>
          <a:lstStyle/>
          <a:p>
            <a:r>
              <a:rPr lang="en-US" sz="1600" dirty="0"/>
              <a:t>MOST STUDENTS MAY USE THE I-94 RECORD AT </a:t>
            </a:r>
            <a:r>
              <a:rPr lang="en-US" sz="1600" dirty="0">
                <a:hlinkClick r:id="rId3"/>
              </a:rPr>
              <a:t>https://i94.cbp.dhs.gov</a:t>
            </a:r>
            <a:r>
              <a:rPr lang="en-US" sz="1600" dirty="0"/>
              <a:t> FOR DATES 2013 AND LATER. IF YOU TRAVELED BY BOAT OR LAND THOSE DATES MAY NOT BE RECORDED IN YOUR I-94 AND YOU WILL NEED TO REMEMBER THOSE DATES ON YOUR OWN, AS WELL AS ANY DATES PRIOR TO 2013. </a:t>
            </a:r>
          </a:p>
        </p:txBody>
      </p:sp>
      <p:sp>
        <p:nvSpPr>
          <p:cNvPr id="51" name="Rectangle 41">
            <a:extLst>
              <a:ext uri="{FF2B5EF4-FFF2-40B4-BE49-F238E27FC236}">
                <a16:creationId xmlns:a16="http://schemas.microsoft.com/office/drawing/2014/main" id="{23E6C524-FCFC-4293-BFC8-01B53B50BF7D}"/>
              </a:ext>
            </a:extLst>
          </p:cNvPr>
          <p:cNvSpPr>
            <a:spLocks noChangeArrowheads="1"/>
          </p:cNvSpPr>
          <p:nvPr/>
        </p:nvSpPr>
        <p:spPr bwMode="auto">
          <a:xfrm>
            <a:off x="4932363" y="15206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5A6477D1-CBCA-43A4-9F4E-6CD5155B1466}"/>
              </a:ext>
            </a:extLst>
          </p:cNvPr>
          <p:cNvSpPr/>
          <p:nvPr/>
        </p:nvSpPr>
        <p:spPr>
          <a:xfrm>
            <a:off x="4290241" y="5067027"/>
            <a:ext cx="7562077" cy="369332"/>
          </a:xfrm>
          <a:prstGeom prst="rect">
            <a:avLst/>
          </a:prstGeom>
          <a:ln>
            <a:solidFill>
              <a:srgbClr val="FF0000"/>
            </a:solidFill>
          </a:ln>
        </p:spPr>
        <p:txBody>
          <a:bodyPr wrap="square">
            <a:spAutoFit/>
          </a:bodyPr>
          <a:lstStyle/>
          <a:p>
            <a:pPr algn="ctr"/>
            <a:r>
              <a:rPr lang="en-US" dirty="0">
                <a:solidFill>
                  <a:srgbClr val="FF0000"/>
                </a:solidFill>
              </a:rPr>
              <a:t>EVERY TIME YOU ENTERED THE US / EVERY TIME YOU LEFT THE US, SINCE 2013.  </a:t>
            </a:r>
          </a:p>
        </p:txBody>
      </p:sp>
      <p:pic>
        <p:nvPicPr>
          <p:cNvPr id="8" name="Picture 7">
            <a:extLst>
              <a:ext uri="{FF2B5EF4-FFF2-40B4-BE49-F238E27FC236}">
                <a16:creationId xmlns:a16="http://schemas.microsoft.com/office/drawing/2014/main" id="{235C4F8A-1681-8A00-390B-872FD313F5EE}"/>
              </a:ext>
            </a:extLst>
          </p:cNvPr>
          <p:cNvPicPr>
            <a:picLocks noChangeAspect="1"/>
          </p:cNvPicPr>
          <p:nvPr/>
        </p:nvPicPr>
        <p:blipFill>
          <a:blip r:embed="rId4"/>
          <a:stretch>
            <a:fillRect/>
          </a:stretch>
        </p:blipFill>
        <p:spPr>
          <a:xfrm>
            <a:off x="4441735" y="337932"/>
            <a:ext cx="7076498" cy="4449567"/>
          </a:xfrm>
          <a:prstGeom prst="rect">
            <a:avLst/>
          </a:prstGeom>
        </p:spPr>
      </p:pic>
      <p:sp>
        <p:nvSpPr>
          <p:cNvPr id="10" name="Arrow: Up 9">
            <a:extLst>
              <a:ext uri="{FF2B5EF4-FFF2-40B4-BE49-F238E27FC236}">
                <a16:creationId xmlns:a16="http://schemas.microsoft.com/office/drawing/2014/main" id="{E012B179-C8F6-FDD2-480B-8E3E79CBD546}"/>
              </a:ext>
            </a:extLst>
          </p:cNvPr>
          <p:cNvSpPr/>
          <p:nvPr/>
        </p:nvSpPr>
        <p:spPr>
          <a:xfrm>
            <a:off x="7725209" y="1348768"/>
            <a:ext cx="34607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Tree>
    <p:extLst>
      <p:ext uri="{BB962C8B-B14F-4D97-AF65-F5344CB8AC3E}">
        <p14:creationId xmlns:p14="http://schemas.microsoft.com/office/powerpoint/2010/main" val="419235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127"/>
            <a:ext cx="12192000" cy="6858000"/>
          </a:xfrm>
          <a:prstGeom prst="rect">
            <a:avLst/>
          </a:prstGeom>
        </p:spPr>
      </p:pic>
      <p:pic>
        <p:nvPicPr>
          <p:cNvPr id="16" name="Picture 15"/>
          <p:cNvPicPr/>
          <p:nvPr/>
        </p:nvPicPr>
        <p:blipFill rotWithShape="1">
          <a:blip r:embed="rId3"/>
          <a:srcRect t="92175"/>
          <a:stretch/>
        </p:blipFill>
        <p:spPr>
          <a:xfrm>
            <a:off x="4110595" y="5323042"/>
            <a:ext cx="7402041" cy="359589"/>
          </a:xfrm>
          <a:prstGeom prst="rect">
            <a:avLst/>
          </a:prstGeom>
        </p:spPr>
      </p:pic>
      <p:sp>
        <p:nvSpPr>
          <p:cNvPr id="5" name="Rectangle 4"/>
          <p:cNvSpPr/>
          <p:nvPr/>
        </p:nvSpPr>
        <p:spPr>
          <a:xfrm>
            <a:off x="4004565" y="5715887"/>
            <a:ext cx="8197516" cy="1077218"/>
          </a:xfrm>
          <a:prstGeom prst="rect">
            <a:avLst/>
          </a:prstGeom>
        </p:spPr>
        <p:txBody>
          <a:bodyPr wrap="square">
            <a:spAutoFit/>
          </a:bodyPr>
          <a:lstStyle/>
          <a:p>
            <a:r>
              <a:rPr lang="en-US" sz="1600" dirty="0"/>
              <a:t>MOST STUDENTS MAY USE THE I-94 RECORD AT </a:t>
            </a:r>
            <a:r>
              <a:rPr lang="en-US" sz="1600" dirty="0">
                <a:hlinkClick r:id="rId4"/>
              </a:rPr>
              <a:t>https://i94.cbp.dhs.gov</a:t>
            </a:r>
            <a:r>
              <a:rPr lang="en-US" sz="1600" dirty="0"/>
              <a:t> FOR DATES 2013 AND LATER. IF YOU TRAVELED BY BOAT OR LAND THOSE DATES MAY NOT BE RECORDED IN YOUR I-94 AND YOU WILL NEED TO REMEMBER THOSE DATES ON YOUR OWN, AS WELL AS ANY DATES PRIOR TO 2013. </a:t>
            </a:r>
          </a:p>
        </p:txBody>
      </p:sp>
      <p:sp>
        <p:nvSpPr>
          <p:cNvPr id="51" name="Rectangle 41">
            <a:extLst>
              <a:ext uri="{FF2B5EF4-FFF2-40B4-BE49-F238E27FC236}">
                <a16:creationId xmlns:a16="http://schemas.microsoft.com/office/drawing/2014/main" id="{23E6C524-FCFC-4293-BFC8-01B53B50BF7D}"/>
              </a:ext>
            </a:extLst>
          </p:cNvPr>
          <p:cNvSpPr>
            <a:spLocks noChangeArrowheads="1"/>
          </p:cNvSpPr>
          <p:nvPr/>
        </p:nvSpPr>
        <p:spPr bwMode="auto">
          <a:xfrm>
            <a:off x="4932363" y="15206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5A6477D1-CBCA-43A4-9F4E-6CD5155B1466}"/>
              </a:ext>
            </a:extLst>
          </p:cNvPr>
          <p:cNvSpPr/>
          <p:nvPr/>
        </p:nvSpPr>
        <p:spPr>
          <a:xfrm>
            <a:off x="4322285" y="4968013"/>
            <a:ext cx="7562077" cy="369332"/>
          </a:xfrm>
          <a:prstGeom prst="rect">
            <a:avLst/>
          </a:prstGeom>
          <a:ln>
            <a:solidFill>
              <a:srgbClr val="FF0000"/>
            </a:solidFill>
          </a:ln>
        </p:spPr>
        <p:txBody>
          <a:bodyPr wrap="square">
            <a:spAutoFit/>
          </a:bodyPr>
          <a:lstStyle/>
          <a:p>
            <a:pPr algn="ctr"/>
            <a:r>
              <a:rPr lang="en-US" dirty="0">
                <a:solidFill>
                  <a:srgbClr val="FF0000"/>
                </a:solidFill>
              </a:rPr>
              <a:t>EVERY TIME YOU ENTERED THE US / EVERY TIME YOU LEFT THE US, SINCE 2013.  </a:t>
            </a:r>
          </a:p>
        </p:txBody>
      </p:sp>
      <p:cxnSp>
        <p:nvCxnSpPr>
          <p:cNvPr id="59" name="Elbow Connector 8">
            <a:extLst>
              <a:ext uri="{FF2B5EF4-FFF2-40B4-BE49-F238E27FC236}">
                <a16:creationId xmlns:a16="http://schemas.microsoft.com/office/drawing/2014/main" id="{ABBD1D37-6463-449D-BEA0-13947191C48E}"/>
              </a:ext>
            </a:extLst>
          </p:cNvPr>
          <p:cNvCxnSpPr>
            <a:cxnSpLocks/>
          </p:cNvCxnSpPr>
          <p:nvPr/>
        </p:nvCxnSpPr>
        <p:spPr>
          <a:xfrm rot="10800000" flipH="1">
            <a:off x="4322285" y="1103077"/>
            <a:ext cx="163544" cy="1467143"/>
          </a:xfrm>
          <a:prstGeom prst="bentConnector3">
            <a:avLst>
              <a:gd name="adj1" fmla="val -139779"/>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68AC4FE-E852-DF29-67F0-FFF2F482ACCB}"/>
              </a:ext>
            </a:extLst>
          </p:cNvPr>
          <p:cNvPicPr>
            <a:picLocks noChangeAspect="1"/>
          </p:cNvPicPr>
          <p:nvPr/>
        </p:nvPicPr>
        <p:blipFill>
          <a:blip r:embed="rId5"/>
          <a:stretch>
            <a:fillRect/>
          </a:stretch>
        </p:blipFill>
        <p:spPr>
          <a:xfrm>
            <a:off x="4322285" y="302953"/>
            <a:ext cx="7697274" cy="4534533"/>
          </a:xfrm>
          <a:prstGeom prst="rect">
            <a:avLst/>
          </a:prstGeom>
        </p:spPr>
      </p:pic>
    </p:spTree>
    <p:extLst>
      <p:ext uri="{BB962C8B-B14F-4D97-AF65-F5344CB8AC3E}">
        <p14:creationId xmlns:p14="http://schemas.microsoft.com/office/powerpoint/2010/main" val="2131202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089722" y="288251"/>
            <a:ext cx="8197516" cy="338554"/>
          </a:xfrm>
          <a:prstGeom prst="rect">
            <a:avLst/>
          </a:prstGeom>
        </p:spPr>
        <p:txBody>
          <a:bodyPr wrap="square">
            <a:spAutoFit/>
          </a:bodyPr>
          <a:lstStyle/>
          <a:p>
            <a:pPr algn="ctr"/>
            <a:r>
              <a:rPr lang="en-US" sz="1600" dirty="0"/>
              <a:t>THIS SCREEN IS JUST “FOR YOUR INFORMATION”, TO SUMMARIZE WHAT YOU ENTERED. </a:t>
            </a:r>
          </a:p>
        </p:txBody>
      </p:sp>
      <p:pic>
        <p:nvPicPr>
          <p:cNvPr id="12" name="Picture 11"/>
          <p:cNvPicPr/>
          <p:nvPr/>
        </p:nvPicPr>
        <p:blipFill>
          <a:blip r:embed="rId3"/>
          <a:stretch>
            <a:fillRect/>
          </a:stretch>
        </p:blipFill>
        <p:spPr>
          <a:xfrm>
            <a:off x="4129729" y="1049902"/>
            <a:ext cx="7927026" cy="4599634"/>
          </a:xfrm>
          <a:prstGeom prst="rect">
            <a:avLst/>
          </a:prstGeom>
        </p:spPr>
      </p:pic>
      <p:pic>
        <p:nvPicPr>
          <p:cNvPr id="3" name="Picture 2"/>
          <p:cNvPicPr>
            <a:picLocks noChangeAspect="1"/>
          </p:cNvPicPr>
          <p:nvPr/>
        </p:nvPicPr>
        <p:blipFill>
          <a:blip r:embed="rId4"/>
          <a:stretch>
            <a:fillRect/>
          </a:stretch>
        </p:blipFill>
        <p:spPr>
          <a:xfrm>
            <a:off x="4129729" y="5803727"/>
            <a:ext cx="2831530" cy="773317"/>
          </a:xfrm>
          <a:prstGeom prst="rect">
            <a:avLst/>
          </a:prstGeom>
        </p:spPr>
      </p:pic>
      <p:cxnSp>
        <p:nvCxnSpPr>
          <p:cNvPr id="15" name="Straight Arrow Connector 14"/>
          <p:cNvCxnSpPr/>
          <p:nvPr/>
        </p:nvCxnSpPr>
        <p:spPr>
          <a:xfrm flipH="1">
            <a:off x="6961259" y="6157176"/>
            <a:ext cx="3020521" cy="332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91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3" y="-97370"/>
            <a:ext cx="12192000" cy="6858000"/>
          </a:xfrm>
          <a:prstGeom prst="rect">
            <a:avLst/>
          </a:prstGeom>
        </p:spPr>
      </p:pic>
      <p:sp>
        <p:nvSpPr>
          <p:cNvPr id="5" name="Rectangle 4"/>
          <p:cNvSpPr/>
          <p:nvPr/>
        </p:nvSpPr>
        <p:spPr>
          <a:xfrm>
            <a:off x="4940968" y="5406255"/>
            <a:ext cx="7111655" cy="1323439"/>
          </a:xfrm>
          <a:prstGeom prst="rect">
            <a:avLst/>
          </a:prstGeom>
        </p:spPr>
        <p:txBody>
          <a:bodyPr wrap="square">
            <a:spAutoFit/>
          </a:bodyPr>
          <a:lstStyle/>
          <a:p>
            <a:r>
              <a:rPr lang="en-US" sz="2000" dirty="0"/>
              <a:t>AS GLACIER TAX PREP SOFTWARE IS DESIGNED ONLY FOR NON-RESIDENT ALIENS, IF THIS PAGE INFORMS YOU THAT YOU ARE NOT A NON-RESIDENT ALIEN FOR TAX PURPOSES THEN YOU WILL NOT BE ABLE TO USE GLACIER TAX PREP SOFTWARE.</a:t>
            </a:r>
          </a:p>
        </p:txBody>
      </p:sp>
      <p:sp>
        <p:nvSpPr>
          <p:cNvPr id="11" name="Rectangle 10"/>
          <p:cNvSpPr/>
          <p:nvPr/>
        </p:nvSpPr>
        <p:spPr>
          <a:xfrm>
            <a:off x="4154014" y="4460432"/>
            <a:ext cx="1753135" cy="500202"/>
          </a:xfrm>
          <a:prstGeom prst="rect">
            <a:avLst/>
          </a:prstGeom>
        </p:spPr>
        <p:txBody>
          <a:bodyPr wrap="square">
            <a:spAutoFit/>
          </a:bodyPr>
          <a:lstStyle/>
          <a:p>
            <a:pPr lvl="1">
              <a:lnSpc>
                <a:spcPts val="2000"/>
              </a:lnSpc>
            </a:pPr>
            <a:r>
              <a:rPr lang="en-US" sz="7200" dirty="0">
                <a:solidFill>
                  <a:srgbClr val="00B050"/>
                </a:solidFill>
                <a:latin typeface="Forte" panose="03060902040502070203" pitchFamily="66" charset="0"/>
                <a:sym typeface="Wingdings" panose="05000000000000000000" pitchFamily="2" charset="2"/>
              </a:rPr>
              <a:t></a:t>
            </a:r>
            <a:endParaRPr lang="en-US" sz="2000" dirty="0">
              <a:solidFill>
                <a:srgbClr val="00B050"/>
              </a:solidFill>
              <a:latin typeface="Forte" panose="03060902040502070203" pitchFamily="66" charset="0"/>
            </a:endParaRPr>
          </a:p>
        </p:txBody>
      </p:sp>
      <p:sp>
        <p:nvSpPr>
          <p:cNvPr id="13" name="Rectangle 12"/>
          <p:cNvSpPr/>
          <p:nvPr/>
        </p:nvSpPr>
        <p:spPr>
          <a:xfrm>
            <a:off x="5580558" y="3740976"/>
            <a:ext cx="6472065" cy="1200329"/>
          </a:xfrm>
          <a:prstGeom prst="rect">
            <a:avLst/>
          </a:prstGeom>
        </p:spPr>
        <p:txBody>
          <a:bodyPr wrap="square">
            <a:spAutoFit/>
          </a:bodyPr>
          <a:lstStyle/>
          <a:p>
            <a:r>
              <a:rPr lang="en-US" sz="3600" dirty="0"/>
              <a:t>YOU CAN USE GLACIER TAX PREP FOR YOUR TAXES</a:t>
            </a:r>
          </a:p>
        </p:txBody>
      </p:sp>
      <p:sp>
        <p:nvSpPr>
          <p:cNvPr id="14" name="Rectangle 13"/>
          <p:cNvSpPr/>
          <p:nvPr/>
        </p:nvSpPr>
        <p:spPr>
          <a:xfrm>
            <a:off x="3544414" y="6171850"/>
            <a:ext cx="1753135" cy="500202"/>
          </a:xfrm>
          <a:prstGeom prst="rect">
            <a:avLst/>
          </a:prstGeom>
        </p:spPr>
        <p:txBody>
          <a:bodyPr wrap="square">
            <a:spAutoFit/>
          </a:bodyPr>
          <a:lstStyle/>
          <a:p>
            <a:pPr lvl="1">
              <a:lnSpc>
                <a:spcPts val="2000"/>
              </a:lnSpc>
            </a:pPr>
            <a:r>
              <a:rPr lang="en-US" sz="7200" dirty="0">
                <a:solidFill>
                  <a:srgbClr val="FF0000"/>
                </a:solidFill>
                <a:latin typeface="Forte" panose="03060902040502070203" pitchFamily="66" charset="0"/>
                <a:sym typeface="Wingdings" panose="05000000000000000000" pitchFamily="2" charset="2"/>
              </a:rPr>
              <a:t></a:t>
            </a:r>
            <a:endParaRPr lang="en-US" sz="2000" dirty="0">
              <a:solidFill>
                <a:srgbClr val="FF0000"/>
              </a:solidFill>
              <a:latin typeface="Forte" panose="03060902040502070203" pitchFamily="66" charset="0"/>
            </a:endParaRPr>
          </a:p>
        </p:txBody>
      </p:sp>
      <p:pic>
        <p:nvPicPr>
          <p:cNvPr id="6" name="Picture 5">
            <a:extLst>
              <a:ext uri="{FF2B5EF4-FFF2-40B4-BE49-F238E27FC236}">
                <a16:creationId xmlns:a16="http://schemas.microsoft.com/office/drawing/2014/main" id="{657A308D-BE49-C9E9-E6FB-A06C67431B22}"/>
              </a:ext>
            </a:extLst>
          </p:cNvPr>
          <p:cNvPicPr>
            <a:picLocks noChangeAspect="1"/>
          </p:cNvPicPr>
          <p:nvPr/>
        </p:nvPicPr>
        <p:blipFill>
          <a:blip r:embed="rId3"/>
          <a:stretch>
            <a:fillRect/>
          </a:stretch>
        </p:blipFill>
        <p:spPr>
          <a:xfrm>
            <a:off x="4154015" y="344480"/>
            <a:ext cx="7790440" cy="2772543"/>
          </a:xfrm>
          <a:prstGeom prst="rect">
            <a:avLst/>
          </a:prstGeom>
        </p:spPr>
      </p:pic>
      <p:sp>
        <p:nvSpPr>
          <p:cNvPr id="8" name="Rectangle 7"/>
          <p:cNvSpPr/>
          <p:nvPr/>
        </p:nvSpPr>
        <p:spPr>
          <a:xfrm>
            <a:off x="4192678" y="924193"/>
            <a:ext cx="4953000" cy="2940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154014" y="1713553"/>
            <a:ext cx="7751776" cy="2816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109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38"/>
            <a:ext cx="12192000" cy="6858000"/>
          </a:xfrm>
          <a:prstGeom prst="rect">
            <a:avLst/>
          </a:prstGeom>
        </p:spPr>
      </p:pic>
      <p:sp>
        <p:nvSpPr>
          <p:cNvPr id="5" name="Rectangle 4"/>
          <p:cNvSpPr/>
          <p:nvPr/>
        </p:nvSpPr>
        <p:spPr>
          <a:xfrm>
            <a:off x="4172849" y="195736"/>
            <a:ext cx="8197516" cy="523220"/>
          </a:xfrm>
          <a:prstGeom prst="rect">
            <a:avLst/>
          </a:prstGeom>
        </p:spPr>
        <p:txBody>
          <a:bodyPr wrap="square">
            <a:spAutoFit/>
          </a:bodyPr>
          <a:lstStyle/>
          <a:p>
            <a:r>
              <a:rPr lang="en-US" sz="2800" b="1" dirty="0"/>
              <a:t>OPTION #1 – NO INCOME STATEMENTS</a:t>
            </a:r>
          </a:p>
        </p:txBody>
      </p:sp>
      <p:cxnSp>
        <p:nvCxnSpPr>
          <p:cNvPr id="15" name="Straight Arrow Connector 14"/>
          <p:cNvCxnSpPr>
            <a:cxnSpLocks/>
          </p:cNvCxnSpPr>
          <p:nvPr/>
        </p:nvCxnSpPr>
        <p:spPr>
          <a:xfrm flipH="1" flipV="1">
            <a:off x="4833257" y="5739132"/>
            <a:ext cx="320634" cy="2932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089722" y="6027003"/>
            <a:ext cx="8197516" cy="830997"/>
          </a:xfrm>
          <a:prstGeom prst="rect">
            <a:avLst/>
          </a:prstGeom>
        </p:spPr>
        <p:txBody>
          <a:bodyPr wrap="square">
            <a:spAutoFit/>
          </a:bodyPr>
          <a:lstStyle/>
          <a:p>
            <a:r>
              <a:rPr lang="en-US" sz="1600" dirty="0"/>
              <a:t>IF YOU DID NOT WORK IN THE UNITED STATES IN 2022 AND YOU DID NOT RECEIVE ANY US SCHOLARSHIPS FOR NON-QUALIFIED EXPENSES IN 2022, AND YOU DID NOT HAVE ANY OTHER SOURCE OF US INCOME IN 2022, CHECK THIS BOX.</a:t>
            </a:r>
          </a:p>
        </p:txBody>
      </p:sp>
      <p:pic>
        <p:nvPicPr>
          <p:cNvPr id="4" name="Picture 3">
            <a:extLst>
              <a:ext uri="{FF2B5EF4-FFF2-40B4-BE49-F238E27FC236}">
                <a16:creationId xmlns:a16="http://schemas.microsoft.com/office/drawing/2014/main" id="{63DB32A4-C12F-CAA6-5A49-B64D4B3137D3}"/>
              </a:ext>
            </a:extLst>
          </p:cNvPr>
          <p:cNvPicPr>
            <a:picLocks noChangeAspect="1"/>
          </p:cNvPicPr>
          <p:nvPr/>
        </p:nvPicPr>
        <p:blipFill>
          <a:blip r:embed="rId3"/>
          <a:stretch>
            <a:fillRect/>
          </a:stretch>
        </p:blipFill>
        <p:spPr>
          <a:xfrm>
            <a:off x="4325553" y="713517"/>
            <a:ext cx="7725853" cy="4563112"/>
          </a:xfrm>
          <a:prstGeom prst="rect">
            <a:avLst/>
          </a:prstGeom>
        </p:spPr>
      </p:pic>
      <p:pic>
        <p:nvPicPr>
          <p:cNvPr id="8" name="Picture 7">
            <a:extLst>
              <a:ext uri="{FF2B5EF4-FFF2-40B4-BE49-F238E27FC236}">
                <a16:creationId xmlns:a16="http://schemas.microsoft.com/office/drawing/2014/main" id="{F5153417-2238-1668-ED92-7CBD82765533}"/>
              </a:ext>
            </a:extLst>
          </p:cNvPr>
          <p:cNvPicPr>
            <a:picLocks noChangeAspect="1"/>
          </p:cNvPicPr>
          <p:nvPr/>
        </p:nvPicPr>
        <p:blipFill>
          <a:blip r:embed="rId4"/>
          <a:stretch>
            <a:fillRect/>
          </a:stretch>
        </p:blipFill>
        <p:spPr>
          <a:xfrm>
            <a:off x="4512623" y="5401607"/>
            <a:ext cx="3829584" cy="342948"/>
          </a:xfrm>
          <a:prstGeom prst="rect">
            <a:avLst/>
          </a:prstGeom>
        </p:spPr>
      </p:pic>
    </p:spTree>
    <p:extLst>
      <p:ext uri="{BB962C8B-B14F-4D97-AF65-F5344CB8AC3E}">
        <p14:creationId xmlns:p14="http://schemas.microsoft.com/office/powerpoint/2010/main" val="408012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232364" y="284177"/>
            <a:ext cx="7720149" cy="2616101"/>
          </a:xfrm>
          <a:prstGeom prst="rect">
            <a:avLst/>
          </a:prstGeom>
          <a:noFill/>
        </p:spPr>
        <p:txBody>
          <a:bodyPr wrap="square" rtlCol="0">
            <a:spAutoFit/>
          </a:bodyPr>
          <a:lstStyle/>
          <a:p>
            <a:r>
              <a:rPr lang="en-US" sz="3600" b="1" dirty="0">
                <a:solidFill>
                  <a:prstClr val="black"/>
                </a:solidFill>
              </a:rPr>
              <a:t>WORKSHOP OBJECTIVE:</a:t>
            </a:r>
          </a:p>
          <a:p>
            <a:endParaRPr lang="en-US" dirty="0"/>
          </a:p>
          <a:p>
            <a:r>
              <a:rPr lang="en-US" dirty="0"/>
              <a:t>WORKSHOPS ARE PROVIDED FOR INTERNATIONAL AFFAIRS STAFF TO:</a:t>
            </a:r>
          </a:p>
          <a:p>
            <a:pPr lvl="2"/>
            <a:r>
              <a:rPr lang="en-US" sz="2800" b="1" dirty="0"/>
              <a:t>WALK STUDENTS THROUGH THE GLACIER TAX PREP (GTP) SOFTWARE</a:t>
            </a:r>
            <a:endParaRPr lang="en-US" dirty="0"/>
          </a:p>
          <a:p>
            <a:r>
              <a:rPr lang="en-US" dirty="0"/>
              <a:t>WHICH HAS BEEN PURCHASED TO HELP F-1 STUDENTS COMPLETE THEIR U.S. FEDERAL TAX FILING REQUIREMENTS.</a:t>
            </a:r>
          </a:p>
        </p:txBody>
      </p:sp>
      <p:sp>
        <p:nvSpPr>
          <p:cNvPr id="6" name="TextBox 5"/>
          <p:cNvSpPr txBox="1"/>
          <p:nvPr/>
        </p:nvSpPr>
        <p:spPr>
          <a:xfrm>
            <a:off x="4232364" y="3429000"/>
            <a:ext cx="7720150" cy="2893100"/>
          </a:xfrm>
          <a:prstGeom prst="rect">
            <a:avLst/>
          </a:prstGeom>
          <a:noFill/>
        </p:spPr>
        <p:txBody>
          <a:bodyPr wrap="square" rtlCol="0">
            <a:spAutoFit/>
          </a:bodyPr>
          <a:lstStyle/>
          <a:p>
            <a:r>
              <a:rPr lang="en-US" b="1" u="sng" dirty="0"/>
              <a:t>WORKSHOP RESTRICTIONS:</a:t>
            </a:r>
          </a:p>
          <a:p>
            <a:endParaRPr lang="en-US" dirty="0"/>
          </a:p>
          <a:p>
            <a:r>
              <a:rPr lang="en-US" dirty="0"/>
              <a:t>DURING THESE WORKSHOPS INTERNATIONAL AFFAIRS STAFF ARE </a:t>
            </a:r>
            <a:r>
              <a:rPr lang="en-US" sz="2000" b="1" u="sng" dirty="0">
                <a:solidFill>
                  <a:srgbClr val="FF0000"/>
                </a:solidFill>
              </a:rPr>
              <a:t>NOT ABLE TO</a:t>
            </a:r>
            <a:r>
              <a:rPr lang="en-US" dirty="0"/>
              <a:t>:</a:t>
            </a:r>
          </a:p>
          <a:p>
            <a:endParaRPr lang="en-US" sz="1200" dirty="0"/>
          </a:p>
          <a:p>
            <a:pPr lvl="1"/>
            <a:r>
              <a:rPr lang="en-US" dirty="0"/>
              <a:t>ADVISE WHICH TAX FORMS STUDENTS ARE REQUIRED TO COMPLETE</a:t>
            </a:r>
          </a:p>
          <a:p>
            <a:pPr lvl="1"/>
            <a:r>
              <a:rPr lang="en-US" dirty="0"/>
              <a:t>HELP STUDENTS COMPLETE THEIR TAX FORMS</a:t>
            </a:r>
          </a:p>
          <a:p>
            <a:pPr lvl="1"/>
            <a:r>
              <a:rPr lang="en-US" dirty="0"/>
              <a:t>PROVIDE TAX DOCUMENTS*</a:t>
            </a:r>
          </a:p>
          <a:p>
            <a:pPr lvl="1"/>
            <a:r>
              <a:rPr lang="en-US" dirty="0"/>
              <a:t>RESOLVE ITIN ISSUES</a:t>
            </a:r>
          </a:p>
          <a:p>
            <a:pPr lvl="1"/>
            <a:r>
              <a:rPr lang="en-US" b="1" u="sng" dirty="0"/>
              <a:t>PROVIDE ANY TAX ADVICE</a:t>
            </a:r>
          </a:p>
          <a:p>
            <a:pPr lvl="1"/>
            <a:endParaRPr lang="en-US" dirty="0"/>
          </a:p>
        </p:txBody>
      </p:sp>
      <p:sp>
        <p:nvSpPr>
          <p:cNvPr id="7" name="Rectangle 6"/>
          <p:cNvSpPr/>
          <p:nvPr/>
        </p:nvSpPr>
        <p:spPr>
          <a:xfrm>
            <a:off x="4232364" y="6519446"/>
            <a:ext cx="8000011" cy="338554"/>
          </a:xfrm>
          <a:prstGeom prst="rect">
            <a:avLst/>
          </a:prstGeom>
        </p:spPr>
        <p:txBody>
          <a:bodyPr wrap="none">
            <a:spAutoFit/>
          </a:bodyPr>
          <a:lstStyle/>
          <a:p>
            <a:pPr lvl="1"/>
            <a:r>
              <a:rPr lang="en-US" sz="1600" dirty="0"/>
              <a:t>*OIA does have copies of 1042-S forms for any student who was issued this form by NSU</a:t>
            </a:r>
          </a:p>
        </p:txBody>
      </p:sp>
      <p:sp>
        <p:nvSpPr>
          <p:cNvPr id="8" name="Rectangle 7"/>
          <p:cNvSpPr/>
          <p:nvPr/>
        </p:nvSpPr>
        <p:spPr>
          <a:xfrm>
            <a:off x="3966752" y="4541367"/>
            <a:ext cx="875561" cy="1631216"/>
          </a:xfrm>
          <a:prstGeom prst="rect">
            <a:avLst/>
          </a:prstGeom>
        </p:spPr>
        <p:txBody>
          <a:bodyPr wrap="none">
            <a:spAutoFit/>
          </a:bodyPr>
          <a:lstStyle/>
          <a:p>
            <a:pPr lvl="1">
              <a:lnSpc>
                <a:spcPts val="2000"/>
              </a:lnSpc>
            </a:pPr>
            <a:r>
              <a:rPr lang="en-US" sz="2000" dirty="0">
                <a:solidFill>
                  <a:srgbClr val="FF0000"/>
                </a:solidFill>
                <a:latin typeface="Forte" panose="03060902040502070203" pitchFamily="66" charset="0"/>
                <a:sym typeface="Wingdings" panose="05000000000000000000" pitchFamily="2" charset="2"/>
              </a:rPr>
              <a:t></a:t>
            </a:r>
          </a:p>
          <a:p>
            <a:pPr lvl="1">
              <a:lnSpc>
                <a:spcPts val="2000"/>
              </a:lnSpc>
            </a:pPr>
            <a:r>
              <a:rPr lang="en-US" sz="2000" dirty="0">
                <a:solidFill>
                  <a:srgbClr val="FF0000"/>
                </a:solidFill>
                <a:latin typeface="Forte" panose="03060902040502070203" pitchFamily="66" charset="0"/>
                <a:sym typeface="Wingdings" panose="05000000000000000000" pitchFamily="2" charset="2"/>
              </a:rPr>
              <a:t></a:t>
            </a:r>
            <a:endParaRPr lang="en-US" sz="2000" dirty="0">
              <a:solidFill>
                <a:srgbClr val="FF0000"/>
              </a:solidFill>
              <a:latin typeface="Forte" panose="03060902040502070203" pitchFamily="66" charset="0"/>
            </a:endParaRPr>
          </a:p>
          <a:p>
            <a:pPr lvl="1">
              <a:lnSpc>
                <a:spcPts val="2000"/>
              </a:lnSpc>
            </a:pPr>
            <a:r>
              <a:rPr lang="en-US" sz="2000" dirty="0">
                <a:solidFill>
                  <a:srgbClr val="FF0000"/>
                </a:solidFill>
                <a:latin typeface="Forte" panose="03060902040502070203" pitchFamily="66" charset="0"/>
                <a:sym typeface="Wingdings" panose="05000000000000000000" pitchFamily="2" charset="2"/>
              </a:rPr>
              <a:t></a:t>
            </a:r>
            <a:endParaRPr lang="en-US" sz="2000" dirty="0">
              <a:solidFill>
                <a:srgbClr val="FF0000"/>
              </a:solidFill>
              <a:latin typeface="Forte" panose="03060902040502070203" pitchFamily="66" charset="0"/>
            </a:endParaRPr>
          </a:p>
          <a:p>
            <a:pPr lvl="1">
              <a:lnSpc>
                <a:spcPts val="2000"/>
              </a:lnSpc>
            </a:pPr>
            <a:r>
              <a:rPr lang="en-US" sz="2000" dirty="0">
                <a:solidFill>
                  <a:srgbClr val="FF0000"/>
                </a:solidFill>
                <a:latin typeface="Forte" panose="03060902040502070203" pitchFamily="66" charset="0"/>
                <a:sym typeface="Wingdings" panose="05000000000000000000" pitchFamily="2" charset="2"/>
              </a:rPr>
              <a:t></a:t>
            </a:r>
            <a:endParaRPr lang="en-US" sz="2000" dirty="0">
              <a:solidFill>
                <a:srgbClr val="FF0000"/>
              </a:solidFill>
              <a:latin typeface="Forte" panose="03060902040502070203" pitchFamily="66" charset="0"/>
            </a:endParaRPr>
          </a:p>
          <a:p>
            <a:pPr lvl="1">
              <a:lnSpc>
                <a:spcPts val="2000"/>
              </a:lnSpc>
            </a:pPr>
            <a:r>
              <a:rPr lang="en-US" sz="2000" dirty="0">
                <a:solidFill>
                  <a:srgbClr val="FF0000"/>
                </a:solidFill>
                <a:latin typeface="Forte" panose="03060902040502070203" pitchFamily="66" charset="0"/>
                <a:sym typeface="Wingdings" panose="05000000000000000000" pitchFamily="2" charset="2"/>
              </a:rPr>
              <a:t></a:t>
            </a:r>
            <a:endParaRPr lang="en-US" sz="2000" dirty="0">
              <a:solidFill>
                <a:srgbClr val="FF0000"/>
              </a:solidFill>
              <a:latin typeface="Forte" panose="03060902040502070203" pitchFamily="66" charset="0"/>
            </a:endParaRPr>
          </a:p>
          <a:p>
            <a:pPr lvl="1">
              <a:lnSpc>
                <a:spcPts val="2000"/>
              </a:lnSpc>
            </a:pPr>
            <a:endParaRPr lang="en-US" sz="2000" dirty="0">
              <a:solidFill>
                <a:srgbClr val="FF0000"/>
              </a:solidFill>
              <a:latin typeface="Forte" panose="03060902040502070203" pitchFamily="66" charset="0"/>
            </a:endParaRPr>
          </a:p>
        </p:txBody>
      </p:sp>
      <p:sp>
        <p:nvSpPr>
          <p:cNvPr id="9" name="Rectangle 8"/>
          <p:cNvSpPr/>
          <p:nvPr/>
        </p:nvSpPr>
        <p:spPr>
          <a:xfrm>
            <a:off x="3992877" y="1497412"/>
            <a:ext cx="1349832" cy="769441"/>
          </a:xfrm>
          <a:prstGeom prst="rect">
            <a:avLst/>
          </a:prstGeom>
        </p:spPr>
        <p:txBody>
          <a:bodyPr wrap="square">
            <a:spAutoFit/>
          </a:bodyPr>
          <a:lstStyle/>
          <a:p>
            <a:pPr lvl="1"/>
            <a:r>
              <a:rPr lang="en-US" sz="4400" dirty="0">
                <a:solidFill>
                  <a:srgbClr val="00B050"/>
                </a:solidFill>
                <a:latin typeface="Forte" panose="03060902040502070203" pitchFamily="66" charset="0"/>
                <a:sym typeface="Wingdings" panose="05000000000000000000" pitchFamily="2" charset="2"/>
              </a:rPr>
              <a:t></a:t>
            </a:r>
            <a:endParaRPr lang="en-US" sz="4400" dirty="0">
              <a:solidFill>
                <a:srgbClr val="00B050"/>
              </a:solidFill>
              <a:latin typeface="Forte" panose="03060902040502070203" pitchFamily="66" charset="0"/>
            </a:endParaRPr>
          </a:p>
        </p:txBody>
      </p:sp>
    </p:spTree>
    <p:extLst>
      <p:ext uri="{BB962C8B-B14F-4D97-AF65-F5344CB8AC3E}">
        <p14:creationId xmlns:p14="http://schemas.microsoft.com/office/powerpoint/2010/main" val="305137216"/>
      </p:ext>
    </p:extLst>
  </p:cSld>
  <p:clrMapOvr>
    <a:masterClrMapping/>
  </p:clrMapOvr>
  <mc:AlternateContent xmlns:mc="http://schemas.openxmlformats.org/markup-compatibility/2006" xmlns:p14="http://schemas.microsoft.com/office/powerpoint/2010/main">
    <mc:Choice Requires="p14">
      <p:transition spd="slow" p14:dur="2000" advTm="12768"/>
    </mc:Choice>
    <mc:Fallback xmlns="">
      <p:transition spd="slow" advTm="1276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505498" y="493251"/>
            <a:ext cx="8197516" cy="523220"/>
          </a:xfrm>
          <a:prstGeom prst="rect">
            <a:avLst/>
          </a:prstGeom>
        </p:spPr>
        <p:txBody>
          <a:bodyPr wrap="square">
            <a:spAutoFit/>
          </a:bodyPr>
          <a:lstStyle/>
          <a:p>
            <a:r>
              <a:rPr lang="en-US" sz="2800" b="1" dirty="0"/>
              <a:t>OPTION #1 – NO INCOME STATEMENTS</a:t>
            </a:r>
          </a:p>
        </p:txBody>
      </p:sp>
      <p:cxnSp>
        <p:nvCxnSpPr>
          <p:cNvPr id="9" name="Straight Arrow Connector 8"/>
          <p:cNvCxnSpPr>
            <a:cxnSpLocks/>
          </p:cNvCxnSpPr>
          <p:nvPr/>
        </p:nvCxnSpPr>
        <p:spPr>
          <a:xfrm flipH="1" flipV="1">
            <a:off x="6096000" y="4226398"/>
            <a:ext cx="755283" cy="9295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328398E-13BF-4FD9-334A-54AC2371FA30}"/>
              </a:ext>
            </a:extLst>
          </p:cNvPr>
          <p:cNvPicPr>
            <a:picLocks noChangeAspect="1"/>
          </p:cNvPicPr>
          <p:nvPr/>
        </p:nvPicPr>
        <p:blipFill>
          <a:blip r:embed="rId3"/>
          <a:stretch>
            <a:fillRect/>
          </a:stretch>
        </p:blipFill>
        <p:spPr>
          <a:xfrm>
            <a:off x="4209074" y="1272950"/>
            <a:ext cx="7773128" cy="2652579"/>
          </a:xfrm>
          <a:prstGeom prst="rect">
            <a:avLst/>
          </a:prstGeom>
        </p:spPr>
      </p:pic>
      <p:pic>
        <p:nvPicPr>
          <p:cNvPr id="8" name="Picture 7">
            <a:extLst>
              <a:ext uri="{FF2B5EF4-FFF2-40B4-BE49-F238E27FC236}">
                <a16:creationId xmlns:a16="http://schemas.microsoft.com/office/drawing/2014/main" id="{3FD85DF2-48FC-AB48-653D-AEF52FD181FC}"/>
              </a:ext>
            </a:extLst>
          </p:cNvPr>
          <p:cNvPicPr>
            <a:picLocks noChangeAspect="1"/>
          </p:cNvPicPr>
          <p:nvPr/>
        </p:nvPicPr>
        <p:blipFill>
          <a:blip r:embed="rId4"/>
          <a:stretch>
            <a:fillRect/>
          </a:stretch>
        </p:blipFill>
        <p:spPr>
          <a:xfrm>
            <a:off x="8095638" y="3429000"/>
            <a:ext cx="2514951" cy="3362794"/>
          </a:xfrm>
          <a:prstGeom prst="rect">
            <a:avLst/>
          </a:prstGeom>
        </p:spPr>
      </p:pic>
    </p:spTree>
    <p:extLst>
      <p:ext uri="{BB962C8B-B14F-4D97-AF65-F5344CB8AC3E}">
        <p14:creationId xmlns:p14="http://schemas.microsoft.com/office/powerpoint/2010/main" val="3018783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363"/>
            <a:ext cx="12192000" cy="6858000"/>
          </a:xfrm>
          <a:prstGeom prst="rect">
            <a:avLst/>
          </a:prstGeom>
        </p:spPr>
      </p:pic>
      <p:sp>
        <p:nvSpPr>
          <p:cNvPr id="5" name="Rectangle 4"/>
          <p:cNvSpPr/>
          <p:nvPr/>
        </p:nvSpPr>
        <p:spPr>
          <a:xfrm>
            <a:off x="4048728" y="175272"/>
            <a:ext cx="8197516" cy="523220"/>
          </a:xfrm>
          <a:prstGeom prst="rect">
            <a:avLst/>
          </a:prstGeom>
        </p:spPr>
        <p:txBody>
          <a:bodyPr wrap="square">
            <a:spAutoFit/>
          </a:bodyPr>
          <a:lstStyle/>
          <a:p>
            <a:r>
              <a:rPr lang="en-US" sz="2800" b="1" dirty="0"/>
              <a:t>OPTION #2 – RECEIVED INCOME STATEMENTS</a:t>
            </a:r>
          </a:p>
        </p:txBody>
      </p:sp>
      <p:cxnSp>
        <p:nvCxnSpPr>
          <p:cNvPr id="13" name="Elbow Connector 12"/>
          <p:cNvCxnSpPr/>
          <p:nvPr/>
        </p:nvCxnSpPr>
        <p:spPr>
          <a:xfrm rot="5400000">
            <a:off x="10234399" y="3748546"/>
            <a:ext cx="2334550" cy="1306926"/>
          </a:xfrm>
          <a:prstGeom prst="bentConnector3">
            <a:avLst>
              <a:gd name="adj1" fmla="val 10016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899342" y="5688762"/>
            <a:ext cx="8197516" cy="1077218"/>
          </a:xfrm>
          <a:prstGeom prst="rect">
            <a:avLst/>
          </a:prstGeom>
        </p:spPr>
        <p:txBody>
          <a:bodyPr wrap="square">
            <a:spAutoFit/>
          </a:bodyPr>
          <a:lstStyle/>
          <a:p>
            <a:r>
              <a:rPr lang="en-US" sz="3200" dirty="0">
                <a:solidFill>
                  <a:srgbClr val="FF0000"/>
                </a:solidFill>
              </a:rPr>
              <a:t>W-2</a:t>
            </a:r>
            <a:r>
              <a:rPr lang="en-US" sz="1600" dirty="0"/>
              <a:t> –EMPLOYMENT INCOME</a:t>
            </a:r>
          </a:p>
          <a:p>
            <a:r>
              <a:rPr lang="en-US" sz="3200" dirty="0">
                <a:solidFill>
                  <a:srgbClr val="FF0000"/>
                </a:solidFill>
              </a:rPr>
              <a:t>1042-S</a:t>
            </a:r>
            <a:r>
              <a:rPr lang="en-US" sz="1600" dirty="0"/>
              <a:t> –SCHOLARSHIPS FOR NON-QUALIFIED EXPENSES INCOME</a:t>
            </a:r>
          </a:p>
        </p:txBody>
      </p:sp>
      <p:sp>
        <p:nvSpPr>
          <p:cNvPr id="40" name="Rectangle 39"/>
          <p:cNvSpPr/>
          <p:nvPr/>
        </p:nvSpPr>
        <p:spPr>
          <a:xfrm>
            <a:off x="4726947" y="5391673"/>
            <a:ext cx="6021264" cy="369332"/>
          </a:xfrm>
          <a:prstGeom prst="rect">
            <a:avLst/>
          </a:prstGeom>
        </p:spPr>
        <p:txBody>
          <a:bodyPr wrap="none">
            <a:spAutoFit/>
          </a:bodyPr>
          <a:lstStyle/>
          <a:p>
            <a:pPr algn="r"/>
            <a:r>
              <a:rPr lang="en-US" u="sng" dirty="0"/>
              <a:t>THE MOST COMMON FORMS RECEIVED BY NSU F-1 STUDENTS</a:t>
            </a:r>
          </a:p>
        </p:txBody>
      </p:sp>
      <p:pic>
        <p:nvPicPr>
          <p:cNvPr id="4" name="Picture 3">
            <a:extLst>
              <a:ext uri="{FF2B5EF4-FFF2-40B4-BE49-F238E27FC236}">
                <a16:creationId xmlns:a16="http://schemas.microsoft.com/office/drawing/2014/main" id="{2507C77E-F8AD-BAB9-2347-1D3B2B14C445}"/>
              </a:ext>
            </a:extLst>
          </p:cNvPr>
          <p:cNvPicPr>
            <a:picLocks noChangeAspect="1"/>
          </p:cNvPicPr>
          <p:nvPr/>
        </p:nvPicPr>
        <p:blipFill>
          <a:blip r:embed="rId3"/>
          <a:stretch>
            <a:fillRect/>
          </a:stretch>
        </p:blipFill>
        <p:spPr>
          <a:xfrm>
            <a:off x="4178473" y="625903"/>
            <a:ext cx="7687748" cy="4677428"/>
          </a:xfrm>
          <a:prstGeom prst="rect">
            <a:avLst/>
          </a:prstGeom>
        </p:spPr>
      </p:pic>
      <p:sp>
        <p:nvSpPr>
          <p:cNvPr id="9" name="Rectangle 8"/>
          <p:cNvSpPr/>
          <p:nvPr/>
        </p:nvSpPr>
        <p:spPr>
          <a:xfrm>
            <a:off x="4304530" y="2709795"/>
            <a:ext cx="7435637" cy="23941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304528" y="2964617"/>
            <a:ext cx="7435637" cy="22715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096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089722" y="288251"/>
            <a:ext cx="8197516" cy="523220"/>
          </a:xfrm>
          <a:prstGeom prst="rect">
            <a:avLst/>
          </a:prstGeom>
        </p:spPr>
        <p:txBody>
          <a:bodyPr wrap="square">
            <a:spAutoFit/>
          </a:bodyPr>
          <a:lstStyle/>
          <a:p>
            <a:r>
              <a:rPr lang="en-US" sz="2800" b="1" dirty="0"/>
              <a:t>OPTION #2 – RECEIVED INCOME STATEMENTS</a:t>
            </a:r>
          </a:p>
        </p:txBody>
      </p:sp>
      <p:pic>
        <p:nvPicPr>
          <p:cNvPr id="3" name="Picture 2"/>
          <p:cNvPicPr>
            <a:picLocks noChangeAspect="1"/>
          </p:cNvPicPr>
          <p:nvPr/>
        </p:nvPicPr>
        <p:blipFill>
          <a:blip r:embed="rId3"/>
          <a:stretch>
            <a:fillRect/>
          </a:stretch>
        </p:blipFill>
        <p:spPr>
          <a:xfrm>
            <a:off x="4202536" y="811471"/>
            <a:ext cx="6276975" cy="5114925"/>
          </a:xfrm>
          <a:prstGeom prst="rect">
            <a:avLst/>
          </a:prstGeom>
        </p:spPr>
      </p:pic>
      <p:pic>
        <p:nvPicPr>
          <p:cNvPr id="4" name="Picture 3"/>
          <p:cNvPicPr>
            <a:picLocks noChangeAspect="1"/>
          </p:cNvPicPr>
          <p:nvPr/>
        </p:nvPicPr>
        <p:blipFill>
          <a:blip r:embed="rId4"/>
          <a:stretch>
            <a:fillRect/>
          </a:stretch>
        </p:blipFill>
        <p:spPr>
          <a:xfrm>
            <a:off x="6565231" y="5422787"/>
            <a:ext cx="5418221" cy="1329777"/>
          </a:xfrm>
          <a:prstGeom prst="rect">
            <a:avLst/>
          </a:prstGeom>
        </p:spPr>
      </p:pic>
      <p:sp>
        <p:nvSpPr>
          <p:cNvPr id="12" name="Rectangle 11"/>
          <p:cNvSpPr/>
          <p:nvPr/>
        </p:nvSpPr>
        <p:spPr>
          <a:xfrm>
            <a:off x="10366697" y="1014443"/>
            <a:ext cx="1717520" cy="1569660"/>
          </a:xfrm>
          <a:prstGeom prst="rect">
            <a:avLst/>
          </a:prstGeom>
        </p:spPr>
        <p:txBody>
          <a:bodyPr wrap="square">
            <a:spAutoFit/>
          </a:bodyPr>
          <a:lstStyle/>
          <a:p>
            <a:pPr algn="r"/>
            <a:r>
              <a:rPr lang="en-US" sz="1600" dirty="0">
                <a:solidFill>
                  <a:srgbClr val="FF0000"/>
                </a:solidFill>
              </a:rPr>
              <a:t>COPY INFORMATION DIRECTLY FROM THE W-2 ISSUED BY YOUR EMPLOYER</a:t>
            </a:r>
          </a:p>
        </p:txBody>
      </p:sp>
      <p:sp>
        <p:nvSpPr>
          <p:cNvPr id="14" name="Rectangle 13"/>
          <p:cNvSpPr/>
          <p:nvPr/>
        </p:nvSpPr>
        <p:spPr>
          <a:xfrm>
            <a:off x="10374210" y="3880960"/>
            <a:ext cx="1717520" cy="1569660"/>
          </a:xfrm>
          <a:prstGeom prst="rect">
            <a:avLst/>
          </a:prstGeom>
        </p:spPr>
        <p:txBody>
          <a:bodyPr wrap="square">
            <a:spAutoFit/>
          </a:bodyPr>
          <a:lstStyle/>
          <a:p>
            <a:pPr algn="r"/>
            <a:r>
              <a:rPr lang="en-US" sz="1600" dirty="0">
                <a:solidFill>
                  <a:srgbClr val="FF0000"/>
                </a:solidFill>
              </a:rPr>
              <a:t>INDICATE WHAT TYPE OF INSTITUTION YOUR EMPLOYER WHO ISSUED THIS W-2 IS/WAS</a:t>
            </a:r>
          </a:p>
        </p:txBody>
      </p:sp>
      <p:cxnSp>
        <p:nvCxnSpPr>
          <p:cNvPr id="15" name="Straight Arrow Connector 14"/>
          <p:cNvCxnSpPr/>
          <p:nvPr/>
        </p:nvCxnSpPr>
        <p:spPr>
          <a:xfrm flipH="1">
            <a:off x="9930063" y="1963739"/>
            <a:ext cx="657726" cy="3895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587789" y="5292834"/>
            <a:ext cx="258422" cy="4915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041596" y="747302"/>
            <a:ext cx="1075836" cy="4308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0327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089722" y="288251"/>
            <a:ext cx="8197516" cy="523220"/>
          </a:xfrm>
          <a:prstGeom prst="rect">
            <a:avLst/>
          </a:prstGeom>
        </p:spPr>
        <p:txBody>
          <a:bodyPr wrap="square">
            <a:spAutoFit/>
          </a:bodyPr>
          <a:lstStyle/>
          <a:p>
            <a:r>
              <a:rPr lang="en-US" sz="2800" b="1" dirty="0"/>
              <a:t>OPTION #2 – RECEIVED INCOME STATEMENTS</a:t>
            </a:r>
          </a:p>
        </p:txBody>
      </p:sp>
      <p:sp>
        <p:nvSpPr>
          <p:cNvPr id="12" name="Rectangle 11"/>
          <p:cNvSpPr/>
          <p:nvPr/>
        </p:nvSpPr>
        <p:spPr>
          <a:xfrm>
            <a:off x="10366697" y="1014443"/>
            <a:ext cx="1717520" cy="1815882"/>
          </a:xfrm>
          <a:prstGeom prst="rect">
            <a:avLst/>
          </a:prstGeom>
        </p:spPr>
        <p:txBody>
          <a:bodyPr wrap="square">
            <a:spAutoFit/>
          </a:bodyPr>
          <a:lstStyle/>
          <a:p>
            <a:pPr algn="r"/>
            <a:r>
              <a:rPr lang="en-US" sz="1600" dirty="0">
                <a:solidFill>
                  <a:srgbClr val="FF0000"/>
                </a:solidFill>
              </a:rPr>
              <a:t>COPY INFORMATION DIRECTLY FROM THE 1042-S ISSUED BY THE SCHOLARSHIP PROVIDER</a:t>
            </a:r>
          </a:p>
        </p:txBody>
      </p:sp>
      <p:sp>
        <p:nvSpPr>
          <p:cNvPr id="14" name="Rectangle 13"/>
          <p:cNvSpPr/>
          <p:nvPr/>
        </p:nvSpPr>
        <p:spPr>
          <a:xfrm>
            <a:off x="10374210" y="3993254"/>
            <a:ext cx="1717520" cy="1323439"/>
          </a:xfrm>
          <a:prstGeom prst="rect">
            <a:avLst/>
          </a:prstGeom>
        </p:spPr>
        <p:txBody>
          <a:bodyPr wrap="square">
            <a:spAutoFit/>
          </a:bodyPr>
          <a:lstStyle/>
          <a:p>
            <a:pPr algn="r"/>
            <a:r>
              <a:rPr lang="en-US" sz="1600" dirty="0">
                <a:solidFill>
                  <a:srgbClr val="FF0000"/>
                </a:solidFill>
              </a:rPr>
              <a:t>INDICATE WHAT TYPE OF INSTITUTION PROVIDED YOUR SCHOLARSHIP</a:t>
            </a:r>
          </a:p>
        </p:txBody>
      </p:sp>
      <p:pic>
        <p:nvPicPr>
          <p:cNvPr id="6" name="Picture 5"/>
          <p:cNvPicPr>
            <a:picLocks noChangeAspect="1"/>
          </p:cNvPicPr>
          <p:nvPr/>
        </p:nvPicPr>
        <p:blipFill>
          <a:blip r:embed="rId3"/>
          <a:stretch>
            <a:fillRect/>
          </a:stretch>
        </p:blipFill>
        <p:spPr>
          <a:xfrm>
            <a:off x="4089722" y="833437"/>
            <a:ext cx="6067425" cy="5191125"/>
          </a:xfrm>
          <a:prstGeom prst="rect">
            <a:avLst/>
          </a:prstGeom>
        </p:spPr>
      </p:pic>
      <p:sp>
        <p:nvSpPr>
          <p:cNvPr id="19" name="Rectangle 18"/>
          <p:cNvSpPr/>
          <p:nvPr/>
        </p:nvSpPr>
        <p:spPr>
          <a:xfrm>
            <a:off x="4041596" y="747302"/>
            <a:ext cx="1075836" cy="4308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stretch>
            <a:fillRect/>
          </a:stretch>
        </p:blipFill>
        <p:spPr>
          <a:xfrm>
            <a:off x="6665996" y="5416884"/>
            <a:ext cx="5418221" cy="1329777"/>
          </a:xfrm>
          <a:prstGeom prst="rect">
            <a:avLst/>
          </a:prstGeom>
        </p:spPr>
      </p:pic>
      <p:cxnSp>
        <p:nvCxnSpPr>
          <p:cNvPr id="15" name="Straight Arrow Connector 14"/>
          <p:cNvCxnSpPr/>
          <p:nvPr/>
        </p:nvCxnSpPr>
        <p:spPr>
          <a:xfrm flipH="1">
            <a:off x="9930063" y="1963739"/>
            <a:ext cx="657726" cy="3895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0587789" y="5292834"/>
            <a:ext cx="258422" cy="4915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79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stretch>
            <a:fillRect/>
          </a:stretch>
        </p:blipFill>
        <p:spPr>
          <a:xfrm>
            <a:off x="4032573" y="1225617"/>
            <a:ext cx="8174455" cy="4927240"/>
          </a:xfrm>
          <a:prstGeom prst="rect">
            <a:avLst/>
          </a:prstGeom>
        </p:spPr>
      </p:pic>
      <p:sp>
        <p:nvSpPr>
          <p:cNvPr id="13" name="Rectangle 12"/>
          <p:cNvSpPr/>
          <p:nvPr/>
        </p:nvSpPr>
        <p:spPr>
          <a:xfrm>
            <a:off x="5807242" y="714714"/>
            <a:ext cx="6384758" cy="584775"/>
          </a:xfrm>
          <a:prstGeom prst="rect">
            <a:avLst/>
          </a:prstGeom>
        </p:spPr>
        <p:txBody>
          <a:bodyPr wrap="square">
            <a:spAutoFit/>
          </a:bodyPr>
          <a:lstStyle/>
          <a:p>
            <a:pPr algn="r"/>
            <a:r>
              <a:rPr lang="en-US" sz="1600" dirty="0">
                <a:solidFill>
                  <a:srgbClr val="FF0000"/>
                </a:solidFill>
              </a:rPr>
              <a:t>YOU MAY HAVE MULTIPLE FORMS OF THE SAME TYPE.  ADD EACH ONE SEPARATELY USING THE ‘ADD ANOTHER FORM’ OPTION.</a:t>
            </a:r>
          </a:p>
        </p:txBody>
      </p:sp>
      <p:cxnSp>
        <p:nvCxnSpPr>
          <p:cNvPr id="16" name="Straight Arrow Connector 15"/>
          <p:cNvCxnSpPr/>
          <p:nvPr/>
        </p:nvCxnSpPr>
        <p:spPr>
          <a:xfrm flipH="1">
            <a:off x="11309684" y="1237934"/>
            <a:ext cx="320844" cy="70290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089722" y="288251"/>
            <a:ext cx="8197516" cy="523220"/>
          </a:xfrm>
          <a:prstGeom prst="rect">
            <a:avLst/>
          </a:prstGeom>
        </p:spPr>
        <p:txBody>
          <a:bodyPr wrap="square">
            <a:spAutoFit/>
          </a:bodyPr>
          <a:lstStyle/>
          <a:p>
            <a:r>
              <a:rPr lang="en-US" sz="2800" b="1" dirty="0"/>
              <a:t>OPTION #2 – RECEIVED INCOME STATEMENT</a:t>
            </a:r>
          </a:p>
        </p:txBody>
      </p:sp>
      <p:sp>
        <p:nvSpPr>
          <p:cNvPr id="21" name="Rectangle 20"/>
          <p:cNvSpPr/>
          <p:nvPr/>
        </p:nvSpPr>
        <p:spPr>
          <a:xfrm>
            <a:off x="4089722" y="6265978"/>
            <a:ext cx="8197516" cy="400110"/>
          </a:xfrm>
          <a:prstGeom prst="rect">
            <a:avLst/>
          </a:prstGeom>
        </p:spPr>
        <p:txBody>
          <a:bodyPr wrap="square">
            <a:spAutoFit/>
          </a:bodyPr>
          <a:lstStyle/>
          <a:p>
            <a:r>
              <a:rPr lang="en-US" sz="2000" b="1" dirty="0"/>
              <a:t>ONCE YOU HAVE ADDED ALL OF YOUR INCOME STATEMENTS, SELECT </a:t>
            </a:r>
            <a:r>
              <a:rPr lang="en-US" sz="2000" b="1" dirty="0">
                <a:solidFill>
                  <a:srgbClr val="FF0000"/>
                </a:solidFill>
              </a:rPr>
              <a:t>NEXT</a:t>
            </a:r>
            <a:r>
              <a:rPr lang="en-US" sz="2000" b="1" dirty="0"/>
              <a:t>.</a:t>
            </a:r>
          </a:p>
        </p:txBody>
      </p:sp>
      <p:pic>
        <p:nvPicPr>
          <p:cNvPr id="5" name="Picture 4"/>
          <p:cNvPicPr>
            <a:picLocks noChangeAspect="1"/>
          </p:cNvPicPr>
          <p:nvPr/>
        </p:nvPicPr>
        <p:blipFill>
          <a:blip r:embed="rId4"/>
          <a:stretch>
            <a:fillRect/>
          </a:stretch>
        </p:blipFill>
        <p:spPr>
          <a:xfrm>
            <a:off x="4089722" y="5010150"/>
            <a:ext cx="4923690" cy="371266"/>
          </a:xfrm>
          <a:prstGeom prst="rect">
            <a:avLst/>
          </a:prstGeom>
        </p:spPr>
      </p:pic>
    </p:spTree>
    <p:extLst>
      <p:ext uri="{BB962C8B-B14F-4D97-AF65-F5344CB8AC3E}">
        <p14:creationId xmlns:p14="http://schemas.microsoft.com/office/powerpoint/2010/main" val="3133003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4089722" y="288251"/>
            <a:ext cx="8197516" cy="523220"/>
          </a:xfrm>
          <a:prstGeom prst="rect">
            <a:avLst/>
          </a:prstGeom>
        </p:spPr>
        <p:txBody>
          <a:bodyPr wrap="square">
            <a:spAutoFit/>
          </a:bodyPr>
          <a:lstStyle/>
          <a:p>
            <a:r>
              <a:rPr lang="en-US" sz="2800" b="1" dirty="0"/>
              <a:t>OPTION #2 – RECEIVED INCOME STATEMENT</a:t>
            </a:r>
          </a:p>
        </p:txBody>
      </p:sp>
      <p:sp>
        <p:nvSpPr>
          <p:cNvPr id="10" name="Rectangle 9"/>
          <p:cNvSpPr/>
          <p:nvPr/>
        </p:nvSpPr>
        <p:spPr>
          <a:xfrm>
            <a:off x="4042103" y="845710"/>
            <a:ext cx="8197516" cy="338554"/>
          </a:xfrm>
          <a:prstGeom prst="rect">
            <a:avLst/>
          </a:prstGeom>
        </p:spPr>
        <p:txBody>
          <a:bodyPr wrap="square">
            <a:spAutoFit/>
          </a:bodyPr>
          <a:lstStyle/>
          <a:p>
            <a:pPr algn="ctr"/>
            <a:r>
              <a:rPr lang="en-US" sz="1600" dirty="0"/>
              <a:t>THIS SCREEN IS JUST “FOR YOUR INFORMATION”, TO SUMMARIZE WHAT YOU ENTERED. </a:t>
            </a:r>
          </a:p>
        </p:txBody>
      </p:sp>
      <p:pic>
        <p:nvPicPr>
          <p:cNvPr id="7" name="Picture 6">
            <a:extLst>
              <a:ext uri="{FF2B5EF4-FFF2-40B4-BE49-F238E27FC236}">
                <a16:creationId xmlns:a16="http://schemas.microsoft.com/office/drawing/2014/main" id="{AF3B8091-1D76-475F-9E96-503A34B30E51}"/>
              </a:ext>
            </a:extLst>
          </p:cNvPr>
          <p:cNvPicPr>
            <a:picLocks noChangeAspect="1"/>
          </p:cNvPicPr>
          <p:nvPr/>
        </p:nvPicPr>
        <p:blipFill>
          <a:blip r:embed="rId3"/>
          <a:stretch>
            <a:fillRect/>
          </a:stretch>
        </p:blipFill>
        <p:spPr>
          <a:xfrm>
            <a:off x="4282685" y="1218503"/>
            <a:ext cx="7811590" cy="4968541"/>
          </a:xfrm>
          <a:prstGeom prst="rect">
            <a:avLst/>
          </a:prstGeom>
        </p:spPr>
      </p:pic>
      <p:cxnSp>
        <p:nvCxnSpPr>
          <p:cNvPr id="11" name="Straight Arrow Connector 10"/>
          <p:cNvCxnSpPr/>
          <p:nvPr/>
        </p:nvCxnSpPr>
        <p:spPr>
          <a:xfrm flipH="1">
            <a:off x="7093527" y="5911268"/>
            <a:ext cx="1222517" cy="111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50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4089722" y="288251"/>
            <a:ext cx="8197516" cy="523220"/>
          </a:xfrm>
          <a:prstGeom prst="rect">
            <a:avLst/>
          </a:prstGeom>
        </p:spPr>
        <p:txBody>
          <a:bodyPr wrap="square">
            <a:spAutoFit/>
          </a:bodyPr>
          <a:lstStyle/>
          <a:p>
            <a:r>
              <a:rPr lang="en-US" sz="2800" b="1" dirty="0"/>
              <a:t>ALL STUDENTS – ADDRESS INFORMATION</a:t>
            </a:r>
          </a:p>
        </p:txBody>
      </p:sp>
      <p:pic>
        <p:nvPicPr>
          <p:cNvPr id="3" name="Picture 2"/>
          <p:cNvPicPr>
            <a:picLocks noChangeAspect="1"/>
          </p:cNvPicPr>
          <p:nvPr/>
        </p:nvPicPr>
        <p:blipFill>
          <a:blip r:embed="rId3"/>
          <a:stretch>
            <a:fillRect/>
          </a:stretch>
        </p:blipFill>
        <p:spPr>
          <a:xfrm>
            <a:off x="4235957" y="880501"/>
            <a:ext cx="2722035" cy="3584573"/>
          </a:xfrm>
          <a:prstGeom prst="rect">
            <a:avLst/>
          </a:prstGeom>
        </p:spPr>
      </p:pic>
      <p:pic>
        <p:nvPicPr>
          <p:cNvPr id="5" name="Picture 4"/>
          <p:cNvPicPr>
            <a:picLocks noChangeAspect="1"/>
          </p:cNvPicPr>
          <p:nvPr/>
        </p:nvPicPr>
        <p:blipFill>
          <a:blip r:embed="rId4"/>
          <a:stretch>
            <a:fillRect/>
          </a:stretch>
        </p:blipFill>
        <p:spPr>
          <a:xfrm>
            <a:off x="7780473" y="2790958"/>
            <a:ext cx="4258310" cy="3853278"/>
          </a:xfrm>
          <a:prstGeom prst="rect">
            <a:avLst/>
          </a:prstGeom>
        </p:spPr>
      </p:pic>
      <p:sp>
        <p:nvSpPr>
          <p:cNvPr id="7" name="Rectangle 6"/>
          <p:cNvSpPr/>
          <p:nvPr/>
        </p:nvSpPr>
        <p:spPr>
          <a:xfrm>
            <a:off x="7005632" y="1099722"/>
            <a:ext cx="5264974" cy="1077218"/>
          </a:xfrm>
          <a:prstGeom prst="rect">
            <a:avLst/>
          </a:prstGeom>
        </p:spPr>
        <p:txBody>
          <a:bodyPr wrap="square">
            <a:spAutoFit/>
          </a:bodyPr>
          <a:lstStyle/>
          <a:p>
            <a:pPr algn="r"/>
            <a:r>
              <a:rPr lang="en-US" sz="1600" dirty="0"/>
              <a:t>IF YOU ARE AT THIS WORKSHOP, YOU PROBABLY HAVE A US ADDRESS.  IF YOU ARE COMPLETING THE TAXES FROM YOUR HOME COUNTRY, AFTER HAVING LEFT THE US, YOU MAY NOT HAVE A US ADDRESS.</a:t>
            </a:r>
          </a:p>
        </p:txBody>
      </p:sp>
      <p:sp>
        <p:nvSpPr>
          <p:cNvPr id="10" name="Rectangle 9"/>
          <p:cNvSpPr/>
          <p:nvPr/>
        </p:nvSpPr>
        <p:spPr>
          <a:xfrm>
            <a:off x="4181427" y="5013020"/>
            <a:ext cx="3430801" cy="1631216"/>
          </a:xfrm>
          <a:prstGeom prst="rect">
            <a:avLst/>
          </a:prstGeom>
        </p:spPr>
        <p:txBody>
          <a:bodyPr wrap="square">
            <a:spAutoFit/>
          </a:bodyPr>
          <a:lstStyle/>
          <a:p>
            <a:r>
              <a:rPr lang="en-US" sz="2000" b="1" dirty="0"/>
              <a:t>ALL F-1 STUDENTS &amp; OTHERS FILING NON-RESIDENT ALIEN TAXES </a:t>
            </a:r>
            <a:r>
              <a:rPr lang="en-US" sz="2000" b="1" dirty="0">
                <a:solidFill>
                  <a:srgbClr val="FF0000"/>
                </a:solidFill>
              </a:rPr>
              <a:t>MUST</a:t>
            </a:r>
            <a:r>
              <a:rPr lang="en-US" sz="2000" b="1" dirty="0"/>
              <a:t> HAVE AN ADDRESS IN THEIR HOME COUNTRY.</a:t>
            </a:r>
          </a:p>
        </p:txBody>
      </p:sp>
      <p:cxnSp>
        <p:nvCxnSpPr>
          <p:cNvPr id="22" name="Elbow Connector 21"/>
          <p:cNvCxnSpPr/>
          <p:nvPr/>
        </p:nvCxnSpPr>
        <p:spPr>
          <a:xfrm rot="5400000" flipH="1" flipV="1">
            <a:off x="6351119" y="3647243"/>
            <a:ext cx="2077316" cy="654237"/>
          </a:xfrm>
          <a:prstGeom prst="bentConnector3">
            <a:avLst>
              <a:gd name="adj1" fmla="val 100195"/>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481011" y="1099722"/>
            <a:ext cx="753978" cy="1676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447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4089722" y="288251"/>
            <a:ext cx="8197516" cy="523220"/>
          </a:xfrm>
          <a:prstGeom prst="rect">
            <a:avLst/>
          </a:prstGeom>
        </p:spPr>
        <p:txBody>
          <a:bodyPr wrap="square">
            <a:spAutoFit/>
          </a:bodyPr>
          <a:lstStyle/>
          <a:p>
            <a:r>
              <a:rPr lang="en-US" sz="2800" b="1" dirty="0"/>
              <a:t>ALL STUDENTS – SSN/ITIN INFORMATION</a:t>
            </a:r>
          </a:p>
        </p:txBody>
      </p:sp>
      <p:pic>
        <p:nvPicPr>
          <p:cNvPr id="4" name="Picture 3"/>
          <p:cNvPicPr>
            <a:picLocks noChangeAspect="1"/>
          </p:cNvPicPr>
          <p:nvPr/>
        </p:nvPicPr>
        <p:blipFill>
          <a:blip r:embed="rId3"/>
          <a:stretch>
            <a:fillRect/>
          </a:stretch>
        </p:blipFill>
        <p:spPr>
          <a:xfrm>
            <a:off x="4089722" y="1099722"/>
            <a:ext cx="8083944" cy="3327233"/>
          </a:xfrm>
          <a:prstGeom prst="rect">
            <a:avLst/>
          </a:prstGeom>
        </p:spPr>
      </p:pic>
      <p:sp>
        <p:nvSpPr>
          <p:cNvPr id="11" name="Rectangle 10"/>
          <p:cNvSpPr/>
          <p:nvPr/>
        </p:nvSpPr>
        <p:spPr>
          <a:xfrm>
            <a:off x="4089722" y="4426955"/>
            <a:ext cx="7753899" cy="2308324"/>
          </a:xfrm>
          <a:prstGeom prst="rect">
            <a:avLst/>
          </a:prstGeom>
        </p:spPr>
        <p:txBody>
          <a:bodyPr wrap="square">
            <a:spAutoFit/>
          </a:bodyPr>
          <a:lstStyle/>
          <a:p>
            <a:r>
              <a:rPr lang="en-US" dirty="0"/>
              <a:t>IF YOU HAVE PREVIOUSLY BEEN ISSUED A SOCIAL SECURITY NUMBER (SSN) OR INDIVIDUAL TAXPAYER IDENTIFICATION NUMBER (ITIN) PROVIDE IT HERE.</a:t>
            </a:r>
          </a:p>
          <a:p>
            <a:endParaRPr lang="en-US" dirty="0"/>
          </a:p>
          <a:p>
            <a:r>
              <a:rPr lang="en-US" dirty="0"/>
              <a:t>IF YOU WERE GIVEN A SSN OR AN ITIN BUT DO NOT REMEMBER IT </a:t>
            </a:r>
            <a:r>
              <a:rPr lang="en-US" dirty="0">
                <a:solidFill>
                  <a:srgbClr val="FF0000"/>
                </a:solidFill>
              </a:rPr>
              <a:t>YOU MUST FIND THIS INFORMATION</a:t>
            </a:r>
            <a:r>
              <a:rPr lang="en-US" dirty="0"/>
              <a:t> BEFORE YOU MAY MOVE FORWARD.</a:t>
            </a:r>
          </a:p>
          <a:p>
            <a:endParaRPr lang="en-US" dirty="0"/>
          </a:p>
          <a:p>
            <a:r>
              <a:rPr lang="en-US" dirty="0"/>
              <a:t>IF YOU HAVE NEVER APPLIED FOR A SSN OR ITIN BEFORE YOU MAY CHECK THE BOX TO APPLY FOR AN ITIN.</a:t>
            </a:r>
          </a:p>
        </p:txBody>
      </p:sp>
    </p:spTree>
    <p:extLst>
      <p:ext uri="{BB962C8B-B14F-4D97-AF65-F5344CB8AC3E}">
        <p14:creationId xmlns:p14="http://schemas.microsoft.com/office/powerpoint/2010/main" val="3961424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4089722" y="288251"/>
            <a:ext cx="8197516" cy="954107"/>
          </a:xfrm>
          <a:prstGeom prst="rect">
            <a:avLst/>
          </a:prstGeom>
        </p:spPr>
        <p:txBody>
          <a:bodyPr wrap="square">
            <a:spAutoFit/>
          </a:bodyPr>
          <a:lstStyle/>
          <a:p>
            <a:r>
              <a:rPr lang="en-US" sz="2800" b="1" dirty="0"/>
              <a:t>OPTION #2 – RECEIVED INCOME STATEMENT - </a:t>
            </a:r>
          </a:p>
          <a:p>
            <a:r>
              <a:rPr lang="en-US" sz="2800" b="1" dirty="0">
                <a:solidFill>
                  <a:srgbClr val="FF0000"/>
                </a:solidFill>
              </a:rPr>
              <a:t>ONLY STUDENTS WHO DO NOT HAVE AN SSN/ITIN</a:t>
            </a:r>
            <a:r>
              <a:rPr lang="en-US" sz="2800" b="1" dirty="0"/>
              <a:t>:</a:t>
            </a:r>
          </a:p>
        </p:txBody>
      </p:sp>
      <p:pic>
        <p:nvPicPr>
          <p:cNvPr id="4" name="Picture 3"/>
          <p:cNvPicPr>
            <a:picLocks noChangeAspect="1"/>
          </p:cNvPicPr>
          <p:nvPr/>
        </p:nvPicPr>
        <p:blipFill rotWithShape="1">
          <a:blip r:embed="rId3"/>
          <a:srcRect b="12386"/>
          <a:stretch/>
        </p:blipFill>
        <p:spPr>
          <a:xfrm>
            <a:off x="4089722" y="1475736"/>
            <a:ext cx="5101891" cy="5390280"/>
          </a:xfrm>
          <a:prstGeom prst="rect">
            <a:avLst/>
          </a:prstGeom>
        </p:spPr>
      </p:pic>
      <p:sp>
        <p:nvSpPr>
          <p:cNvPr id="6" name="Rectangle 5"/>
          <p:cNvSpPr/>
          <p:nvPr/>
        </p:nvSpPr>
        <p:spPr>
          <a:xfrm>
            <a:off x="8791074" y="2500582"/>
            <a:ext cx="3400926" cy="4770537"/>
          </a:xfrm>
          <a:prstGeom prst="rect">
            <a:avLst/>
          </a:prstGeom>
        </p:spPr>
        <p:txBody>
          <a:bodyPr wrap="square">
            <a:spAutoFit/>
          </a:bodyPr>
          <a:lstStyle/>
          <a:p>
            <a:pPr algn="r"/>
            <a:r>
              <a:rPr lang="en-US" sz="1600" dirty="0"/>
              <a:t>THIS SCREEN WILL APPEAR STUDENTS WHO HAVE INDICATED THEY </a:t>
            </a:r>
            <a:r>
              <a:rPr lang="en-US" sz="1600" dirty="0">
                <a:solidFill>
                  <a:srgbClr val="FF0000"/>
                </a:solidFill>
              </a:rPr>
              <a:t>DO HAVE INCOME BUT DO NOT HAVE A SSN/ITIN</a:t>
            </a:r>
            <a:r>
              <a:rPr lang="en-US" sz="1600" dirty="0"/>
              <a:t>.  BECAUSE A SSN IS REQUIRED FOR EMPLOYMENT, THIS WILL MOST OFTEN APPEAR FOR STUDENTS WHO WERE</a:t>
            </a:r>
            <a:r>
              <a:rPr lang="en-US" sz="1600" dirty="0">
                <a:solidFill>
                  <a:srgbClr val="FF0000"/>
                </a:solidFill>
              </a:rPr>
              <a:t> ISSUED A SCHOLARSHIP FOR NON-QUALIFIED EXPENSES (AND THEREFORE A 1042-S) BUT WHO DID NOT WORK</a:t>
            </a:r>
            <a:r>
              <a:rPr lang="en-US" sz="1600" dirty="0"/>
              <a:t>. </a:t>
            </a:r>
          </a:p>
          <a:p>
            <a:pPr algn="r"/>
            <a:endParaRPr lang="en-US" sz="1600" dirty="0"/>
          </a:p>
          <a:p>
            <a:pPr algn="r"/>
            <a:r>
              <a:rPr lang="en-US" sz="1600" dirty="0"/>
              <a:t>ENTERING INFORMATION HERE WILL GENERATE THE W-7 ITIN APPLICATION FORM.</a:t>
            </a:r>
          </a:p>
          <a:p>
            <a:pPr algn="r"/>
            <a:endParaRPr lang="en-US" sz="1600" dirty="0"/>
          </a:p>
          <a:p>
            <a:pPr algn="r"/>
            <a:r>
              <a:rPr lang="en-US" sz="1600" dirty="0">
                <a:solidFill>
                  <a:srgbClr val="FF0000"/>
                </a:solidFill>
              </a:rPr>
              <a:t>YOU ARE UNABLE TO APPLY FOR A SSN UNLESS YOU HAVE EMPLOYMENT</a:t>
            </a:r>
            <a:r>
              <a:rPr lang="en-US" sz="1600" dirty="0"/>
              <a:t>.</a:t>
            </a:r>
          </a:p>
          <a:p>
            <a:pPr algn="r"/>
            <a:endParaRPr lang="en-US" sz="1600" dirty="0"/>
          </a:p>
          <a:p>
            <a:pPr algn="r"/>
            <a:endParaRPr lang="en-US" sz="1600" dirty="0"/>
          </a:p>
        </p:txBody>
      </p:sp>
    </p:spTree>
    <p:extLst>
      <p:ext uri="{BB962C8B-B14F-4D97-AF65-F5344CB8AC3E}">
        <p14:creationId xmlns:p14="http://schemas.microsoft.com/office/powerpoint/2010/main" val="4105371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3"/>
          <a:srcRect r="4627" b="95717"/>
          <a:stretch/>
        </p:blipFill>
        <p:spPr>
          <a:xfrm>
            <a:off x="4089723" y="799884"/>
            <a:ext cx="8038109" cy="290979"/>
          </a:xfrm>
          <a:prstGeom prst="rect">
            <a:avLst/>
          </a:prstGeom>
        </p:spPr>
      </p:pic>
      <p:sp>
        <p:nvSpPr>
          <p:cNvPr id="7" name="Rectangle 6"/>
          <p:cNvSpPr/>
          <p:nvPr/>
        </p:nvSpPr>
        <p:spPr>
          <a:xfrm>
            <a:off x="8791074" y="1463027"/>
            <a:ext cx="3400926" cy="1323439"/>
          </a:xfrm>
          <a:prstGeom prst="rect">
            <a:avLst/>
          </a:prstGeom>
        </p:spPr>
        <p:txBody>
          <a:bodyPr wrap="square">
            <a:spAutoFit/>
          </a:bodyPr>
          <a:lstStyle/>
          <a:p>
            <a:pPr algn="r"/>
            <a:r>
              <a:rPr lang="en-US" sz="1600" dirty="0"/>
              <a:t>IF YOUR LAST VALID I-20 IN 2022 WAS </a:t>
            </a:r>
            <a:r>
              <a:rPr lang="en-US" sz="1600" dirty="0">
                <a:solidFill>
                  <a:srgbClr val="FF0000"/>
                </a:solidFill>
              </a:rPr>
              <a:t>ISSUED BY NSU</a:t>
            </a:r>
            <a:r>
              <a:rPr lang="en-US" sz="1600" dirty="0"/>
              <a:t>, FOR THE </a:t>
            </a:r>
            <a:r>
              <a:rPr lang="en-US" sz="1600" dirty="0">
                <a:solidFill>
                  <a:srgbClr val="FF0000"/>
                </a:solidFill>
              </a:rPr>
              <a:t>MAIN (FORT LAUDERDALE/DAVIE) LOCATION</a:t>
            </a:r>
            <a:r>
              <a:rPr lang="en-US" sz="1600" dirty="0"/>
              <a:t>, USE THE INFORMATION EXACTLY AS LISTED HERE.</a:t>
            </a:r>
          </a:p>
        </p:txBody>
      </p:sp>
      <p:sp>
        <p:nvSpPr>
          <p:cNvPr id="9" name="Rectangle 8"/>
          <p:cNvSpPr/>
          <p:nvPr/>
        </p:nvSpPr>
        <p:spPr>
          <a:xfrm>
            <a:off x="8806102" y="3219182"/>
            <a:ext cx="3400926" cy="2062103"/>
          </a:xfrm>
          <a:prstGeom prst="rect">
            <a:avLst/>
          </a:prstGeom>
        </p:spPr>
        <p:txBody>
          <a:bodyPr wrap="square">
            <a:spAutoFit/>
          </a:bodyPr>
          <a:lstStyle/>
          <a:p>
            <a:pPr algn="r"/>
            <a:r>
              <a:rPr lang="en-US" sz="1600" dirty="0"/>
              <a:t>IF YOUR LAST VALID I-20 IN 2022 WAS </a:t>
            </a:r>
            <a:r>
              <a:rPr lang="en-US" sz="1600" dirty="0">
                <a:solidFill>
                  <a:srgbClr val="FF0000"/>
                </a:solidFill>
              </a:rPr>
              <a:t>ISSUED BY NSU</a:t>
            </a:r>
            <a:r>
              <a:rPr lang="en-US" sz="1600" dirty="0"/>
              <a:t>, FOR A </a:t>
            </a:r>
            <a:r>
              <a:rPr lang="en-US" sz="1600" dirty="0">
                <a:solidFill>
                  <a:srgbClr val="FF0000"/>
                </a:solidFill>
              </a:rPr>
              <a:t>REGIONAL CAMPUS LOCATION</a:t>
            </a:r>
            <a:r>
              <a:rPr lang="en-US" sz="1600" dirty="0"/>
              <a:t>, USE THE INFORMATION AS LISTED HERE EXCEPT FOR THE STREET ADDRESS, CITY, STATE &amp; ZIP CODE.  USE REGIONAL CAMPUS INFORMATION FOR THESE FIELDS INSTEAD.</a:t>
            </a:r>
          </a:p>
        </p:txBody>
      </p:sp>
      <p:sp>
        <p:nvSpPr>
          <p:cNvPr id="10" name="Rectangle 9"/>
          <p:cNvSpPr/>
          <p:nvPr/>
        </p:nvSpPr>
        <p:spPr>
          <a:xfrm>
            <a:off x="8813616" y="5653359"/>
            <a:ext cx="3400926" cy="1077218"/>
          </a:xfrm>
          <a:prstGeom prst="rect">
            <a:avLst/>
          </a:prstGeom>
        </p:spPr>
        <p:txBody>
          <a:bodyPr wrap="square">
            <a:spAutoFit/>
          </a:bodyPr>
          <a:lstStyle/>
          <a:p>
            <a:pPr algn="r"/>
            <a:r>
              <a:rPr lang="en-US" sz="1600" dirty="0"/>
              <a:t>IF YOUR LAST VALID I-20 IN 2022 WAS </a:t>
            </a:r>
            <a:r>
              <a:rPr lang="en-US" sz="1600" dirty="0">
                <a:solidFill>
                  <a:srgbClr val="FF0000"/>
                </a:solidFill>
              </a:rPr>
              <a:t>NOT ISSUED BY NSU</a:t>
            </a:r>
            <a:r>
              <a:rPr lang="en-US" sz="1600" dirty="0"/>
              <a:t>, CONTACT THE INSTITUTION FOR THEIR INFORMATION.  </a:t>
            </a:r>
          </a:p>
        </p:txBody>
      </p:sp>
      <p:sp>
        <p:nvSpPr>
          <p:cNvPr id="11" name="Rectangle 10"/>
          <p:cNvSpPr/>
          <p:nvPr/>
        </p:nvSpPr>
        <p:spPr>
          <a:xfrm>
            <a:off x="4089722" y="288251"/>
            <a:ext cx="8197516" cy="523220"/>
          </a:xfrm>
          <a:prstGeom prst="rect">
            <a:avLst/>
          </a:prstGeom>
        </p:spPr>
        <p:txBody>
          <a:bodyPr wrap="square">
            <a:spAutoFit/>
          </a:bodyPr>
          <a:lstStyle/>
          <a:p>
            <a:r>
              <a:rPr lang="en-US" sz="2800" b="1" dirty="0"/>
              <a:t>ALL STUDENTS – I-20 INSTITUTION</a:t>
            </a:r>
          </a:p>
        </p:txBody>
      </p:sp>
      <p:pic>
        <p:nvPicPr>
          <p:cNvPr id="6" name="Picture 5" descr="Graphical user interface, text, application&#10;&#10;Description automatically generated">
            <a:extLst>
              <a:ext uri="{FF2B5EF4-FFF2-40B4-BE49-F238E27FC236}">
                <a16:creationId xmlns:a16="http://schemas.microsoft.com/office/drawing/2014/main" id="{87270025-C7C9-4327-99D9-EB44FCEF6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784" y="1158090"/>
            <a:ext cx="4324441" cy="5411659"/>
          </a:xfrm>
          <a:prstGeom prst="rect">
            <a:avLst/>
          </a:prstGeom>
        </p:spPr>
      </p:pic>
    </p:spTree>
    <p:extLst>
      <p:ext uri="{BB962C8B-B14F-4D97-AF65-F5344CB8AC3E}">
        <p14:creationId xmlns:p14="http://schemas.microsoft.com/office/powerpoint/2010/main" val="1463825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232363" y="195806"/>
            <a:ext cx="7959637" cy="1754326"/>
          </a:xfrm>
          <a:prstGeom prst="rect">
            <a:avLst/>
          </a:prstGeom>
          <a:noFill/>
        </p:spPr>
        <p:txBody>
          <a:bodyPr wrap="square" rtlCol="0">
            <a:spAutoFit/>
          </a:bodyPr>
          <a:lstStyle/>
          <a:p>
            <a:r>
              <a:rPr lang="en-US" sz="3600" b="1" dirty="0"/>
              <a:t>FORMS &amp; DOCUMENTS NEEDED TO COMPLETE TAXES</a:t>
            </a:r>
          </a:p>
          <a:p>
            <a:endParaRPr lang="en-US" dirty="0"/>
          </a:p>
          <a:p>
            <a:endParaRPr lang="en-US" dirty="0"/>
          </a:p>
        </p:txBody>
      </p:sp>
      <p:sp>
        <p:nvSpPr>
          <p:cNvPr id="10" name="Rectangle 9"/>
          <p:cNvSpPr/>
          <p:nvPr/>
        </p:nvSpPr>
        <p:spPr>
          <a:xfrm>
            <a:off x="3718012" y="2185054"/>
            <a:ext cx="1753135" cy="428322"/>
          </a:xfrm>
          <a:prstGeom prst="rect">
            <a:avLst/>
          </a:prstGeom>
        </p:spPr>
        <p:txBody>
          <a:bodyPr wrap="square">
            <a:spAutoFit/>
          </a:bodyPr>
          <a:lstStyle/>
          <a:p>
            <a:pPr lvl="1">
              <a:lnSpc>
                <a:spcPts val="2000"/>
              </a:lnSpc>
            </a:pPr>
            <a:r>
              <a:rPr lang="en-US" sz="4800" dirty="0">
                <a:solidFill>
                  <a:srgbClr val="00B050"/>
                </a:solidFill>
                <a:latin typeface="Forte" panose="03060902040502070203" pitchFamily="66" charset="0"/>
                <a:sym typeface="Wingdings" panose="05000000000000000000" pitchFamily="2" charset="2"/>
              </a:rPr>
              <a:t></a:t>
            </a:r>
            <a:endParaRPr lang="en-US" sz="1200" dirty="0">
              <a:solidFill>
                <a:srgbClr val="00B050"/>
              </a:solidFill>
              <a:latin typeface="Forte" panose="03060902040502070203" pitchFamily="66" charset="0"/>
            </a:endParaRPr>
          </a:p>
        </p:txBody>
      </p:sp>
      <p:sp>
        <p:nvSpPr>
          <p:cNvPr id="8" name="Rectangle 7"/>
          <p:cNvSpPr/>
          <p:nvPr/>
        </p:nvSpPr>
        <p:spPr>
          <a:xfrm>
            <a:off x="4880132" y="2266781"/>
            <a:ext cx="6910814" cy="830997"/>
          </a:xfrm>
          <a:prstGeom prst="rect">
            <a:avLst/>
          </a:prstGeom>
        </p:spPr>
        <p:txBody>
          <a:bodyPr wrap="square">
            <a:spAutoFit/>
          </a:bodyPr>
          <a:lstStyle/>
          <a:p>
            <a:r>
              <a:rPr lang="en-US" sz="1600" dirty="0"/>
              <a:t>MOST STUDENTS MAY USE YOUR I-94 RECORD AT </a:t>
            </a:r>
            <a:r>
              <a:rPr lang="en-US" sz="1600" dirty="0">
                <a:hlinkClick r:id="rId4"/>
              </a:rPr>
              <a:t>https://i94.cbp.dhs.gov</a:t>
            </a:r>
            <a:r>
              <a:rPr lang="en-US" sz="1600" dirty="0"/>
              <a:t> </a:t>
            </a:r>
          </a:p>
          <a:p>
            <a:r>
              <a:rPr lang="en-US" sz="1600" dirty="0"/>
              <a:t>IF YOU TRAVELED BY BOAT OR LAND THOSE DATES MAY NOT BE RECORDED IN YOUR I-94 AND YOU WILL NEED TO REMEMBER THOSE DATES ON YOUR OWN. </a:t>
            </a:r>
          </a:p>
        </p:txBody>
      </p:sp>
      <p:sp>
        <p:nvSpPr>
          <p:cNvPr id="4" name="Rectangle 3"/>
          <p:cNvSpPr/>
          <p:nvPr/>
        </p:nvSpPr>
        <p:spPr>
          <a:xfrm>
            <a:off x="4232363" y="1359841"/>
            <a:ext cx="7735520" cy="1015663"/>
          </a:xfrm>
          <a:prstGeom prst="rect">
            <a:avLst/>
          </a:prstGeom>
        </p:spPr>
        <p:txBody>
          <a:bodyPr wrap="square">
            <a:spAutoFit/>
          </a:bodyPr>
          <a:lstStyle/>
          <a:p>
            <a:r>
              <a:rPr lang="en-US" sz="2400" b="1" u="sng" dirty="0">
                <a:solidFill>
                  <a:srgbClr val="FF0000"/>
                </a:solidFill>
              </a:rPr>
              <a:t>ALL STUDENTS WILL NEED THE FOLLOWING: </a:t>
            </a:r>
          </a:p>
          <a:p>
            <a:endParaRPr lang="en-US" dirty="0"/>
          </a:p>
          <a:p>
            <a:r>
              <a:rPr lang="en-US" dirty="0"/>
              <a:t>						</a:t>
            </a:r>
            <a:endParaRPr lang="en-US" sz="1200" dirty="0"/>
          </a:p>
        </p:txBody>
      </p:sp>
      <p:sp>
        <p:nvSpPr>
          <p:cNvPr id="9" name="Rectangle 8"/>
          <p:cNvSpPr/>
          <p:nvPr/>
        </p:nvSpPr>
        <p:spPr>
          <a:xfrm>
            <a:off x="4880133" y="1887029"/>
            <a:ext cx="6989138" cy="738664"/>
          </a:xfrm>
          <a:prstGeom prst="rect">
            <a:avLst/>
          </a:prstGeom>
        </p:spPr>
        <p:txBody>
          <a:bodyPr wrap="square">
            <a:spAutoFit/>
          </a:bodyPr>
          <a:lstStyle/>
          <a:p>
            <a:r>
              <a:rPr lang="en-US" sz="2400" b="1" dirty="0"/>
              <a:t>RECORD OF ALL TRAVEL TO AND FROM THE US </a:t>
            </a:r>
            <a:r>
              <a:rPr lang="en-US" dirty="0"/>
              <a:t>				</a:t>
            </a:r>
            <a:endParaRPr lang="en-US" sz="1200" dirty="0"/>
          </a:p>
        </p:txBody>
      </p:sp>
      <p:sp>
        <p:nvSpPr>
          <p:cNvPr id="11" name="Rectangle 10"/>
          <p:cNvSpPr/>
          <p:nvPr/>
        </p:nvSpPr>
        <p:spPr>
          <a:xfrm>
            <a:off x="3707028" y="3650114"/>
            <a:ext cx="1753135" cy="428322"/>
          </a:xfrm>
          <a:prstGeom prst="rect">
            <a:avLst/>
          </a:prstGeom>
        </p:spPr>
        <p:txBody>
          <a:bodyPr wrap="square">
            <a:spAutoFit/>
          </a:bodyPr>
          <a:lstStyle/>
          <a:p>
            <a:pPr lvl="1">
              <a:lnSpc>
                <a:spcPts val="2000"/>
              </a:lnSpc>
            </a:pPr>
            <a:r>
              <a:rPr lang="en-US" sz="4800" dirty="0">
                <a:solidFill>
                  <a:srgbClr val="00B050"/>
                </a:solidFill>
                <a:latin typeface="Forte" panose="03060902040502070203" pitchFamily="66" charset="0"/>
                <a:sym typeface="Wingdings" panose="05000000000000000000" pitchFamily="2" charset="2"/>
              </a:rPr>
              <a:t></a:t>
            </a:r>
            <a:endParaRPr lang="en-US" sz="1200" dirty="0">
              <a:solidFill>
                <a:srgbClr val="00B050"/>
              </a:solidFill>
              <a:latin typeface="Forte" panose="03060902040502070203" pitchFamily="66" charset="0"/>
            </a:endParaRPr>
          </a:p>
        </p:txBody>
      </p:sp>
      <p:sp>
        <p:nvSpPr>
          <p:cNvPr id="13" name="Rectangle 12"/>
          <p:cNvSpPr/>
          <p:nvPr/>
        </p:nvSpPr>
        <p:spPr>
          <a:xfrm>
            <a:off x="4869149" y="3349521"/>
            <a:ext cx="6135180" cy="461665"/>
          </a:xfrm>
          <a:prstGeom prst="rect">
            <a:avLst/>
          </a:prstGeom>
        </p:spPr>
        <p:txBody>
          <a:bodyPr wrap="square">
            <a:spAutoFit/>
          </a:bodyPr>
          <a:lstStyle/>
          <a:p>
            <a:r>
              <a:rPr lang="en-US" sz="2400" b="1" dirty="0"/>
              <a:t>SOCIAL SECURITY NUMBER (SSN)</a:t>
            </a:r>
            <a:endParaRPr lang="en-US" sz="1200" dirty="0"/>
          </a:p>
        </p:txBody>
      </p:sp>
      <p:sp>
        <p:nvSpPr>
          <p:cNvPr id="14" name="Rectangle 13"/>
          <p:cNvSpPr/>
          <p:nvPr/>
        </p:nvSpPr>
        <p:spPr>
          <a:xfrm>
            <a:off x="3718012" y="4438220"/>
            <a:ext cx="1753135" cy="428322"/>
          </a:xfrm>
          <a:prstGeom prst="rect">
            <a:avLst/>
          </a:prstGeom>
        </p:spPr>
        <p:txBody>
          <a:bodyPr wrap="square">
            <a:spAutoFit/>
          </a:bodyPr>
          <a:lstStyle/>
          <a:p>
            <a:pPr lvl="1">
              <a:lnSpc>
                <a:spcPts val="2000"/>
              </a:lnSpc>
            </a:pPr>
            <a:r>
              <a:rPr lang="en-US" sz="4800" dirty="0">
                <a:solidFill>
                  <a:srgbClr val="00B050"/>
                </a:solidFill>
                <a:latin typeface="Forte" panose="03060902040502070203" pitchFamily="66" charset="0"/>
                <a:sym typeface="Wingdings" panose="05000000000000000000" pitchFamily="2" charset="2"/>
              </a:rPr>
              <a:t></a:t>
            </a:r>
            <a:endParaRPr lang="en-US" sz="1200" dirty="0">
              <a:solidFill>
                <a:srgbClr val="00B050"/>
              </a:solidFill>
              <a:latin typeface="Forte" panose="03060902040502070203" pitchFamily="66" charset="0"/>
            </a:endParaRPr>
          </a:p>
        </p:txBody>
      </p:sp>
      <p:sp>
        <p:nvSpPr>
          <p:cNvPr id="15" name="Rectangle 14"/>
          <p:cNvSpPr/>
          <p:nvPr/>
        </p:nvSpPr>
        <p:spPr>
          <a:xfrm>
            <a:off x="4880132" y="4169711"/>
            <a:ext cx="7311867" cy="461665"/>
          </a:xfrm>
          <a:prstGeom prst="rect">
            <a:avLst/>
          </a:prstGeom>
        </p:spPr>
        <p:txBody>
          <a:bodyPr wrap="square">
            <a:spAutoFit/>
          </a:bodyPr>
          <a:lstStyle/>
          <a:p>
            <a:r>
              <a:rPr lang="en-US" sz="2400" b="1" dirty="0"/>
              <a:t>INDIVIDUAL TAXPAYER IDENTIFICATION NUMBER (ITIN)</a:t>
            </a:r>
            <a:endParaRPr lang="en-US" sz="1200" dirty="0"/>
          </a:p>
        </p:txBody>
      </p:sp>
      <p:sp>
        <p:nvSpPr>
          <p:cNvPr id="16" name="Rectangle 15"/>
          <p:cNvSpPr/>
          <p:nvPr/>
        </p:nvSpPr>
        <p:spPr>
          <a:xfrm>
            <a:off x="3718012" y="5323447"/>
            <a:ext cx="1753135" cy="428322"/>
          </a:xfrm>
          <a:prstGeom prst="rect">
            <a:avLst/>
          </a:prstGeom>
        </p:spPr>
        <p:txBody>
          <a:bodyPr wrap="square">
            <a:spAutoFit/>
          </a:bodyPr>
          <a:lstStyle/>
          <a:p>
            <a:pPr lvl="1">
              <a:lnSpc>
                <a:spcPts val="2000"/>
              </a:lnSpc>
            </a:pPr>
            <a:r>
              <a:rPr lang="en-US" sz="4800" dirty="0">
                <a:solidFill>
                  <a:srgbClr val="00B050"/>
                </a:solidFill>
                <a:latin typeface="Forte" panose="03060902040502070203" pitchFamily="66" charset="0"/>
                <a:sym typeface="Wingdings" panose="05000000000000000000" pitchFamily="2" charset="2"/>
              </a:rPr>
              <a:t></a:t>
            </a:r>
            <a:endParaRPr lang="en-US" sz="1200" dirty="0">
              <a:solidFill>
                <a:srgbClr val="00B050"/>
              </a:solidFill>
              <a:latin typeface="Forte" panose="03060902040502070203" pitchFamily="66" charset="0"/>
            </a:endParaRPr>
          </a:p>
        </p:txBody>
      </p:sp>
      <p:sp>
        <p:nvSpPr>
          <p:cNvPr id="17" name="Rectangle 16"/>
          <p:cNvSpPr/>
          <p:nvPr/>
        </p:nvSpPr>
        <p:spPr>
          <a:xfrm>
            <a:off x="4880133" y="5054938"/>
            <a:ext cx="6135180" cy="461665"/>
          </a:xfrm>
          <a:prstGeom prst="rect">
            <a:avLst/>
          </a:prstGeom>
        </p:spPr>
        <p:txBody>
          <a:bodyPr wrap="square">
            <a:spAutoFit/>
          </a:bodyPr>
          <a:lstStyle/>
          <a:p>
            <a:r>
              <a:rPr lang="en-US" sz="2400" b="1" dirty="0"/>
              <a:t>INCOME STATEMENTS</a:t>
            </a:r>
            <a:endParaRPr lang="en-US" sz="1200" dirty="0"/>
          </a:p>
        </p:txBody>
      </p:sp>
      <p:sp>
        <p:nvSpPr>
          <p:cNvPr id="6" name="Rectangle 5"/>
          <p:cNvSpPr/>
          <p:nvPr/>
        </p:nvSpPr>
        <p:spPr>
          <a:xfrm>
            <a:off x="4880133" y="3722853"/>
            <a:ext cx="1072730" cy="369332"/>
          </a:xfrm>
          <a:prstGeom prst="rect">
            <a:avLst/>
          </a:prstGeom>
        </p:spPr>
        <p:txBody>
          <a:bodyPr wrap="none">
            <a:spAutoFit/>
          </a:bodyPr>
          <a:lstStyle/>
          <a:p>
            <a:r>
              <a:rPr lang="en-US" dirty="0"/>
              <a:t>IF ISSUED</a:t>
            </a:r>
          </a:p>
        </p:txBody>
      </p:sp>
      <p:sp>
        <p:nvSpPr>
          <p:cNvPr id="18" name="Rectangle 17"/>
          <p:cNvSpPr/>
          <p:nvPr/>
        </p:nvSpPr>
        <p:spPr>
          <a:xfrm>
            <a:off x="4880133" y="4549090"/>
            <a:ext cx="1072730" cy="369332"/>
          </a:xfrm>
          <a:prstGeom prst="rect">
            <a:avLst/>
          </a:prstGeom>
        </p:spPr>
        <p:txBody>
          <a:bodyPr wrap="none">
            <a:spAutoFit/>
          </a:bodyPr>
          <a:lstStyle/>
          <a:p>
            <a:r>
              <a:rPr lang="en-US" dirty="0"/>
              <a:t>IF ISSUED</a:t>
            </a:r>
          </a:p>
        </p:txBody>
      </p:sp>
      <p:sp>
        <p:nvSpPr>
          <p:cNvPr id="19" name="Rectangle 18"/>
          <p:cNvSpPr/>
          <p:nvPr/>
        </p:nvSpPr>
        <p:spPr>
          <a:xfrm>
            <a:off x="4880132" y="5375327"/>
            <a:ext cx="2801729" cy="369332"/>
          </a:xfrm>
          <a:prstGeom prst="rect">
            <a:avLst/>
          </a:prstGeom>
        </p:spPr>
        <p:txBody>
          <a:bodyPr wrap="none">
            <a:spAutoFit/>
          </a:bodyPr>
          <a:lstStyle/>
          <a:p>
            <a:r>
              <a:rPr lang="en-US" dirty="0"/>
              <a:t>DISCUSSED ON NEXT SLIDES</a:t>
            </a:r>
          </a:p>
        </p:txBody>
      </p:sp>
      <p:sp>
        <p:nvSpPr>
          <p:cNvPr id="20" name="Rectangle 19"/>
          <p:cNvSpPr/>
          <p:nvPr/>
        </p:nvSpPr>
        <p:spPr>
          <a:xfrm>
            <a:off x="3718012" y="6053621"/>
            <a:ext cx="1753135" cy="428322"/>
          </a:xfrm>
          <a:prstGeom prst="rect">
            <a:avLst/>
          </a:prstGeom>
        </p:spPr>
        <p:txBody>
          <a:bodyPr wrap="square">
            <a:spAutoFit/>
          </a:bodyPr>
          <a:lstStyle/>
          <a:p>
            <a:pPr lvl="1">
              <a:lnSpc>
                <a:spcPts val="2000"/>
              </a:lnSpc>
            </a:pPr>
            <a:r>
              <a:rPr lang="en-US" sz="4800" dirty="0">
                <a:solidFill>
                  <a:srgbClr val="00B050"/>
                </a:solidFill>
                <a:latin typeface="Forte" panose="03060902040502070203" pitchFamily="66" charset="0"/>
                <a:sym typeface="Wingdings" panose="05000000000000000000" pitchFamily="2" charset="2"/>
              </a:rPr>
              <a:t></a:t>
            </a:r>
            <a:endParaRPr lang="en-US" sz="1200" dirty="0">
              <a:solidFill>
                <a:srgbClr val="00B050"/>
              </a:solidFill>
              <a:latin typeface="Forte" panose="03060902040502070203" pitchFamily="66" charset="0"/>
            </a:endParaRPr>
          </a:p>
        </p:txBody>
      </p:sp>
      <p:sp>
        <p:nvSpPr>
          <p:cNvPr id="21" name="Rectangle 20"/>
          <p:cNvSpPr/>
          <p:nvPr/>
        </p:nvSpPr>
        <p:spPr>
          <a:xfrm>
            <a:off x="4880133" y="5785112"/>
            <a:ext cx="6135180" cy="461665"/>
          </a:xfrm>
          <a:prstGeom prst="rect">
            <a:avLst/>
          </a:prstGeom>
        </p:spPr>
        <p:txBody>
          <a:bodyPr wrap="square">
            <a:spAutoFit/>
          </a:bodyPr>
          <a:lstStyle/>
          <a:p>
            <a:r>
              <a:rPr lang="en-US" sz="2400" b="1" dirty="0"/>
              <a:t>PREVIOUS YEAR US FEDERAL TAX RETURNS</a:t>
            </a:r>
            <a:endParaRPr lang="en-US" sz="1200" dirty="0"/>
          </a:p>
        </p:txBody>
      </p:sp>
      <p:sp>
        <p:nvSpPr>
          <p:cNvPr id="22" name="Rectangle 21"/>
          <p:cNvSpPr/>
          <p:nvPr/>
        </p:nvSpPr>
        <p:spPr>
          <a:xfrm>
            <a:off x="4880132" y="6105501"/>
            <a:ext cx="917239" cy="369332"/>
          </a:xfrm>
          <a:prstGeom prst="rect">
            <a:avLst/>
          </a:prstGeom>
        </p:spPr>
        <p:txBody>
          <a:bodyPr wrap="none">
            <a:spAutoFit/>
          </a:bodyPr>
          <a:lstStyle/>
          <a:p>
            <a:r>
              <a:rPr lang="en-US" dirty="0"/>
              <a:t>IF FILED</a:t>
            </a:r>
          </a:p>
        </p:txBody>
      </p:sp>
    </p:spTree>
    <p:extLst>
      <p:ext uri="{BB962C8B-B14F-4D97-AF65-F5344CB8AC3E}">
        <p14:creationId xmlns:p14="http://schemas.microsoft.com/office/powerpoint/2010/main" val="447688003"/>
      </p:ext>
    </p:extLst>
  </p:cSld>
  <p:clrMapOvr>
    <a:masterClrMapping/>
  </p:clrMapOvr>
  <mc:AlternateContent xmlns:mc="http://schemas.openxmlformats.org/markup-compatibility/2006" xmlns:p14="http://schemas.microsoft.com/office/powerpoint/2010/main">
    <mc:Choice Requires="p14">
      <p:transition spd="slow" p14:dur="2000" advTm="18727"/>
    </mc:Choice>
    <mc:Fallback xmlns="">
      <p:transition spd="slow" advTm="1872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4089722" y="288251"/>
            <a:ext cx="8197516" cy="523220"/>
          </a:xfrm>
          <a:prstGeom prst="rect">
            <a:avLst/>
          </a:prstGeom>
        </p:spPr>
        <p:txBody>
          <a:bodyPr wrap="square">
            <a:spAutoFit/>
          </a:bodyPr>
          <a:lstStyle/>
          <a:p>
            <a:r>
              <a:rPr lang="en-US" sz="2800" b="1" dirty="0"/>
              <a:t>OPTION #2 Additional Information</a:t>
            </a:r>
          </a:p>
        </p:txBody>
      </p:sp>
      <p:sp>
        <p:nvSpPr>
          <p:cNvPr id="8" name="Rectangle 7"/>
          <p:cNvSpPr/>
          <p:nvPr/>
        </p:nvSpPr>
        <p:spPr>
          <a:xfrm>
            <a:off x="4067064" y="5984974"/>
            <a:ext cx="7841083" cy="584775"/>
          </a:xfrm>
          <a:prstGeom prst="rect">
            <a:avLst/>
          </a:prstGeom>
        </p:spPr>
        <p:txBody>
          <a:bodyPr wrap="square">
            <a:spAutoFit/>
          </a:bodyPr>
          <a:lstStyle/>
          <a:p>
            <a:r>
              <a:rPr lang="en-US" sz="1600" dirty="0"/>
              <a:t>THESE QUESTIONS MAY EXPAND INTO FURTHER QUESTIONS, DEPENDING ON YOUR ANSWERS.</a:t>
            </a:r>
          </a:p>
        </p:txBody>
      </p:sp>
      <p:pic>
        <p:nvPicPr>
          <p:cNvPr id="5" name="Picture 4">
            <a:extLst>
              <a:ext uri="{FF2B5EF4-FFF2-40B4-BE49-F238E27FC236}">
                <a16:creationId xmlns:a16="http://schemas.microsoft.com/office/drawing/2014/main" id="{7B4508AB-FB56-9D87-9A44-6435D6AA556A}"/>
              </a:ext>
            </a:extLst>
          </p:cNvPr>
          <p:cNvPicPr>
            <a:picLocks noChangeAspect="1"/>
          </p:cNvPicPr>
          <p:nvPr/>
        </p:nvPicPr>
        <p:blipFill>
          <a:blip r:embed="rId3"/>
          <a:stretch>
            <a:fillRect/>
          </a:stretch>
        </p:blipFill>
        <p:spPr>
          <a:xfrm>
            <a:off x="4229925" y="845166"/>
            <a:ext cx="7678222" cy="5106113"/>
          </a:xfrm>
          <a:prstGeom prst="rect">
            <a:avLst/>
          </a:prstGeom>
        </p:spPr>
      </p:pic>
    </p:spTree>
    <p:extLst>
      <p:ext uri="{BB962C8B-B14F-4D97-AF65-F5344CB8AC3E}">
        <p14:creationId xmlns:p14="http://schemas.microsoft.com/office/powerpoint/2010/main" val="1992562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4089722" y="288251"/>
            <a:ext cx="8197516" cy="523220"/>
          </a:xfrm>
          <a:prstGeom prst="rect">
            <a:avLst/>
          </a:prstGeom>
        </p:spPr>
        <p:txBody>
          <a:bodyPr wrap="square">
            <a:spAutoFit/>
          </a:bodyPr>
          <a:lstStyle/>
          <a:p>
            <a:r>
              <a:rPr lang="en-US" sz="2800" b="1" dirty="0"/>
              <a:t>OPTION #2 – RECEIVED INCOME STATEMENT</a:t>
            </a:r>
          </a:p>
        </p:txBody>
      </p:sp>
      <p:sp>
        <p:nvSpPr>
          <p:cNvPr id="6" name="Rectangle 5"/>
          <p:cNvSpPr/>
          <p:nvPr/>
        </p:nvSpPr>
        <p:spPr>
          <a:xfrm>
            <a:off x="4089722" y="5738752"/>
            <a:ext cx="7841083" cy="830997"/>
          </a:xfrm>
          <a:prstGeom prst="rect">
            <a:avLst/>
          </a:prstGeom>
        </p:spPr>
        <p:txBody>
          <a:bodyPr wrap="square">
            <a:spAutoFit/>
          </a:bodyPr>
          <a:lstStyle/>
          <a:p>
            <a:endParaRPr lang="en-US" sz="1600" dirty="0"/>
          </a:p>
          <a:p>
            <a:r>
              <a:rPr lang="en-US" sz="1600" dirty="0"/>
              <a:t>THESE QUESTIONS MAY EXPAND INTO FURTHER QUESTIONS, DEPENDING ON YOUR ANSWERS.</a:t>
            </a:r>
          </a:p>
        </p:txBody>
      </p:sp>
      <p:pic>
        <p:nvPicPr>
          <p:cNvPr id="3" name="Picture 2">
            <a:extLst>
              <a:ext uri="{FF2B5EF4-FFF2-40B4-BE49-F238E27FC236}">
                <a16:creationId xmlns:a16="http://schemas.microsoft.com/office/drawing/2014/main" id="{66251BCE-8982-B269-15DA-354C18191605}"/>
              </a:ext>
            </a:extLst>
          </p:cNvPr>
          <p:cNvPicPr>
            <a:picLocks noChangeAspect="1"/>
          </p:cNvPicPr>
          <p:nvPr/>
        </p:nvPicPr>
        <p:blipFill>
          <a:blip r:embed="rId3"/>
          <a:stretch>
            <a:fillRect/>
          </a:stretch>
        </p:blipFill>
        <p:spPr>
          <a:xfrm>
            <a:off x="4081110" y="811471"/>
            <a:ext cx="7849695" cy="5001323"/>
          </a:xfrm>
          <a:prstGeom prst="rect">
            <a:avLst/>
          </a:prstGeom>
        </p:spPr>
      </p:pic>
    </p:spTree>
    <p:extLst>
      <p:ext uri="{BB962C8B-B14F-4D97-AF65-F5344CB8AC3E}">
        <p14:creationId xmlns:p14="http://schemas.microsoft.com/office/powerpoint/2010/main" val="1516807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4089722" y="288251"/>
            <a:ext cx="8197516" cy="523220"/>
          </a:xfrm>
          <a:prstGeom prst="rect">
            <a:avLst/>
          </a:prstGeom>
        </p:spPr>
        <p:txBody>
          <a:bodyPr wrap="square">
            <a:spAutoFit/>
          </a:bodyPr>
          <a:lstStyle/>
          <a:p>
            <a:r>
              <a:rPr lang="en-US" sz="2800" b="1" dirty="0"/>
              <a:t>OPTION #2 – RECEIVED INCOME STATEMENT</a:t>
            </a:r>
          </a:p>
        </p:txBody>
      </p:sp>
      <p:pic>
        <p:nvPicPr>
          <p:cNvPr id="4" name="Picture 3"/>
          <p:cNvPicPr>
            <a:picLocks noChangeAspect="1"/>
          </p:cNvPicPr>
          <p:nvPr/>
        </p:nvPicPr>
        <p:blipFill>
          <a:blip r:embed="rId3"/>
          <a:stretch>
            <a:fillRect/>
          </a:stretch>
        </p:blipFill>
        <p:spPr>
          <a:xfrm>
            <a:off x="4160897" y="2288176"/>
            <a:ext cx="7755878" cy="3093118"/>
          </a:xfrm>
          <a:prstGeom prst="rect">
            <a:avLst/>
          </a:prstGeom>
        </p:spPr>
      </p:pic>
      <p:sp>
        <p:nvSpPr>
          <p:cNvPr id="6" name="Rectangle 5"/>
          <p:cNvSpPr/>
          <p:nvPr/>
        </p:nvSpPr>
        <p:spPr>
          <a:xfrm>
            <a:off x="4089722" y="1099722"/>
            <a:ext cx="7753899" cy="738664"/>
          </a:xfrm>
          <a:prstGeom prst="rect">
            <a:avLst/>
          </a:prstGeom>
        </p:spPr>
        <p:txBody>
          <a:bodyPr wrap="square">
            <a:spAutoFit/>
          </a:bodyPr>
          <a:lstStyle/>
          <a:p>
            <a:r>
              <a:rPr lang="en-US" dirty="0"/>
              <a:t>IF YOU LISTED A </a:t>
            </a:r>
            <a:r>
              <a:rPr lang="en-US" sz="2400" dirty="0">
                <a:solidFill>
                  <a:srgbClr val="FF0000"/>
                </a:solidFill>
              </a:rPr>
              <a:t>1042-S</a:t>
            </a:r>
            <a:r>
              <a:rPr lang="en-US" dirty="0"/>
              <a:t>, YOU MAY RECEIVE THE FOLLOWING QUESTION.  READ THE SMALL PRINT BEFORE ANSWERING.</a:t>
            </a:r>
          </a:p>
        </p:txBody>
      </p:sp>
    </p:spTree>
    <p:extLst>
      <p:ext uri="{BB962C8B-B14F-4D97-AF65-F5344CB8AC3E}">
        <p14:creationId xmlns:p14="http://schemas.microsoft.com/office/powerpoint/2010/main" val="993774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p:nvSpPr>
        <p:spPr>
          <a:xfrm>
            <a:off x="4089722" y="288251"/>
            <a:ext cx="8197516" cy="523220"/>
          </a:xfrm>
          <a:prstGeom prst="rect">
            <a:avLst/>
          </a:prstGeom>
        </p:spPr>
        <p:txBody>
          <a:bodyPr wrap="square">
            <a:spAutoFit/>
          </a:bodyPr>
          <a:lstStyle/>
          <a:p>
            <a:r>
              <a:rPr lang="en-US" sz="2800" b="1" dirty="0"/>
              <a:t>OPTION #2 – RECEIVED INCOME STATEMENT</a:t>
            </a:r>
          </a:p>
        </p:txBody>
      </p:sp>
      <p:sp>
        <p:nvSpPr>
          <p:cNvPr id="9" name="Rectangle 8"/>
          <p:cNvSpPr/>
          <p:nvPr/>
        </p:nvSpPr>
        <p:spPr>
          <a:xfrm>
            <a:off x="4089722" y="4630757"/>
            <a:ext cx="8102278" cy="1938992"/>
          </a:xfrm>
          <a:prstGeom prst="rect">
            <a:avLst/>
          </a:prstGeom>
        </p:spPr>
        <p:txBody>
          <a:bodyPr wrap="square">
            <a:spAutoFit/>
          </a:bodyPr>
          <a:lstStyle/>
          <a:p>
            <a:r>
              <a:rPr lang="en-US" sz="2000" dirty="0"/>
              <a:t>THIS PAGE WILL TELL YOU WHAT YOUR </a:t>
            </a:r>
            <a:r>
              <a:rPr lang="en-US" sz="2000" dirty="0">
                <a:solidFill>
                  <a:srgbClr val="FF0000"/>
                </a:solidFill>
              </a:rPr>
              <a:t>TAX LIABILITY </a:t>
            </a:r>
            <a:r>
              <a:rPr lang="en-US" sz="2000" dirty="0"/>
              <a:t>WILL BE.  THERE ARE THREE POSSIBILITIES:</a:t>
            </a:r>
          </a:p>
          <a:p>
            <a:endParaRPr lang="en-US" sz="1600" dirty="0"/>
          </a:p>
          <a:p>
            <a:pPr marL="285750" indent="-285750">
              <a:buFontTx/>
              <a:buChar char="-"/>
            </a:pPr>
            <a:r>
              <a:rPr lang="en-US" sz="1600" dirty="0"/>
              <a:t>YOU </a:t>
            </a:r>
            <a:r>
              <a:rPr lang="en-US" sz="1600" dirty="0">
                <a:solidFill>
                  <a:srgbClr val="FF0000"/>
                </a:solidFill>
              </a:rPr>
              <a:t>OWE MONEY</a:t>
            </a:r>
          </a:p>
          <a:p>
            <a:pPr marL="285750" indent="-285750">
              <a:buFontTx/>
              <a:buChar char="-"/>
            </a:pPr>
            <a:r>
              <a:rPr lang="en-US" sz="1600" dirty="0"/>
              <a:t>YOU </a:t>
            </a:r>
            <a:r>
              <a:rPr lang="en-US" sz="1600" dirty="0">
                <a:solidFill>
                  <a:srgbClr val="FF0000"/>
                </a:solidFill>
              </a:rPr>
              <a:t>ARE OWED MONEY </a:t>
            </a:r>
            <a:r>
              <a:rPr lang="en-US" sz="1600" dirty="0"/>
              <a:t>BY THE IRS</a:t>
            </a:r>
          </a:p>
          <a:p>
            <a:pPr marL="285750" indent="-285750">
              <a:buFontTx/>
              <a:buChar char="-"/>
            </a:pPr>
            <a:r>
              <a:rPr lang="en-US" sz="1600" dirty="0"/>
              <a:t>THE AMOUNT OF TAX YOU PAID EQUALS THE AMOUNT OF TAX YOU OWE AND THEREFORE YOU </a:t>
            </a:r>
            <a:r>
              <a:rPr lang="en-US" sz="1600" dirty="0">
                <a:solidFill>
                  <a:srgbClr val="FF0000"/>
                </a:solidFill>
              </a:rPr>
              <a:t>NEITHER OWE MONEY NOR ARE OWED MONEY</a:t>
            </a:r>
          </a:p>
        </p:txBody>
      </p:sp>
      <p:pic>
        <p:nvPicPr>
          <p:cNvPr id="5" name="Picture 4">
            <a:extLst>
              <a:ext uri="{FF2B5EF4-FFF2-40B4-BE49-F238E27FC236}">
                <a16:creationId xmlns:a16="http://schemas.microsoft.com/office/drawing/2014/main" id="{820DB8D8-59B3-424C-9B38-02D51B80837D}"/>
              </a:ext>
            </a:extLst>
          </p:cNvPr>
          <p:cNvPicPr>
            <a:picLocks noChangeAspect="1"/>
          </p:cNvPicPr>
          <p:nvPr/>
        </p:nvPicPr>
        <p:blipFill>
          <a:blip r:embed="rId3"/>
          <a:stretch>
            <a:fillRect/>
          </a:stretch>
        </p:blipFill>
        <p:spPr>
          <a:xfrm>
            <a:off x="4296987" y="763454"/>
            <a:ext cx="7687748" cy="3915321"/>
          </a:xfrm>
          <a:prstGeom prst="rect">
            <a:avLst/>
          </a:prstGeom>
        </p:spPr>
      </p:pic>
    </p:spTree>
    <p:extLst>
      <p:ext uri="{BB962C8B-B14F-4D97-AF65-F5344CB8AC3E}">
        <p14:creationId xmlns:p14="http://schemas.microsoft.com/office/powerpoint/2010/main" val="2198910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4089722" y="288251"/>
            <a:ext cx="8197516" cy="523220"/>
          </a:xfrm>
          <a:prstGeom prst="rect">
            <a:avLst/>
          </a:prstGeom>
        </p:spPr>
        <p:txBody>
          <a:bodyPr wrap="square">
            <a:spAutoFit/>
          </a:bodyPr>
          <a:lstStyle/>
          <a:p>
            <a:r>
              <a:rPr lang="en-US" sz="2800" b="1" dirty="0"/>
              <a:t>ALL STUDENTS – MARITAL STATUS</a:t>
            </a:r>
          </a:p>
        </p:txBody>
      </p:sp>
      <p:pic>
        <p:nvPicPr>
          <p:cNvPr id="3" name="Picture 2" descr="Graphical user interface, text, application, email&#10;&#10;Description automatically generated">
            <a:extLst>
              <a:ext uri="{FF2B5EF4-FFF2-40B4-BE49-F238E27FC236}">
                <a16:creationId xmlns:a16="http://schemas.microsoft.com/office/drawing/2014/main" id="{D499B64E-5271-488C-B2B7-8EF9631FE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7421" y="1543793"/>
            <a:ext cx="8002117" cy="3561580"/>
          </a:xfrm>
          <a:prstGeom prst="rect">
            <a:avLst/>
          </a:prstGeom>
        </p:spPr>
      </p:pic>
    </p:spTree>
    <p:extLst>
      <p:ext uri="{BB962C8B-B14F-4D97-AF65-F5344CB8AC3E}">
        <p14:creationId xmlns:p14="http://schemas.microsoft.com/office/powerpoint/2010/main" val="1636673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089722" y="288251"/>
            <a:ext cx="8197516" cy="523220"/>
          </a:xfrm>
          <a:prstGeom prst="rect">
            <a:avLst/>
          </a:prstGeom>
        </p:spPr>
        <p:txBody>
          <a:bodyPr wrap="square">
            <a:spAutoFit/>
          </a:bodyPr>
          <a:lstStyle/>
          <a:p>
            <a:r>
              <a:rPr lang="en-US" sz="2800" b="1" dirty="0"/>
              <a:t>ALL STUDENTS – DEPENDENTS</a:t>
            </a:r>
          </a:p>
        </p:txBody>
      </p:sp>
      <p:sp>
        <p:nvSpPr>
          <p:cNvPr id="7" name="Rectangle 6"/>
          <p:cNvSpPr/>
          <p:nvPr/>
        </p:nvSpPr>
        <p:spPr>
          <a:xfrm>
            <a:off x="4089722" y="4479795"/>
            <a:ext cx="8102278" cy="1938992"/>
          </a:xfrm>
          <a:prstGeom prst="rect">
            <a:avLst/>
          </a:prstGeom>
        </p:spPr>
        <p:txBody>
          <a:bodyPr wrap="square">
            <a:spAutoFit/>
          </a:bodyPr>
          <a:lstStyle/>
          <a:p>
            <a:r>
              <a:rPr lang="en-US" sz="2400" dirty="0"/>
              <a:t>AN 8843 MUST BE FILED FOR EVERY INDIVIDUAL IN THE US, INCLUDING THOSE ON F-2 VISAS.</a:t>
            </a:r>
          </a:p>
          <a:p>
            <a:endParaRPr lang="en-US" sz="2400" dirty="0">
              <a:solidFill>
                <a:srgbClr val="FF0000"/>
              </a:solidFill>
            </a:endParaRPr>
          </a:p>
          <a:p>
            <a:r>
              <a:rPr lang="en-US" sz="2400" dirty="0"/>
              <a:t>SELECT YES IF YOU HAD A SPOUSE OR CHILD IN THE UNITED STATES ON AN F-2 VISA IN 2022.  </a:t>
            </a:r>
            <a:endParaRPr lang="en-US" dirty="0">
              <a:solidFill>
                <a:srgbClr val="FF0000"/>
              </a:solidFill>
            </a:endParaRPr>
          </a:p>
        </p:txBody>
      </p:sp>
      <p:pic>
        <p:nvPicPr>
          <p:cNvPr id="3" name="Picture 2" descr="Graphical user interface, text, application, email&#10;&#10;Description automatically generated">
            <a:extLst>
              <a:ext uri="{FF2B5EF4-FFF2-40B4-BE49-F238E27FC236}">
                <a16:creationId xmlns:a16="http://schemas.microsoft.com/office/drawing/2014/main" id="{7CD7FCFA-5090-446C-9624-549456D09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722" y="1534823"/>
            <a:ext cx="7783011" cy="2740293"/>
          </a:xfrm>
          <a:prstGeom prst="rect">
            <a:avLst/>
          </a:prstGeom>
        </p:spPr>
      </p:pic>
    </p:spTree>
    <p:extLst>
      <p:ext uri="{BB962C8B-B14F-4D97-AF65-F5344CB8AC3E}">
        <p14:creationId xmlns:p14="http://schemas.microsoft.com/office/powerpoint/2010/main" val="1680694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rotWithShape="1">
          <a:blip r:embed="rId3"/>
          <a:srcRect b="20569"/>
          <a:stretch/>
        </p:blipFill>
        <p:spPr>
          <a:xfrm>
            <a:off x="4089722" y="699086"/>
            <a:ext cx="7829562" cy="4642937"/>
          </a:xfrm>
          <a:prstGeom prst="rect">
            <a:avLst/>
          </a:prstGeom>
        </p:spPr>
      </p:pic>
      <p:pic>
        <p:nvPicPr>
          <p:cNvPr id="5" name="Picture 4"/>
          <p:cNvPicPr>
            <a:picLocks noChangeAspect="1"/>
          </p:cNvPicPr>
          <p:nvPr/>
        </p:nvPicPr>
        <p:blipFill rotWithShape="1">
          <a:blip r:embed="rId4"/>
          <a:srcRect l="3255" t="2796" r="7402" b="86779"/>
          <a:stretch/>
        </p:blipFill>
        <p:spPr>
          <a:xfrm>
            <a:off x="4073667" y="5620114"/>
            <a:ext cx="8118333" cy="404997"/>
          </a:xfrm>
          <a:prstGeom prst="rect">
            <a:avLst/>
          </a:prstGeom>
        </p:spPr>
      </p:pic>
      <p:sp>
        <p:nvSpPr>
          <p:cNvPr id="8" name="Rectangle 7"/>
          <p:cNvSpPr/>
          <p:nvPr/>
        </p:nvSpPr>
        <p:spPr>
          <a:xfrm>
            <a:off x="4089722" y="288251"/>
            <a:ext cx="8197516" cy="523220"/>
          </a:xfrm>
          <a:prstGeom prst="rect">
            <a:avLst/>
          </a:prstGeom>
        </p:spPr>
        <p:txBody>
          <a:bodyPr wrap="square">
            <a:spAutoFit/>
          </a:bodyPr>
          <a:lstStyle/>
          <a:p>
            <a:r>
              <a:rPr lang="en-US" sz="2800" b="1" dirty="0"/>
              <a:t>ALL STUDENTS – PRINT YOUR DOCUMENTS</a:t>
            </a:r>
          </a:p>
        </p:txBody>
      </p:sp>
      <p:sp>
        <p:nvSpPr>
          <p:cNvPr id="9" name="Rectangle 8"/>
          <p:cNvSpPr/>
          <p:nvPr/>
        </p:nvSpPr>
        <p:spPr>
          <a:xfrm>
            <a:off x="4089722" y="5447970"/>
            <a:ext cx="8102278" cy="369332"/>
          </a:xfrm>
          <a:prstGeom prst="rect">
            <a:avLst/>
          </a:prstGeom>
        </p:spPr>
        <p:txBody>
          <a:bodyPr wrap="square">
            <a:spAutoFit/>
          </a:bodyPr>
          <a:lstStyle/>
          <a:p>
            <a:r>
              <a:rPr lang="en-US" dirty="0">
                <a:solidFill>
                  <a:srgbClr val="FF0000"/>
                </a:solidFill>
              </a:rPr>
              <a:t>ONCE YOU CLICK ‘PRINT/VIEW FORMS’ YOU WILL GET THE FOLLOWING MESSAGE:</a:t>
            </a:r>
            <a:endParaRPr lang="en-US" sz="1400" dirty="0">
              <a:solidFill>
                <a:srgbClr val="FF0000"/>
              </a:solidFill>
            </a:endParaRPr>
          </a:p>
        </p:txBody>
      </p:sp>
      <p:sp>
        <p:nvSpPr>
          <p:cNvPr id="10" name="Rectangle 9"/>
          <p:cNvSpPr/>
          <p:nvPr/>
        </p:nvSpPr>
        <p:spPr>
          <a:xfrm>
            <a:off x="4081694" y="6079030"/>
            <a:ext cx="8102278" cy="369332"/>
          </a:xfrm>
          <a:prstGeom prst="rect">
            <a:avLst/>
          </a:prstGeom>
        </p:spPr>
        <p:txBody>
          <a:bodyPr wrap="square">
            <a:spAutoFit/>
          </a:bodyPr>
          <a:lstStyle/>
          <a:p>
            <a:r>
              <a:rPr lang="en-US" dirty="0">
                <a:solidFill>
                  <a:srgbClr val="FF0000"/>
                </a:solidFill>
              </a:rPr>
              <a:t>THEN YOUR FORMS WILL APPEAR AS A DOWNLOAD:</a:t>
            </a:r>
            <a:endParaRPr lang="en-US" sz="1400" dirty="0">
              <a:solidFill>
                <a:srgbClr val="FF0000"/>
              </a:solidFill>
            </a:endParaRPr>
          </a:p>
        </p:txBody>
      </p:sp>
      <p:sp>
        <p:nvSpPr>
          <p:cNvPr id="11" name="Rectangle 10"/>
          <p:cNvSpPr/>
          <p:nvPr/>
        </p:nvSpPr>
        <p:spPr>
          <a:xfrm>
            <a:off x="4104750" y="6448362"/>
            <a:ext cx="8102278" cy="369332"/>
          </a:xfrm>
          <a:prstGeom prst="rect">
            <a:avLst/>
          </a:prstGeom>
        </p:spPr>
        <p:txBody>
          <a:bodyPr wrap="square">
            <a:spAutoFit/>
          </a:bodyPr>
          <a:lstStyle/>
          <a:p>
            <a:r>
              <a:rPr lang="en-US" dirty="0">
                <a:solidFill>
                  <a:srgbClr val="FF0000"/>
                </a:solidFill>
              </a:rPr>
              <a:t>PRINT AND SAVE THESE FORMS TO YOUR EMAIL/CLOUD/DRIVE/ETC.</a:t>
            </a:r>
            <a:endParaRPr lang="en-US" sz="1400" dirty="0">
              <a:solidFill>
                <a:srgbClr val="FF0000"/>
              </a:solidFill>
            </a:endParaRPr>
          </a:p>
        </p:txBody>
      </p:sp>
      <p:pic>
        <p:nvPicPr>
          <p:cNvPr id="7" name="Picture 6"/>
          <p:cNvPicPr>
            <a:picLocks noChangeAspect="1"/>
          </p:cNvPicPr>
          <p:nvPr/>
        </p:nvPicPr>
        <p:blipFill rotWithShape="1">
          <a:blip r:embed="rId5"/>
          <a:srcRect t="16680" b="12745"/>
          <a:stretch/>
        </p:blipFill>
        <p:spPr>
          <a:xfrm>
            <a:off x="9067800" y="6105525"/>
            <a:ext cx="2019300" cy="342837"/>
          </a:xfrm>
          <a:prstGeom prst="rect">
            <a:avLst/>
          </a:prstGeom>
        </p:spPr>
      </p:pic>
    </p:spTree>
    <p:extLst>
      <p:ext uri="{BB962C8B-B14F-4D97-AF65-F5344CB8AC3E}">
        <p14:creationId xmlns:p14="http://schemas.microsoft.com/office/powerpoint/2010/main" val="33303179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119"/>
            <a:ext cx="12192000" cy="6858000"/>
          </a:xfrm>
          <a:prstGeom prst="rect">
            <a:avLst/>
          </a:prstGeom>
        </p:spPr>
      </p:pic>
      <p:sp>
        <p:nvSpPr>
          <p:cNvPr id="6" name="Rectangle 5"/>
          <p:cNvSpPr/>
          <p:nvPr/>
        </p:nvSpPr>
        <p:spPr>
          <a:xfrm>
            <a:off x="4089722" y="288251"/>
            <a:ext cx="8197516" cy="523220"/>
          </a:xfrm>
          <a:prstGeom prst="rect">
            <a:avLst/>
          </a:prstGeom>
        </p:spPr>
        <p:txBody>
          <a:bodyPr wrap="square">
            <a:spAutoFit/>
          </a:bodyPr>
          <a:lstStyle/>
          <a:p>
            <a:r>
              <a:rPr lang="en-US" sz="2800" b="1" dirty="0"/>
              <a:t>ALL STUDENTS – FINISHED FEDERAL RETURN!</a:t>
            </a:r>
          </a:p>
        </p:txBody>
      </p:sp>
      <p:sp>
        <p:nvSpPr>
          <p:cNvPr id="7" name="Rectangle 6"/>
          <p:cNvSpPr/>
          <p:nvPr/>
        </p:nvSpPr>
        <p:spPr>
          <a:xfrm>
            <a:off x="4137341" y="5607552"/>
            <a:ext cx="8102278" cy="1200329"/>
          </a:xfrm>
          <a:prstGeom prst="rect">
            <a:avLst/>
          </a:prstGeom>
        </p:spPr>
        <p:txBody>
          <a:bodyPr wrap="square">
            <a:spAutoFit/>
          </a:bodyPr>
          <a:lstStyle/>
          <a:p>
            <a:r>
              <a:rPr lang="en-US" dirty="0">
                <a:solidFill>
                  <a:srgbClr val="FF0000"/>
                </a:solidFill>
              </a:rPr>
              <a:t>FOLLOW THE INSTRUCTIONS TO MAIL YOUR FEDERAL TAX RETURN.</a:t>
            </a:r>
          </a:p>
          <a:p>
            <a:endParaRPr lang="en-US" dirty="0">
              <a:solidFill>
                <a:srgbClr val="FF0000"/>
              </a:solidFill>
            </a:endParaRPr>
          </a:p>
          <a:p>
            <a:r>
              <a:rPr lang="en-US" dirty="0">
                <a:solidFill>
                  <a:srgbClr val="FF0000"/>
                </a:solidFill>
              </a:rPr>
              <a:t>FLORIDA DOES NOT HAVE STATE INCOME TAX BUT IF YOU HAD ANY INCOME FROM ANOTHER STATE YOU MAY NEED TO FILE A STATE RETURN AS WELL.</a:t>
            </a:r>
          </a:p>
        </p:txBody>
      </p:sp>
      <p:pic>
        <p:nvPicPr>
          <p:cNvPr id="5" name="Picture 4">
            <a:extLst>
              <a:ext uri="{FF2B5EF4-FFF2-40B4-BE49-F238E27FC236}">
                <a16:creationId xmlns:a16="http://schemas.microsoft.com/office/drawing/2014/main" id="{1EE8C602-A621-41EB-85FF-9D556CBA7BD7}"/>
              </a:ext>
            </a:extLst>
          </p:cNvPr>
          <p:cNvPicPr>
            <a:picLocks noChangeAspect="1"/>
          </p:cNvPicPr>
          <p:nvPr/>
        </p:nvPicPr>
        <p:blipFill>
          <a:blip r:embed="rId3"/>
          <a:stretch>
            <a:fillRect/>
          </a:stretch>
        </p:blipFill>
        <p:spPr>
          <a:xfrm>
            <a:off x="4137340" y="1149841"/>
            <a:ext cx="7858347" cy="4057590"/>
          </a:xfrm>
          <a:prstGeom prst="rect">
            <a:avLst/>
          </a:prstGeom>
        </p:spPr>
      </p:pic>
    </p:spTree>
    <p:extLst>
      <p:ext uri="{BB962C8B-B14F-4D97-AF65-F5344CB8AC3E}">
        <p14:creationId xmlns:p14="http://schemas.microsoft.com/office/powerpoint/2010/main" val="2553157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089722" y="288251"/>
            <a:ext cx="8197516" cy="523220"/>
          </a:xfrm>
          <a:prstGeom prst="rect">
            <a:avLst/>
          </a:prstGeom>
        </p:spPr>
        <p:txBody>
          <a:bodyPr wrap="square">
            <a:spAutoFit/>
          </a:bodyPr>
          <a:lstStyle/>
          <a:p>
            <a:r>
              <a:rPr lang="en-US" sz="2800" b="1" dirty="0"/>
              <a:t>ALL STUDENTS –YOUR DOCUMENTS</a:t>
            </a:r>
          </a:p>
        </p:txBody>
      </p:sp>
      <p:sp>
        <p:nvSpPr>
          <p:cNvPr id="7" name="Rectangle 6"/>
          <p:cNvSpPr/>
          <p:nvPr/>
        </p:nvSpPr>
        <p:spPr>
          <a:xfrm>
            <a:off x="4137341" y="811471"/>
            <a:ext cx="8102278" cy="646331"/>
          </a:xfrm>
          <a:prstGeom prst="rect">
            <a:avLst/>
          </a:prstGeom>
        </p:spPr>
        <p:txBody>
          <a:bodyPr wrap="square">
            <a:spAutoFit/>
          </a:bodyPr>
          <a:lstStyle/>
          <a:p>
            <a:r>
              <a:rPr lang="en-US" dirty="0">
                <a:solidFill>
                  <a:srgbClr val="FF0000"/>
                </a:solidFill>
              </a:rPr>
              <a:t>THE TAX FORMS THAT APPEAR DEPEND ON THE INFORMATION YOU PROVIDED.  BELOW ARE A FEW EXAMPLES:</a:t>
            </a:r>
            <a:endParaRPr lang="en-US" sz="1400" dirty="0">
              <a:solidFill>
                <a:srgbClr val="FF0000"/>
              </a:solidFill>
            </a:endParaRPr>
          </a:p>
        </p:txBody>
      </p:sp>
      <p:pic>
        <p:nvPicPr>
          <p:cNvPr id="8" name="Picture 7"/>
          <p:cNvPicPr>
            <a:picLocks noChangeAspect="1"/>
          </p:cNvPicPr>
          <p:nvPr/>
        </p:nvPicPr>
        <p:blipFill>
          <a:blip r:embed="rId3"/>
          <a:stretch>
            <a:fillRect/>
          </a:stretch>
        </p:blipFill>
        <p:spPr>
          <a:xfrm>
            <a:off x="4137340" y="5794471"/>
            <a:ext cx="7220902" cy="495050"/>
          </a:xfrm>
          <a:prstGeom prst="rect">
            <a:avLst/>
          </a:prstGeom>
        </p:spPr>
      </p:pic>
      <p:pic>
        <p:nvPicPr>
          <p:cNvPr id="4" name="Picture 3">
            <a:extLst>
              <a:ext uri="{FF2B5EF4-FFF2-40B4-BE49-F238E27FC236}">
                <a16:creationId xmlns:a16="http://schemas.microsoft.com/office/drawing/2014/main" id="{1D0EE4CC-0A78-4801-9180-A3AACD06DECC}"/>
              </a:ext>
            </a:extLst>
          </p:cNvPr>
          <p:cNvPicPr>
            <a:picLocks noChangeAspect="1"/>
          </p:cNvPicPr>
          <p:nvPr/>
        </p:nvPicPr>
        <p:blipFill>
          <a:blip r:embed="rId4"/>
          <a:stretch>
            <a:fillRect/>
          </a:stretch>
        </p:blipFill>
        <p:spPr>
          <a:xfrm>
            <a:off x="4532709" y="1586719"/>
            <a:ext cx="6430163" cy="4078834"/>
          </a:xfrm>
          <a:prstGeom prst="rect">
            <a:avLst/>
          </a:prstGeom>
        </p:spPr>
      </p:pic>
    </p:spTree>
    <p:extLst>
      <p:ext uri="{BB962C8B-B14F-4D97-AF65-F5344CB8AC3E}">
        <p14:creationId xmlns:p14="http://schemas.microsoft.com/office/powerpoint/2010/main" val="2726950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089722" y="288251"/>
            <a:ext cx="8197516" cy="523220"/>
          </a:xfrm>
          <a:prstGeom prst="rect">
            <a:avLst/>
          </a:prstGeom>
        </p:spPr>
        <p:txBody>
          <a:bodyPr wrap="square">
            <a:spAutoFit/>
          </a:bodyPr>
          <a:lstStyle/>
          <a:p>
            <a:r>
              <a:rPr lang="en-US" sz="2800" b="1" dirty="0"/>
              <a:t>ALL STUDENTS –YOUR DOCUMENTS</a:t>
            </a:r>
          </a:p>
        </p:txBody>
      </p:sp>
      <p:sp>
        <p:nvSpPr>
          <p:cNvPr id="7" name="Rectangle 6"/>
          <p:cNvSpPr/>
          <p:nvPr/>
        </p:nvSpPr>
        <p:spPr>
          <a:xfrm>
            <a:off x="4137341" y="811471"/>
            <a:ext cx="8102278" cy="646331"/>
          </a:xfrm>
          <a:prstGeom prst="rect">
            <a:avLst/>
          </a:prstGeom>
        </p:spPr>
        <p:txBody>
          <a:bodyPr wrap="square">
            <a:spAutoFit/>
          </a:bodyPr>
          <a:lstStyle/>
          <a:p>
            <a:r>
              <a:rPr lang="en-US" dirty="0">
                <a:solidFill>
                  <a:srgbClr val="FF0000"/>
                </a:solidFill>
              </a:rPr>
              <a:t>ALL STUDENTS WILL HAVE A COVER PAGE THAT INCLUDES A LIST OF ALL OF THE DOCUMENTS AND INSTRUCTIONS ON WHERE TO MAIL THE DOCUMENTS.</a:t>
            </a:r>
            <a:endParaRPr lang="en-US" sz="1400" dirty="0">
              <a:solidFill>
                <a:srgbClr val="FF0000"/>
              </a:solidFill>
            </a:endParaRPr>
          </a:p>
        </p:txBody>
      </p:sp>
      <p:pic>
        <p:nvPicPr>
          <p:cNvPr id="3" name="Picture 2">
            <a:extLst>
              <a:ext uri="{FF2B5EF4-FFF2-40B4-BE49-F238E27FC236}">
                <a16:creationId xmlns:a16="http://schemas.microsoft.com/office/drawing/2014/main" id="{1A92255B-C4EF-4983-A6C4-AC54958A612D}"/>
              </a:ext>
            </a:extLst>
          </p:cNvPr>
          <p:cNvPicPr>
            <a:picLocks noChangeAspect="1"/>
          </p:cNvPicPr>
          <p:nvPr/>
        </p:nvPicPr>
        <p:blipFill>
          <a:blip r:embed="rId3"/>
          <a:stretch>
            <a:fillRect/>
          </a:stretch>
        </p:blipFill>
        <p:spPr>
          <a:xfrm>
            <a:off x="4032164" y="1457802"/>
            <a:ext cx="3905795" cy="362001"/>
          </a:xfrm>
          <a:prstGeom prst="rect">
            <a:avLst/>
          </a:prstGeom>
        </p:spPr>
      </p:pic>
      <p:pic>
        <p:nvPicPr>
          <p:cNvPr id="9" name="Picture 8">
            <a:extLst>
              <a:ext uri="{FF2B5EF4-FFF2-40B4-BE49-F238E27FC236}">
                <a16:creationId xmlns:a16="http://schemas.microsoft.com/office/drawing/2014/main" id="{B1119D09-E75A-4E4B-B390-1B81888996ED}"/>
              </a:ext>
            </a:extLst>
          </p:cNvPr>
          <p:cNvPicPr>
            <a:picLocks noChangeAspect="1"/>
          </p:cNvPicPr>
          <p:nvPr/>
        </p:nvPicPr>
        <p:blipFill>
          <a:blip r:embed="rId4"/>
          <a:stretch>
            <a:fillRect/>
          </a:stretch>
        </p:blipFill>
        <p:spPr>
          <a:xfrm>
            <a:off x="4079783" y="1819803"/>
            <a:ext cx="7938227" cy="4887007"/>
          </a:xfrm>
          <a:prstGeom prst="rect">
            <a:avLst/>
          </a:prstGeom>
        </p:spPr>
      </p:pic>
    </p:spTree>
    <p:extLst>
      <p:ext uri="{BB962C8B-B14F-4D97-AF65-F5344CB8AC3E}">
        <p14:creationId xmlns:p14="http://schemas.microsoft.com/office/powerpoint/2010/main" val="78673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232363" y="308100"/>
            <a:ext cx="7959637" cy="1200329"/>
          </a:xfrm>
          <a:prstGeom prst="rect">
            <a:avLst/>
          </a:prstGeom>
          <a:noFill/>
        </p:spPr>
        <p:txBody>
          <a:bodyPr wrap="square" rtlCol="0">
            <a:spAutoFit/>
          </a:bodyPr>
          <a:lstStyle/>
          <a:p>
            <a:pPr lvl="0"/>
            <a:r>
              <a:rPr lang="en-US" sz="3600" b="1" dirty="0">
                <a:solidFill>
                  <a:prstClr val="black"/>
                </a:solidFill>
              </a:rPr>
              <a:t>WHICH TAX FORMS DO I NEED?</a:t>
            </a:r>
          </a:p>
          <a:p>
            <a:r>
              <a:rPr lang="en-US" dirty="0"/>
              <a:t>AN </a:t>
            </a:r>
            <a:r>
              <a:rPr lang="en-US" b="1" dirty="0"/>
              <a:t>OVER-SIMPLIFIED ANSWER </a:t>
            </a:r>
            <a:r>
              <a:rPr lang="en-US" dirty="0"/>
              <a:t>THAT APPLIES TO MOST BUT NOT ALL STUDENTS IS:</a:t>
            </a:r>
          </a:p>
          <a:p>
            <a:endParaRPr lang="en-US" dirty="0"/>
          </a:p>
        </p:txBody>
      </p:sp>
      <p:sp>
        <p:nvSpPr>
          <p:cNvPr id="10" name="Rectangle 9"/>
          <p:cNvSpPr/>
          <p:nvPr/>
        </p:nvSpPr>
        <p:spPr>
          <a:xfrm>
            <a:off x="4154014" y="3841684"/>
            <a:ext cx="1753135" cy="500202"/>
          </a:xfrm>
          <a:prstGeom prst="rect">
            <a:avLst/>
          </a:prstGeom>
        </p:spPr>
        <p:txBody>
          <a:bodyPr wrap="square">
            <a:spAutoFit/>
          </a:bodyPr>
          <a:lstStyle/>
          <a:p>
            <a:pPr lvl="1">
              <a:lnSpc>
                <a:spcPts val="2000"/>
              </a:lnSpc>
            </a:pPr>
            <a:r>
              <a:rPr lang="en-US" sz="7200" dirty="0">
                <a:solidFill>
                  <a:srgbClr val="00B050"/>
                </a:solidFill>
                <a:latin typeface="Forte" panose="03060902040502070203" pitchFamily="66" charset="0"/>
                <a:sym typeface="Wingdings" panose="05000000000000000000" pitchFamily="2" charset="2"/>
              </a:rPr>
              <a:t></a:t>
            </a:r>
            <a:endParaRPr lang="en-US" sz="2000" dirty="0">
              <a:solidFill>
                <a:srgbClr val="00B050"/>
              </a:solidFill>
              <a:latin typeface="Forte" panose="03060902040502070203" pitchFamily="66" charset="0"/>
            </a:endParaRPr>
          </a:p>
        </p:txBody>
      </p:sp>
      <p:sp>
        <p:nvSpPr>
          <p:cNvPr id="8" name="Rectangle 7"/>
          <p:cNvSpPr/>
          <p:nvPr/>
        </p:nvSpPr>
        <p:spPr>
          <a:xfrm>
            <a:off x="4232363" y="4568183"/>
            <a:ext cx="7959638" cy="584775"/>
          </a:xfrm>
          <a:prstGeom prst="rect">
            <a:avLst/>
          </a:prstGeom>
        </p:spPr>
        <p:txBody>
          <a:bodyPr wrap="square">
            <a:spAutoFit/>
          </a:bodyPr>
          <a:lstStyle/>
          <a:p>
            <a:r>
              <a:rPr lang="en-US" sz="1600" dirty="0"/>
              <a:t>THIS FORM IS PROVIDED BY YOUR EMPLOYER IF NSU WAS YOUR EMPLOYER YOU MUST CONTACT </a:t>
            </a:r>
            <a:r>
              <a:rPr lang="en-US" sz="1600" dirty="0">
                <a:hlinkClick r:id="rId4"/>
              </a:rPr>
              <a:t>PAYROLL@NOVA.EDU</a:t>
            </a:r>
            <a:r>
              <a:rPr lang="en-US" sz="1600" dirty="0"/>
              <a:t> TO OBTAIN THIS FORM.</a:t>
            </a:r>
          </a:p>
        </p:txBody>
      </p:sp>
      <p:sp>
        <p:nvSpPr>
          <p:cNvPr id="4" name="Rectangle 3"/>
          <p:cNvSpPr/>
          <p:nvPr/>
        </p:nvSpPr>
        <p:spPr>
          <a:xfrm>
            <a:off x="4232363" y="2001281"/>
            <a:ext cx="7735520" cy="1231106"/>
          </a:xfrm>
          <a:prstGeom prst="rect">
            <a:avLst/>
          </a:prstGeom>
        </p:spPr>
        <p:txBody>
          <a:bodyPr wrap="square">
            <a:spAutoFit/>
          </a:bodyPr>
          <a:lstStyle/>
          <a:p>
            <a:r>
              <a:rPr lang="en-US" sz="2400" b="1" dirty="0"/>
              <a:t>DID YOU WORK IN THE UNITED STATES DURING 2022?</a:t>
            </a:r>
          </a:p>
          <a:p>
            <a:r>
              <a:rPr lang="en-US" sz="1400" b="1" dirty="0"/>
              <a:t>(INCLUDING ON-CAMPUS EMPLOYMENT)</a:t>
            </a:r>
          </a:p>
          <a:p>
            <a:endParaRPr lang="en-US" dirty="0"/>
          </a:p>
          <a:p>
            <a:r>
              <a:rPr lang="en-US" dirty="0"/>
              <a:t>						</a:t>
            </a:r>
            <a:endParaRPr lang="en-US" sz="1200" dirty="0"/>
          </a:p>
        </p:txBody>
      </p:sp>
      <p:sp>
        <p:nvSpPr>
          <p:cNvPr id="5" name="Rectangle 4"/>
          <p:cNvSpPr/>
          <p:nvPr/>
        </p:nvSpPr>
        <p:spPr>
          <a:xfrm>
            <a:off x="5511388" y="3429000"/>
            <a:ext cx="5678478" cy="646331"/>
          </a:xfrm>
          <a:prstGeom prst="rect">
            <a:avLst/>
          </a:prstGeom>
        </p:spPr>
        <p:txBody>
          <a:bodyPr wrap="none">
            <a:spAutoFit/>
          </a:bodyPr>
          <a:lstStyle/>
          <a:p>
            <a:r>
              <a:rPr lang="en-US" sz="3600" dirty="0"/>
              <a:t>YOU WILL NEED A W-2 FORM</a:t>
            </a:r>
          </a:p>
        </p:txBody>
      </p:sp>
    </p:spTree>
    <p:extLst>
      <p:ext uri="{BB962C8B-B14F-4D97-AF65-F5344CB8AC3E}">
        <p14:creationId xmlns:p14="http://schemas.microsoft.com/office/powerpoint/2010/main" val="1765396889"/>
      </p:ext>
    </p:extLst>
  </p:cSld>
  <p:clrMapOvr>
    <a:masterClrMapping/>
  </p:clrMapOvr>
  <mc:AlternateContent xmlns:mc="http://schemas.openxmlformats.org/markup-compatibility/2006" xmlns:p14="http://schemas.microsoft.com/office/powerpoint/2010/main">
    <mc:Choice Requires="p14">
      <p:transition spd="slow" p14:dur="2000" advTm="9916"/>
    </mc:Choice>
    <mc:Fallback xmlns="">
      <p:transition spd="slow" advTm="991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089722" y="288251"/>
            <a:ext cx="8197516" cy="523220"/>
          </a:xfrm>
          <a:prstGeom prst="rect">
            <a:avLst/>
          </a:prstGeom>
        </p:spPr>
        <p:txBody>
          <a:bodyPr wrap="square">
            <a:spAutoFit/>
          </a:bodyPr>
          <a:lstStyle/>
          <a:p>
            <a:r>
              <a:rPr lang="en-US" sz="2800" b="1" dirty="0"/>
              <a:t>QUESTIONS ABOUT </a:t>
            </a:r>
            <a:r>
              <a:rPr lang="en-US" sz="2800" b="1" dirty="0">
                <a:solidFill>
                  <a:srgbClr val="FF0000"/>
                </a:solidFill>
              </a:rPr>
              <a:t>GLACIER TAX PREP SOFTWARE</a:t>
            </a:r>
            <a:r>
              <a:rPr lang="en-US" sz="2800" b="1" dirty="0"/>
              <a:t>?</a:t>
            </a:r>
          </a:p>
        </p:txBody>
      </p:sp>
      <p:pic>
        <p:nvPicPr>
          <p:cNvPr id="8" name="Picture 7"/>
          <p:cNvPicPr>
            <a:picLocks noChangeAspect="1"/>
          </p:cNvPicPr>
          <p:nvPr/>
        </p:nvPicPr>
        <p:blipFill rotWithShape="1">
          <a:blip r:embed="rId3"/>
          <a:srcRect b="87119"/>
          <a:stretch/>
        </p:blipFill>
        <p:spPr>
          <a:xfrm>
            <a:off x="5242259" y="817176"/>
            <a:ext cx="4953000" cy="415492"/>
          </a:xfrm>
          <a:prstGeom prst="rect">
            <a:avLst/>
          </a:prstGeom>
        </p:spPr>
      </p:pic>
      <p:sp>
        <p:nvSpPr>
          <p:cNvPr id="9" name="Rectangle 8"/>
          <p:cNvSpPr/>
          <p:nvPr/>
        </p:nvSpPr>
        <p:spPr>
          <a:xfrm>
            <a:off x="7497407" y="862529"/>
            <a:ext cx="1507227" cy="3701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089722" y="1398793"/>
            <a:ext cx="8102278" cy="646331"/>
          </a:xfrm>
          <a:prstGeom prst="rect">
            <a:avLst/>
          </a:prstGeom>
        </p:spPr>
        <p:txBody>
          <a:bodyPr wrap="square">
            <a:spAutoFit/>
          </a:bodyPr>
          <a:lstStyle/>
          <a:p>
            <a:r>
              <a:rPr lang="en-US" dirty="0"/>
              <a:t>CONTACT GLACIER TAX PREP DIRECTLY USING THE HELP TAB FOUND AT THE TOP OF EVERY GTP PAGE.</a:t>
            </a:r>
          </a:p>
        </p:txBody>
      </p:sp>
      <p:sp>
        <p:nvSpPr>
          <p:cNvPr id="12" name="Rectangle 11"/>
          <p:cNvSpPr/>
          <p:nvPr/>
        </p:nvSpPr>
        <p:spPr>
          <a:xfrm>
            <a:off x="4009512" y="2205544"/>
            <a:ext cx="8197516" cy="954107"/>
          </a:xfrm>
          <a:prstGeom prst="rect">
            <a:avLst/>
          </a:prstGeom>
        </p:spPr>
        <p:txBody>
          <a:bodyPr wrap="square">
            <a:spAutoFit/>
          </a:bodyPr>
          <a:lstStyle/>
          <a:p>
            <a:r>
              <a:rPr lang="en-US" sz="2800" b="1" dirty="0"/>
              <a:t>QUESTIONS ABOUT </a:t>
            </a:r>
            <a:r>
              <a:rPr lang="en-US" sz="2800" b="1" dirty="0">
                <a:solidFill>
                  <a:srgbClr val="FF0000"/>
                </a:solidFill>
              </a:rPr>
              <a:t>TAXES</a:t>
            </a:r>
            <a:r>
              <a:rPr lang="en-US" sz="2800" b="1" dirty="0"/>
              <a:t> </a:t>
            </a:r>
          </a:p>
          <a:p>
            <a:r>
              <a:rPr lang="en-US" sz="2800" b="1" dirty="0"/>
              <a:t>(INCLUDING </a:t>
            </a:r>
            <a:r>
              <a:rPr lang="en-US" sz="2800" b="1" dirty="0">
                <a:solidFill>
                  <a:srgbClr val="FF0000"/>
                </a:solidFill>
              </a:rPr>
              <a:t>FILING, DOCUMENTS, ITINs, W-7</a:t>
            </a:r>
            <a:r>
              <a:rPr lang="en-US" sz="2800" b="1" dirty="0"/>
              <a:t>, ETC.)?</a:t>
            </a:r>
          </a:p>
        </p:txBody>
      </p:sp>
      <p:sp>
        <p:nvSpPr>
          <p:cNvPr id="4" name="Rectangle 3"/>
          <p:cNvSpPr/>
          <p:nvPr/>
        </p:nvSpPr>
        <p:spPr>
          <a:xfrm>
            <a:off x="4089721" y="3096582"/>
            <a:ext cx="7989983" cy="3693319"/>
          </a:xfrm>
          <a:prstGeom prst="rect">
            <a:avLst/>
          </a:prstGeom>
        </p:spPr>
        <p:txBody>
          <a:bodyPr wrap="square">
            <a:spAutoFit/>
          </a:bodyPr>
          <a:lstStyle/>
          <a:p>
            <a:r>
              <a:rPr lang="en-US" u="sng" dirty="0">
                <a:solidFill>
                  <a:srgbClr val="FF0000"/>
                </a:solidFill>
                <a:latin typeface="Calibri" panose="020F0502020204030204" pitchFamily="34" charset="0"/>
                <a:ea typeface="Calibri" panose="020F0502020204030204" pitchFamily="34" charset="0"/>
              </a:rPr>
              <a:t>VITA TAX CLINICS</a:t>
            </a:r>
            <a:endParaRPr lang="en-US" dirty="0">
              <a:solidFill>
                <a:srgbClr val="FF0000"/>
              </a:solidFill>
              <a:latin typeface="Times New Roman" panose="02020603050405020304" pitchFamily="18" charset="0"/>
              <a:ea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rPr>
              <a:t>The Volunteer Income Tax Assistance (VITA) program offers free tax help to people who generally make $54,000 or less, persons with disabilities and limited English speaking taxpayers who need assistance in preparing their own tax returns. IRS-certified volunteers provide free basic income tax return preparation with electronic filing to qualified individuals. Find a VITA Clinic near you: </a:t>
            </a:r>
            <a:r>
              <a:rPr lang="en-US" u="sng" dirty="0">
                <a:solidFill>
                  <a:srgbClr val="000000"/>
                </a:solidFill>
                <a:latin typeface="Calibri" panose="020F0502020204030204" pitchFamily="34" charset="0"/>
                <a:ea typeface="Calibri" panose="020F0502020204030204" pitchFamily="34" charset="0"/>
                <a:hlinkClick r:id="rId4"/>
              </a:rPr>
              <a:t>https://irs.treasury.gov/freetaxprep/</a:t>
            </a:r>
            <a:endParaRPr lang="en-US" dirty="0">
              <a:latin typeface="Times New Roman" panose="02020603050405020304" pitchFamily="18" charset="0"/>
              <a:ea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u="sng" dirty="0">
                <a:solidFill>
                  <a:srgbClr val="FF0000"/>
                </a:solidFill>
                <a:latin typeface="Calibri" panose="020F0502020204030204" pitchFamily="34" charset="0"/>
                <a:ea typeface="Calibri" panose="020F0502020204030204" pitchFamily="34" charset="0"/>
              </a:rPr>
              <a:t>IRS TAX ASSISTANCE CENTERS</a:t>
            </a:r>
            <a:endParaRPr lang="en-US" dirty="0">
              <a:solidFill>
                <a:srgbClr val="FF0000"/>
              </a:solidFill>
              <a:latin typeface="Times New Roman" panose="02020603050405020304" pitchFamily="18" charset="0"/>
              <a:ea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rPr>
              <a:t>Find a Tax Assistance Center (TAC) near you: </a:t>
            </a:r>
            <a:r>
              <a:rPr lang="en-US" u="sng" dirty="0">
                <a:solidFill>
                  <a:srgbClr val="000000"/>
                </a:solidFill>
                <a:latin typeface="Calibri" panose="020F0502020204030204" pitchFamily="34" charset="0"/>
                <a:ea typeface="Calibri" panose="020F0502020204030204" pitchFamily="34" charset="0"/>
                <a:hlinkClick r:id="rId5"/>
              </a:rPr>
              <a:t>https://apps.irs.gov/app/officeLocator/index.jsp</a:t>
            </a:r>
            <a:r>
              <a:rPr lang="en-US" dirty="0">
                <a:solidFill>
                  <a:srgbClr val="000000"/>
                </a:solidFill>
                <a:latin typeface="Calibri" panose="020F0502020204030204" pitchFamily="34" charset="0"/>
                <a:ea typeface="Calibri" panose="020F0502020204030204" pitchFamily="34" charset="0"/>
              </a:rPr>
              <a:t>.  A full list of Florida TACs, including contact information and hours of operation: </a:t>
            </a:r>
            <a:r>
              <a:rPr lang="en-US" u="sng" dirty="0">
                <a:solidFill>
                  <a:srgbClr val="000000"/>
                </a:solidFill>
                <a:latin typeface="Calibri" panose="020F0502020204030204" pitchFamily="34" charset="0"/>
                <a:ea typeface="Calibri" panose="020F0502020204030204" pitchFamily="34" charset="0"/>
                <a:hlinkClick r:id="rId6"/>
              </a:rPr>
              <a:t>https://www.irs.gov/help/contact-my-local-office-in-florida</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8331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232363" y="308100"/>
            <a:ext cx="7959637" cy="1200329"/>
          </a:xfrm>
          <a:prstGeom prst="rect">
            <a:avLst/>
          </a:prstGeom>
          <a:noFill/>
        </p:spPr>
        <p:txBody>
          <a:bodyPr wrap="square" rtlCol="0">
            <a:spAutoFit/>
          </a:bodyPr>
          <a:lstStyle/>
          <a:p>
            <a:pPr lvl="0"/>
            <a:r>
              <a:rPr lang="en-US" sz="3600" b="1" dirty="0">
                <a:solidFill>
                  <a:prstClr val="black"/>
                </a:solidFill>
              </a:rPr>
              <a:t>WHICH TAX FORMS DO I NEED?</a:t>
            </a:r>
          </a:p>
          <a:p>
            <a:r>
              <a:rPr lang="en-US" dirty="0"/>
              <a:t>AN </a:t>
            </a:r>
            <a:r>
              <a:rPr lang="en-US" b="1" dirty="0"/>
              <a:t>OVER-SIMPLIFIED ANSWER </a:t>
            </a:r>
            <a:r>
              <a:rPr lang="en-US" dirty="0"/>
              <a:t>THAT APPLIES TO MOST BUT NOT ALL STUDENTS IS:</a:t>
            </a:r>
          </a:p>
          <a:p>
            <a:endParaRPr lang="en-US" dirty="0"/>
          </a:p>
        </p:txBody>
      </p:sp>
      <p:sp>
        <p:nvSpPr>
          <p:cNvPr id="10" name="Rectangle 9"/>
          <p:cNvSpPr/>
          <p:nvPr/>
        </p:nvSpPr>
        <p:spPr>
          <a:xfrm>
            <a:off x="4154014" y="3976154"/>
            <a:ext cx="1753135" cy="500202"/>
          </a:xfrm>
          <a:prstGeom prst="rect">
            <a:avLst/>
          </a:prstGeom>
        </p:spPr>
        <p:txBody>
          <a:bodyPr wrap="square">
            <a:spAutoFit/>
          </a:bodyPr>
          <a:lstStyle/>
          <a:p>
            <a:pPr lvl="1">
              <a:lnSpc>
                <a:spcPts val="2000"/>
              </a:lnSpc>
            </a:pPr>
            <a:r>
              <a:rPr lang="en-US" sz="7200" dirty="0">
                <a:solidFill>
                  <a:srgbClr val="00B050"/>
                </a:solidFill>
                <a:latin typeface="Forte" panose="03060902040502070203" pitchFamily="66" charset="0"/>
                <a:sym typeface="Wingdings" panose="05000000000000000000" pitchFamily="2" charset="2"/>
              </a:rPr>
              <a:t></a:t>
            </a:r>
            <a:endParaRPr lang="en-US" sz="2000" dirty="0">
              <a:solidFill>
                <a:srgbClr val="00B050"/>
              </a:solidFill>
              <a:latin typeface="Forte" panose="03060902040502070203" pitchFamily="66" charset="0"/>
            </a:endParaRPr>
          </a:p>
        </p:txBody>
      </p:sp>
      <p:sp>
        <p:nvSpPr>
          <p:cNvPr id="8" name="Rectangle 7"/>
          <p:cNvSpPr/>
          <p:nvPr/>
        </p:nvSpPr>
        <p:spPr>
          <a:xfrm>
            <a:off x="4232363" y="4568183"/>
            <a:ext cx="7959638" cy="1569660"/>
          </a:xfrm>
          <a:prstGeom prst="rect">
            <a:avLst/>
          </a:prstGeom>
        </p:spPr>
        <p:txBody>
          <a:bodyPr wrap="square">
            <a:spAutoFit/>
          </a:bodyPr>
          <a:lstStyle/>
          <a:p>
            <a:pPr lvl="0"/>
            <a:r>
              <a:rPr lang="en-US" sz="1600" dirty="0">
                <a:solidFill>
                  <a:prstClr val="black"/>
                </a:solidFill>
              </a:rPr>
              <a:t>THIS FORM IS PROVIDED BY THE ORGANIZATION THAT ISSUED YOUR SCHOLARSHIP.  FOR MOST STUDENTS THIS IS YOUR UNIVERSITY.  </a:t>
            </a:r>
          </a:p>
          <a:p>
            <a:pPr lvl="0"/>
            <a:endParaRPr lang="en-US" sz="1600" dirty="0">
              <a:solidFill>
                <a:prstClr val="black"/>
              </a:solidFill>
            </a:endParaRPr>
          </a:p>
          <a:p>
            <a:pPr lvl="0"/>
            <a:r>
              <a:rPr lang="en-US" sz="1600" dirty="0">
                <a:solidFill>
                  <a:prstClr val="black"/>
                </a:solidFill>
              </a:rPr>
              <a:t>IF YOU RECEIVED AN NSU SCHOLARSHIP FOR NON-QUALIFIED EXPENSES 1042-S FORMS WERE SENT TO YOUR HOME ADDRESS.  OIA ALSO HAS A COPY OF THIS FORM FOR YOU. QUESTIONS ABOUT 1042-S FORMS SHOULD BE SENT TO </a:t>
            </a:r>
            <a:r>
              <a:rPr lang="en-US" sz="1600" dirty="0">
                <a:solidFill>
                  <a:prstClr val="black"/>
                </a:solidFill>
                <a:hlinkClick r:id="rId3"/>
              </a:rPr>
              <a:t>PAYROLL@NOVA.EDU</a:t>
            </a:r>
            <a:r>
              <a:rPr lang="en-US" sz="1600" dirty="0">
                <a:solidFill>
                  <a:prstClr val="black"/>
                </a:solidFill>
              </a:rPr>
              <a:t>. </a:t>
            </a:r>
          </a:p>
        </p:txBody>
      </p:sp>
      <p:sp>
        <p:nvSpPr>
          <p:cNvPr id="4" name="Rectangle 3"/>
          <p:cNvSpPr/>
          <p:nvPr/>
        </p:nvSpPr>
        <p:spPr>
          <a:xfrm>
            <a:off x="4232363" y="1772682"/>
            <a:ext cx="7430390" cy="2031325"/>
          </a:xfrm>
          <a:prstGeom prst="rect">
            <a:avLst/>
          </a:prstGeom>
        </p:spPr>
        <p:txBody>
          <a:bodyPr wrap="square">
            <a:spAutoFit/>
          </a:bodyPr>
          <a:lstStyle/>
          <a:p>
            <a:r>
              <a:rPr lang="en-US" sz="2400" b="1" dirty="0"/>
              <a:t>DID YOU RECEIVE A SCHOLARSHIP FOR NON-QUALIFIED EXPENSES IN 2022?</a:t>
            </a:r>
          </a:p>
          <a:p>
            <a:r>
              <a:rPr lang="en-US" sz="1400" b="1" dirty="0"/>
              <a:t>- NON-QUALIFIED EXPENSES ARE ANYTHING OTHER THAN TUITION &amp; FEES, INCLUDING HOUSING, FOOD, ETC.</a:t>
            </a:r>
          </a:p>
          <a:p>
            <a:r>
              <a:rPr lang="en-US" sz="1400" b="1" dirty="0"/>
              <a:t>- THIS DOES NOT INCLUDE SCHOLARSHIPS FROM YOUR HOME COUNTRY</a:t>
            </a:r>
          </a:p>
          <a:p>
            <a:endParaRPr lang="en-US" dirty="0"/>
          </a:p>
          <a:p>
            <a:r>
              <a:rPr lang="en-US" dirty="0"/>
              <a:t>						</a:t>
            </a:r>
            <a:endParaRPr lang="en-US" sz="1200" dirty="0"/>
          </a:p>
        </p:txBody>
      </p:sp>
      <p:sp>
        <p:nvSpPr>
          <p:cNvPr id="5" name="Rectangle 4"/>
          <p:cNvSpPr/>
          <p:nvPr/>
        </p:nvSpPr>
        <p:spPr>
          <a:xfrm>
            <a:off x="5511388" y="3563470"/>
            <a:ext cx="6151364" cy="646331"/>
          </a:xfrm>
          <a:prstGeom prst="rect">
            <a:avLst/>
          </a:prstGeom>
        </p:spPr>
        <p:txBody>
          <a:bodyPr wrap="none">
            <a:spAutoFit/>
          </a:bodyPr>
          <a:lstStyle/>
          <a:p>
            <a:r>
              <a:rPr lang="en-US" sz="3600" dirty="0"/>
              <a:t>YOU WILL NEED A 1042-S FORM</a:t>
            </a:r>
          </a:p>
        </p:txBody>
      </p:sp>
    </p:spTree>
    <p:extLst>
      <p:ext uri="{BB962C8B-B14F-4D97-AF65-F5344CB8AC3E}">
        <p14:creationId xmlns:p14="http://schemas.microsoft.com/office/powerpoint/2010/main" val="3487455214"/>
      </p:ext>
    </p:extLst>
  </p:cSld>
  <p:clrMapOvr>
    <a:masterClrMapping/>
  </p:clrMapOvr>
  <mc:AlternateContent xmlns:mc="http://schemas.openxmlformats.org/markup-compatibility/2006" xmlns:p14="http://schemas.microsoft.com/office/powerpoint/2010/main">
    <mc:Choice Requires="p14">
      <p:transition spd="slow" p14:dur="2000" advTm="9745"/>
    </mc:Choice>
    <mc:Fallback xmlns="">
      <p:transition spd="slow" advTm="974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232363" y="308100"/>
            <a:ext cx="7959637" cy="923330"/>
          </a:xfrm>
          <a:prstGeom prst="rect">
            <a:avLst/>
          </a:prstGeom>
          <a:noFill/>
        </p:spPr>
        <p:txBody>
          <a:bodyPr wrap="square" rtlCol="0">
            <a:spAutoFit/>
          </a:bodyPr>
          <a:lstStyle/>
          <a:p>
            <a:pPr lvl="0"/>
            <a:r>
              <a:rPr lang="en-US" sz="3600" b="1" dirty="0">
                <a:solidFill>
                  <a:prstClr val="black"/>
                </a:solidFill>
              </a:rPr>
              <a:t>LET’S GET STARTED!</a:t>
            </a:r>
          </a:p>
          <a:p>
            <a:endParaRPr lang="en-US" dirty="0"/>
          </a:p>
        </p:txBody>
      </p:sp>
      <p:sp>
        <p:nvSpPr>
          <p:cNvPr id="9" name="Rectangle 8"/>
          <p:cNvSpPr/>
          <p:nvPr/>
        </p:nvSpPr>
        <p:spPr>
          <a:xfrm>
            <a:off x="4232363" y="1231430"/>
            <a:ext cx="7783173" cy="4401205"/>
          </a:xfrm>
          <a:prstGeom prst="rect">
            <a:avLst/>
          </a:prstGeom>
        </p:spPr>
        <p:txBody>
          <a:bodyPr wrap="square">
            <a:spAutoFit/>
          </a:bodyPr>
          <a:lstStyle/>
          <a:p>
            <a:r>
              <a:rPr lang="en-US" sz="2800" dirty="0"/>
              <a:t>GO TO </a:t>
            </a:r>
            <a:r>
              <a:rPr lang="en-US" sz="2800" dirty="0">
                <a:hlinkClick r:id="rId3"/>
              </a:rPr>
              <a:t>WWW.NOVA.EDU/INTERNATIONALAFFAIRS/</a:t>
            </a:r>
            <a:endParaRPr lang="en-US" sz="2800" dirty="0"/>
          </a:p>
          <a:p>
            <a:endParaRPr lang="en-US" sz="2800" dirty="0"/>
          </a:p>
          <a:p>
            <a:r>
              <a:rPr lang="en-US" sz="2800" dirty="0"/>
              <a:t>CLICK ON</a:t>
            </a:r>
          </a:p>
          <a:p>
            <a:endParaRPr lang="en-US" sz="2800" dirty="0"/>
          </a:p>
          <a:p>
            <a:endParaRPr lang="en-US" sz="2800" dirty="0"/>
          </a:p>
          <a:p>
            <a:endParaRPr lang="en-US" sz="2800" dirty="0"/>
          </a:p>
          <a:p>
            <a:r>
              <a:rPr lang="en-US" sz="2800" dirty="0"/>
              <a:t>CLICK ON</a:t>
            </a:r>
          </a:p>
          <a:p>
            <a:endParaRPr lang="en-US" sz="2800" dirty="0"/>
          </a:p>
          <a:p>
            <a:endParaRPr lang="en-US" sz="2800" dirty="0"/>
          </a:p>
          <a:p>
            <a:r>
              <a:rPr lang="en-US" sz="2800" dirty="0"/>
              <a:t>CLICK ON  </a:t>
            </a:r>
          </a:p>
        </p:txBody>
      </p:sp>
      <p:pic>
        <p:nvPicPr>
          <p:cNvPr id="11" name="Picture 10"/>
          <p:cNvPicPr>
            <a:picLocks noChangeAspect="1"/>
          </p:cNvPicPr>
          <p:nvPr/>
        </p:nvPicPr>
        <p:blipFill rotWithShape="1">
          <a:blip r:embed="rId4"/>
          <a:srcRect t="10799" b="72660"/>
          <a:stretch/>
        </p:blipFill>
        <p:spPr>
          <a:xfrm>
            <a:off x="5882956" y="1980232"/>
            <a:ext cx="5173797" cy="1203159"/>
          </a:xfrm>
          <a:prstGeom prst="rect">
            <a:avLst/>
          </a:prstGeom>
        </p:spPr>
      </p:pic>
      <p:pic>
        <p:nvPicPr>
          <p:cNvPr id="7" name="Picture 6"/>
          <p:cNvPicPr>
            <a:picLocks noChangeAspect="1"/>
          </p:cNvPicPr>
          <p:nvPr/>
        </p:nvPicPr>
        <p:blipFill>
          <a:blip r:embed="rId5"/>
          <a:stretch>
            <a:fillRect/>
          </a:stretch>
        </p:blipFill>
        <p:spPr>
          <a:xfrm>
            <a:off x="5882956" y="3582247"/>
            <a:ext cx="5236961" cy="847475"/>
          </a:xfrm>
          <a:prstGeom prst="rect">
            <a:avLst/>
          </a:prstGeom>
        </p:spPr>
      </p:pic>
      <p:pic>
        <p:nvPicPr>
          <p:cNvPr id="12" name="Picture 11"/>
          <p:cNvPicPr>
            <a:picLocks noChangeAspect="1"/>
          </p:cNvPicPr>
          <p:nvPr/>
        </p:nvPicPr>
        <p:blipFill>
          <a:blip r:embed="rId6"/>
          <a:stretch>
            <a:fillRect/>
          </a:stretch>
        </p:blipFill>
        <p:spPr>
          <a:xfrm>
            <a:off x="5882956" y="4850039"/>
            <a:ext cx="5045678" cy="782595"/>
          </a:xfrm>
          <a:prstGeom prst="rect">
            <a:avLst/>
          </a:prstGeom>
        </p:spPr>
      </p:pic>
    </p:spTree>
    <p:extLst>
      <p:ext uri="{BB962C8B-B14F-4D97-AF65-F5344CB8AC3E}">
        <p14:creationId xmlns:p14="http://schemas.microsoft.com/office/powerpoint/2010/main" val="1251801082"/>
      </p:ext>
    </p:extLst>
  </p:cSld>
  <p:clrMapOvr>
    <a:masterClrMapping/>
  </p:clrMapOvr>
  <mc:AlternateContent xmlns:mc="http://schemas.openxmlformats.org/markup-compatibility/2006" xmlns:p14="http://schemas.microsoft.com/office/powerpoint/2010/main">
    <mc:Choice Requires="p14">
      <p:transition spd="slow" p14:dur="2000" advTm="20270"/>
    </mc:Choice>
    <mc:Fallback xmlns="">
      <p:transition spd="slow" advTm="2027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4360034" y="847725"/>
            <a:ext cx="7362825" cy="5162550"/>
          </a:xfrm>
          <a:prstGeom prst="rect">
            <a:avLst/>
          </a:prstGeom>
        </p:spPr>
      </p:pic>
      <p:sp>
        <p:nvSpPr>
          <p:cNvPr id="2" name="TextBox 1">
            <a:extLst>
              <a:ext uri="{FF2B5EF4-FFF2-40B4-BE49-F238E27FC236}">
                <a16:creationId xmlns:a16="http://schemas.microsoft.com/office/drawing/2014/main" id="{D97A10F2-38C4-29DA-C328-50F330227EF7}"/>
              </a:ext>
            </a:extLst>
          </p:cNvPr>
          <p:cNvSpPr txBox="1"/>
          <p:nvPr/>
        </p:nvSpPr>
        <p:spPr>
          <a:xfrm>
            <a:off x="4405745" y="4381995"/>
            <a:ext cx="7291450" cy="369332"/>
          </a:xfrm>
          <a:prstGeom prst="rect">
            <a:avLst/>
          </a:prstGeom>
          <a:noFill/>
        </p:spPr>
        <p:txBody>
          <a:bodyPr wrap="square" rtlCol="0">
            <a:spAutoFit/>
          </a:bodyPr>
          <a:lstStyle/>
          <a:p>
            <a:endParaRPr lang="en-US" b="1" dirty="0">
              <a:solidFill>
                <a:srgbClr val="FF0000"/>
              </a:solidFill>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AE80306-041A-7813-A599-A533029F8E07}"/>
                  </a:ext>
                </a:extLst>
              </p14:cNvPr>
              <p14:cNvContentPartPr/>
              <p14:nvPr/>
            </p14:nvContentPartPr>
            <p14:xfrm>
              <a:off x="4417294" y="4405470"/>
              <a:ext cx="360" cy="360"/>
            </p14:xfrm>
          </p:contentPart>
        </mc:Choice>
        <mc:Fallback xmlns="">
          <p:pic>
            <p:nvPicPr>
              <p:cNvPr id="5" name="Ink 4">
                <a:extLst>
                  <a:ext uri="{FF2B5EF4-FFF2-40B4-BE49-F238E27FC236}">
                    <a16:creationId xmlns:a16="http://schemas.microsoft.com/office/drawing/2014/main" id="{FAE80306-041A-7813-A599-A533029F8E07}"/>
                  </a:ext>
                </a:extLst>
              </p:cNvPr>
              <p:cNvPicPr/>
              <p:nvPr/>
            </p:nvPicPr>
            <p:blipFill>
              <a:blip r:embed="rId7"/>
              <a:stretch>
                <a:fillRect/>
              </a:stretch>
            </p:blipFill>
            <p:spPr>
              <a:xfrm>
                <a:off x="4408294" y="4396470"/>
                <a:ext cx="18000" cy="18000"/>
              </a:xfrm>
              <a:prstGeom prst="rect">
                <a:avLst/>
              </a:prstGeom>
            </p:spPr>
          </p:pic>
        </mc:Fallback>
      </mc:AlternateContent>
    </p:spTree>
    <p:extLst>
      <p:ext uri="{BB962C8B-B14F-4D97-AF65-F5344CB8AC3E}">
        <p14:creationId xmlns:p14="http://schemas.microsoft.com/office/powerpoint/2010/main" val="2853081205"/>
      </p:ext>
    </p:extLst>
  </p:cSld>
  <p:clrMapOvr>
    <a:masterClrMapping/>
  </p:clrMapOvr>
  <mc:AlternateContent xmlns:mc="http://schemas.openxmlformats.org/markup-compatibility/2006" xmlns:p14="http://schemas.microsoft.com/office/powerpoint/2010/main">
    <mc:Choice Requires="p14">
      <p:transition spd="slow" p14:dur="2000" advTm="11424"/>
    </mc:Choice>
    <mc:Fallback xmlns="">
      <p:transition spd="slow" advTm="1142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stretch>
            <a:fillRect/>
          </a:stretch>
        </p:blipFill>
        <p:spPr>
          <a:xfrm>
            <a:off x="4073568" y="419100"/>
            <a:ext cx="7913341" cy="2548364"/>
          </a:xfrm>
          <a:prstGeom prst="rect">
            <a:avLst/>
          </a:prstGeom>
        </p:spPr>
      </p:pic>
      <p:pic>
        <p:nvPicPr>
          <p:cNvPr id="8" name="Picture 7"/>
          <p:cNvPicPr>
            <a:picLocks noChangeAspect="1"/>
          </p:cNvPicPr>
          <p:nvPr/>
        </p:nvPicPr>
        <p:blipFill>
          <a:blip r:embed="rId4"/>
          <a:stretch>
            <a:fillRect/>
          </a:stretch>
        </p:blipFill>
        <p:spPr>
          <a:xfrm>
            <a:off x="5712046" y="2967464"/>
            <a:ext cx="4636384" cy="2995186"/>
          </a:xfrm>
          <a:prstGeom prst="rect">
            <a:avLst/>
          </a:prstGeom>
        </p:spPr>
      </p:pic>
      <p:sp>
        <p:nvSpPr>
          <p:cNvPr id="10" name="Rectangle 9"/>
          <p:cNvSpPr/>
          <p:nvPr/>
        </p:nvSpPr>
        <p:spPr>
          <a:xfrm>
            <a:off x="9029700" y="1219200"/>
            <a:ext cx="2266950" cy="4740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955150" y="5962650"/>
            <a:ext cx="4150175" cy="461665"/>
          </a:xfrm>
          <a:prstGeom prst="rect">
            <a:avLst/>
          </a:prstGeom>
        </p:spPr>
        <p:txBody>
          <a:bodyPr wrap="none">
            <a:spAutoFit/>
          </a:bodyPr>
          <a:lstStyle/>
          <a:p>
            <a:r>
              <a:rPr lang="en-US" sz="2400" dirty="0">
                <a:solidFill>
                  <a:srgbClr val="FF0000"/>
                </a:solidFill>
              </a:rPr>
              <a:t>ENTER YOUR NSU CREDENTIALS</a:t>
            </a:r>
          </a:p>
        </p:txBody>
      </p:sp>
    </p:spTree>
    <p:extLst>
      <p:ext uri="{BB962C8B-B14F-4D97-AF65-F5344CB8AC3E}">
        <p14:creationId xmlns:p14="http://schemas.microsoft.com/office/powerpoint/2010/main" val="719565074"/>
      </p:ext>
    </p:extLst>
  </p:cSld>
  <p:clrMapOvr>
    <a:masterClrMapping/>
  </p:clrMapOvr>
  <mc:AlternateContent xmlns:mc="http://schemas.openxmlformats.org/markup-compatibility/2006" xmlns:p14="http://schemas.microsoft.com/office/powerpoint/2010/main">
    <mc:Choice Requires="p14">
      <p:transition spd="slow" p14:dur="2000" advTm="13119"/>
    </mc:Choice>
    <mc:Fallback xmlns="">
      <p:transition spd="slow" advTm="1311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4152900" y="86845"/>
            <a:ext cx="7696200" cy="3371850"/>
          </a:xfrm>
          <a:prstGeom prst="rect">
            <a:avLst/>
          </a:prstGeom>
        </p:spPr>
      </p:pic>
      <p:sp>
        <p:nvSpPr>
          <p:cNvPr id="6" name="Rectangle 5"/>
          <p:cNvSpPr/>
          <p:nvPr/>
        </p:nvSpPr>
        <p:spPr>
          <a:xfrm>
            <a:off x="4289609" y="3819519"/>
            <a:ext cx="7391400" cy="2923877"/>
          </a:xfrm>
          <a:prstGeom prst="rect">
            <a:avLst/>
          </a:prstGeom>
        </p:spPr>
        <p:txBody>
          <a:bodyPr wrap="square">
            <a:spAutoFit/>
          </a:bodyPr>
          <a:lstStyle/>
          <a:p>
            <a:r>
              <a:rPr lang="en-US" sz="2000" dirty="0"/>
              <a:t>IF YOU HAVE </a:t>
            </a:r>
            <a:r>
              <a:rPr lang="en-US" sz="2000" dirty="0">
                <a:solidFill>
                  <a:srgbClr val="FF0000"/>
                </a:solidFill>
              </a:rPr>
              <a:t>PREVIOUSLY USED </a:t>
            </a:r>
            <a:r>
              <a:rPr lang="en-US" sz="2000" dirty="0"/>
              <a:t>GTP SOFTWARE THEN ENTER THE ID &amp; PASSWORD YOU PREVIOUSLY USED TO ACCESS YOUR ACCOUNT.  </a:t>
            </a:r>
          </a:p>
          <a:p>
            <a:endParaRPr lang="en-US" sz="2000" dirty="0"/>
          </a:p>
          <a:p>
            <a:r>
              <a:rPr lang="en-US" sz="2000" dirty="0"/>
              <a:t>IF YOU ARE UNABLE TO LOGIN, USE THE FORGOT LOGIN SCREEN TO OBTAIN YOUR USERID &amp; PASSWORD INFORMATION.</a:t>
            </a:r>
          </a:p>
          <a:p>
            <a:endParaRPr lang="en-US" sz="2000" dirty="0"/>
          </a:p>
          <a:p>
            <a:r>
              <a:rPr lang="en-US" sz="1600" dirty="0">
                <a:solidFill>
                  <a:srgbClr val="FF0000"/>
                </a:solidFill>
              </a:rPr>
              <a:t>NOTE: MANY STUDENTS WHO HAVE USED GTP IN THE PAST TRY THEIR CURRENT NSU LOGIN CREDENTIALS.  IF YOU HAVE CHANGED YOUR PASSWORD IN THE PAST YEAR THIS WILL NOT WORK.  IF YOU CANNOT REMEMBER YOUR OLD PASSWORD YOU WILL NEED TO USE THE PASSWORD RESET.</a:t>
            </a:r>
            <a:endParaRPr lang="en-US" sz="2000" dirty="0">
              <a:solidFill>
                <a:srgbClr val="FF0000"/>
              </a:solidFill>
            </a:endParaRPr>
          </a:p>
        </p:txBody>
      </p:sp>
      <p:sp>
        <p:nvSpPr>
          <p:cNvPr id="12" name="Rectangle 11"/>
          <p:cNvSpPr/>
          <p:nvPr/>
        </p:nvSpPr>
        <p:spPr>
          <a:xfrm>
            <a:off x="4137209" y="553569"/>
            <a:ext cx="3848100" cy="29051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a:off x="5262282" y="2759034"/>
            <a:ext cx="1405219" cy="2002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686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EBF5A70AEFF64B86510F8CF9AB96C5" ma:contentTypeVersion="18" ma:contentTypeDescription="Create a new document." ma:contentTypeScope="" ma:versionID="e1eff639e91925cd8d7f77a3bb384298">
  <xsd:schema xmlns:xsd="http://www.w3.org/2001/XMLSchema" xmlns:xs="http://www.w3.org/2001/XMLSchema" xmlns:p="http://schemas.microsoft.com/office/2006/metadata/properties" xmlns:ns1="http://schemas.microsoft.com/sharepoint/v3" xmlns:ns2="9a079110-1f7f-4cdc-9e7a-caaf9cc3bcc3" xmlns:ns3="30784398-2f9e-4f94-b510-e214683bb22a" targetNamespace="http://schemas.microsoft.com/office/2006/metadata/properties" ma:root="true" ma:fieldsID="c2f67f39326224de15d8f4ca6a86cead" ns1:_="" ns2:_="" ns3:_="">
    <xsd:import namespace="http://schemas.microsoft.com/sharepoint/v3"/>
    <xsd:import namespace="9a079110-1f7f-4cdc-9e7a-caaf9cc3bcc3"/>
    <xsd:import namespace="30784398-2f9e-4f94-b510-e214683bb22a"/>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079110-1f7f-4cdc-9e7a-caaf9cc3bc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d5a69f5-d435-4760-9461-1dab5d6d0d45"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84398-2f9e-4f94-b510-e214683bb22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b35738c-1788-4d74-86b2-35aeafe8a94d}" ma:internalName="TaxCatchAll" ma:showField="CatchAllData" ma:web="30784398-2f9e-4f94-b510-e214683bb2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9a079110-1f7f-4cdc-9e7a-caaf9cc3bcc3">
      <Terms xmlns="http://schemas.microsoft.com/office/infopath/2007/PartnerControls"/>
    </lcf76f155ced4ddcb4097134ff3c332f>
    <_ip_UnifiedCompliancePolicyProperties xmlns="http://schemas.microsoft.com/sharepoint/v3" xsi:nil="true"/>
    <TaxCatchAll xmlns="30784398-2f9e-4f94-b510-e214683bb22a" xsi:nil="true"/>
  </documentManagement>
</p:properties>
</file>

<file path=customXml/itemProps1.xml><?xml version="1.0" encoding="utf-8"?>
<ds:datastoreItem xmlns:ds="http://schemas.openxmlformats.org/officeDocument/2006/customXml" ds:itemID="{BB1C648F-741A-4A04-9759-13A750EE7AFB}"/>
</file>

<file path=customXml/itemProps2.xml><?xml version="1.0" encoding="utf-8"?>
<ds:datastoreItem xmlns:ds="http://schemas.openxmlformats.org/officeDocument/2006/customXml" ds:itemID="{4C860973-C94B-4450-A148-12934D547A54}"/>
</file>

<file path=customXml/itemProps3.xml><?xml version="1.0" encoding="utf-8"?>
<ds:datastoreItem xmlns:ds="http://schemas.openxmlformats.org/officeDocument/2006/customXml" ds:itemID="{EE6F4C53-2EB0-459A-9FCA-A8848A81682A}"/>
</file>

<file path=docProps/app.xml><?xml version="1.0" encoding="utf-8"?>
<Properties xmlns="http://schemas.openxmlformats.org/officeDocument/2006/extended-properties" xmlns:vt="http://schemas.openxmlformats.org/officeDocument/2006/docPropsVTypes">
  <TotalTime>2753</TotalTime>
  <Words>1938</Words>
  <Application>Microsoft Office PowerPoint</Application>
  <PresentationFormat>Widescreen</PresentationFormat>
  <Paragraphs>178</Paragraphs>
  <Slides>40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Forte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Nova Southeastern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Jeannie Jaworski</dc:creator>
  <cp:lastModifiedBy>Rosario Ortega</cp:lastModifiedBy>
  <cp:revision>54</cp:revision>
  <cp:lastPrinted>2022-02-14T15:05:51Z</cp:lastPrinted>
  <dcterms:created xsi:type="dcterms:W3CDTF">2018-03-11T20:41:32Z</dcterms:created>
  <dcterms:modified xsi:type="dcterms:W3CDTF">2023-03-09T15:13:30Z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0x0101001DEBF5A70AEFF64B86510F8CF9AB96C5</vt:lpwstr>
  </property>
</Properties>
</file>