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32" r:id="rId1"/>
  </p:sldMasterIdLst>
  <p:notesMasterIdLst>
    <p:notesMasterId r:id="rId55"/>
  </p:notesMasterIdLst>
  <p:handoutMasterIdLst>
    <p:handoutMasterId r:id="rId56"/>
  </p:handoutMasterIdLst>
  <p:sldIdLst>
    <p:sldId id="783" r:id="rId2"/>
    <p:sldId id="258" r:id="rId3"/>
    <p:sldId id="265" r:id="rId4"/>
    <p:sldId id="685" r:id="rId5"/>
    <p:sldId id="686" r:id="rId6"/>
    <p:sldId id="692" r:id="rId7"/>
    <p:sldId id="740" r:id="rId8"/>
    <p:sldId id="687" r:id="rId9"/>
    <p:sldId id="631" r:id="rId10"/>
    <p:sldId id="633" r:id="rId11"/>
    <p:sldId id="634" r:id="rId12"/>
    <p:sldId id="635" r:id="rId13"/>
    <p:sldId id="637" r:id="rId14"/>
    <p:sldId id="688" r:id="rId15"/>
    <p:sldId id="695" r:id="rId16"/>
    <p:sldId id="640" r:id="rId17"/>
    <p:sldId id="742" r:id="rId18"/>
    <p:sldId id="743" r:id="rId19"/>
    <p:sldId id="744" r:id="rId20"/>
    <p:sldId id="747" r:id="rId21"/>
    <p:sldId id="745" r:id="rId22"/>
    <p:sldId id="746" r:id="rId23"/>
    <p:sldId id="749" r:id="rId24"/>
    <p:sldId id="750" r:id="rId25"/>
    <p:sldId id="751" r:id="rId26"/>
    <p:sldId id="723" r:id="rId27"/>
    <p:sldId id="752" r:id="rId28"/>
    <p:sldId id="256" r:id="rId29"/>
    <p:sldId id="753" r:id="rId30"/>
    <p:sldId id="778" r:id="rId31"/>
    <p:sldId id="755" r:id="rId32"/>
    <p:sldId id="756" r:id="rId33"/>
    <p:sldId id="757" r:id="rId34"/>
    <p:sldId id="758" r:id="rId35"/>
    <p:sldId id="689" r:id="rId36"/>
    <p:sldId id="759" r:id="rId37"/>
    <p:sldId id="760" r:id="rId38"/>
    <p:sldId id="761" r:id="rId39"/>
    <p:sldId id="762" r:id="rId40"/>
    <p:sldId id="763" r:id="rId41"/>
    <p:sldId id="764" r:id="rId42"/>
    <p:sldId id="765" r:id="rId43"/>
    <p:sldId id="779" r:id="rId44"/>
    <p:sldId id="767" r:id="rId45"/>
    <p:sldId id="768" r:id="rId46"/>
    <p:sldId id="769" r:id="rId47"/>
    <p:sldId id="770" r:id="rId48"/>
    <p:sldId id="771" r:id="rId49"/>
    <p:sldId id="772" r:id="rId50"/>
    <p:sldId id="773" r:id="rId51"/>
    <p:sldId id="777" r:id="rId52"/>
    <p:sldId id="775" r:id="rId53"/>
    <p:sldId id="319" r:id="rId54"/>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DC"/>
    <a:srgbClr val="81A8BD"/>
    <a:srgbClr val="253746"/>
    <a:srgbClr val="00205C"/>
    <a:srgbClr val="000000"/>
    <a:srgbClr val="F9CC27"/>
    <a:srgbClr val="3CA0E3"/>
    <a:srgbClr val="7FA8BC"/>
    <a:srgbClr val="3D7AB0"/>
    <a:srgbClr val="0028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40351" autoAdjust="0"/>
  </p:normalViewPr>
  <p:slideViewPr>
    <p:cSldViewPr snapToGrid="0">
      <p:cViewPr varScale="1">
        <p:scale>
          <a:sx n="59" d="100"/>
          <a:sy n="59" d="100"/>
        </p:scale>
        <p:origin x="3150" y="66"/>
      </p:cViewPr>
      <p:guideLst>
        <p:guide pos="2880"/>
        <p:guide orient="horz" pos="1620"/>
      </p:guideLst>
    </p:cSldViewPr>
  </p:slideViewPr>
  <p:outlineViewPr>
    <p:cViewPr>
      <p:scale>
        <a:sx n="33" d="100"/>
        <a:sy n="33" d="100"/>
      </p:scale>
      <p:origin x="0" y="0"/>
    </p:cViewPr>
  </p:outlineViewPr>
  <p:notesTextViewPr>
    <p:cViewPr>
      <p:scale>
        <a:sx n="1" d="1"/>
        <a:sy n="1" d="1"/>
      </p:scale>
      <p:origin x="0" y="0"/>
    </p:cViewPr>
  </p:notesTextViewPr>
  <p:sorterViewPr>
    <p:cViewPr>
      <p:scale>
        <a:sx n="59" d="100"/>
        <a:sy n="59" d="100"/>
      </p:scale>
      <p:origin x="0" y="0"/>
    </p:cViewPr>
  </p:sorterViewPr>
  <p:notesViewPr>
    <p:cSldViewPr snapToGrid="0">
      <p:cViewPr>
        <p:scale>
          <a:sx n="87" d="100"/>
          <a:sy n="87" d="100"/>
        </p:scale>
        <p:origin x="1888" y="4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1804"/>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3936768" y="1"/>
            <a:ext cx="3011699" cy="461804"/>
          </a:xfrm>
          <a:prstGeom prst="rect">
            <a:avLst/>
          </a:prstGeom>
        </p:spPr>
        <p:txBody>
          <a:bodyPr vert="horz" lIns="91429" tIns="45714" rIns="91429" bIns="45714" rtlCol="0"/>
          <a:lstStyle>
            <a:lvl1pPr algn="r">
              <a:defRPr sz="1200"/>
            </a:lvl1pPr>
          </a:lstStyle>
          <a:p>
            <a:fld id="{C364009F-910E-4684-8BDE-467AF747EA17}" type="datetimeFigureOut">
              <a:rPr lang="en-US" smtClean="0"/>
              <a:t>12/22/2022</a:t>
            </a:fld>
            <a:endParaRPr lang="en-US" dirty="0"/>
          </a:p>
        </p:txBody>
      </p:sp>
      <p:sp>
        <p:nvSpPr>
          <p:cNvPr id="4" name="Footer Placeholder 3"/>
          <p:cNvSpPr>
            <a:spLocks noGrp="1"/>
          </p:cNvSpPr>
          <p:nvPr>
            <p:ph type="ftr" sz="quarter" idx="2"/>
          </p:nvPr>
        </p:nvSpPr>
        <p:spPr>
          <a:xfrm>
            <a:off x="0" y="8772669"/>
            <a:ext cx="3011699" cy="461804"/>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1804"/>
          </a:xfrm>
          <a:prstGeom prst="rect">
            <a:avLst/>
          </a:prstGeom>
        </p:spPr>
        <p:txBody>
          <a:bodyPr vert="horz" lIns="91429" tIns="45714" rIns="91429" bIns="45714" rtlCol="0" anchor="b"/>
          <a:lstStyle>
            <a:lvl1pPr algn="r">
              <a:defRPr sz="1200"/>
            </a:lvl1pPr>
          </a:lstStyle>
          <a:p>
            <a:fld id="{F90836FF-3F43-4135-855F-E6B4D4EF5554}" type="slidenum">
              <a:rPr lang="en-US" smtClean="0"/>
              <a:t>‹#›</a:t>
            </a:fld>
            <a:endParaRPr lang="en-US" dirty="0"/>
          </a:p>
        </p:txBody>
      </p:sp>
    </p:spTree>
    <p:extLst>
      <p:ext uri="{BB962C8B-B14F-4D97-AF65-F5344CB8AC3E}">
        <p14:creationId xmlns:p14="http://schemas.microsoft.com/office/powerpoint/2010/main" val="305698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1804"/>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idx="1"/>
          </p:nvPr>
        </p:nvSpPr>
        <p:spPr>
          <a:xfrm>
            <a:off x="3936768" y="1"/>
            <a:ext cx="3011699" cy="461804"/>
          </a:xfrm>
          <a:prstGeom prst="rect">
            <a:avLst/>
          </a:prstGeom>
        </p:spPr>
        <p:txBody>
          <a:bodyPr vert="horz" lIns="91429" tIns="45714" rIns="91429" bIns="45714" rtlCol="0"/>
          <a:lstStyle>
            <a:lvl1pPr algn="r">
              <a:defRPr sz="1200"/>
            </a:lvl1pPr>
          </a:lstStyle>
          <a:p>
            <a:fld id="{7BE47501-214A-47CA-995E-418DAB35E62E}" type="datetimeFigureOut">
              <a:rPr lang="en-US" smtClean="0"/>
              <a:t>12/22/2022</a:t>
            </a:fld>
            <a:endParaRPr lang="en-US"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1429" tIns="45714" rIns="91429" bIns="45714" rtlCol="0" anchor="ctr"/>
          <a:lstStyle/>
          <a:p>
            <a:endParaRPr lang="en-US" dirty="0"/>
          </a:p>
        </p:txBody>
      </p:sp>
      <p:sp>
        <p:nvSpPr>
          <p:cNvPr id="5" name="Notes Placeholder 4"/>
          <p:cNvSpPr>
            <a:spLocks noGrp="1"/>
          </p:cNvSpPr>
          <p:nvPr>
            <p:ph type="body" sz="quarter" idx="3"/>
          </p:nvPr>
        </p:nvSpPr>
        <p:spPr>
          <a:xfrm>
            <a:off x="695008" y="4387137"/>
            <a:ext cx="5560060" cy="4156234"/>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1429" tIns="45714" rIns="91429"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1429" tIns="45714" rIns="91429" bIns="45714" rtlCol="0" anchor="b"/>
          <a:lstStyle>
            <a:lvl1pPr algn="r">
              <a:defRPr sz="1200"/>
            </a:lvl1pPr>
          </a:lstStyle>
          <a:p>
            <a:fld id="{739697D3-004F-42C3-B582-14D863BF3E53}" type="slidenum">
              <a:rPr lang="en-US" smtClean="0"/>
              <a:t>‹#›</a:t>
            </a:fld>
            <a:endParaRPr lang="en-US" dirty="0"/>
          </a:p>
        </p:txBody>
      </p:sp>
    </p:spTree>
    <p:extLst>
      <p:ext uri="{BB962C8B-B14F-4D97-AF65-F5344CB8AC3E}">
        <p14:creationId xmlns:p14="http://schemas.microsoft.com/office/powerpoint/2010/main" val="2660527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having me today by the Office of International Affairs (OIA) at Nova.  </a:t>
            </a:r>
          </a:p>
        </p:txBody>
      </p:sp>
      <p:sp>
        <p:nvSpPr>
          <p:cNvPr id="4" name="Slide Number Placeholder 3"/>
          <p:cNvSpPr>
            <a:spLocks noGrp="1"/>
          </p:cNvSpPr>
          <p:nvPr>
            <p:ph type="sldNum" sz="quarter" idx="5"/>
          </p:nvPr>
        </p:nvSpPr>
        <p:spPr/>
        <p:txBody>
          <a:bodyPr/>
          <a:lstStyle/>
          <a:p>
            <a:fld id="{739697D3-004F-42C3-B582-14D863BF3E53}" type="slidenum">
              <a:rPr lang="en-US" smtClean="0"/>
              <a:t>1</a:t>
            </a:fld>
            <a:endParaRPr lang="en-US" dirty="0"/>
          </a:p>
        </p:txBody>
      </p:sp>
    </p:spTree>
    <p:extLst>
      <p:ext uri="{BB962C8B-B14F-4D97-AF65-F5344CB8AC3E}">
        <p14:creationId xmlns:p14="http://schemas.microsoft.com/office/powerpoint/2010/main" val="2514522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J-1s, the form DS-2019 is the equivalent to the F-1 student’s I-20.  It contains the same information as the I-20 and it also is what governs the stay of J-1 and their family members J-2.   </a:t>
            </a:r>
          </a:p>
        </p:txBody>
      </p:sp>
      <p:sp>
        <p:nvSpPr>
          <p:cNvPr id="4" name="Slide Number Placeholder 3"/>
          <p:cNvSpPr>
            <a:spLocks noGrp="1"/>
          </p:cNvSpPr>
          <p:nvPr>
            <p:ph type="sldNum" sz="quarter" idx="5"/>
          </p:nvPr>
        </p:nvSpPr>
        <p:spPr/>
        <p:txBody>
          <a:bodyPr/>
          <a:lstStyle/>
          <a:p>
            <a:fld id="{739697D3-004F-42C3-B582-14D863BF3E53}" type="slidenum">
              <a:rPr lang="en-US" smtClean="0"/>
              <a:t>12</a:t>
            </a:fld>
            <a:endParaRPr lang="en-US" dirty="0"/>
          </a:p>
        </p:txBody>
      </p:sp>
    </p:spTree>
    <p:extLst>
      <p:ext uri="{BB962C8B-B14F-4D97-AF65-F5344CB8AC3E}">
        <p14:creationId xmlns:p14="http://schemas.microsoft.com/office/powerpoint/2010/main" val="116726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 wanted to quickly review what an I-797 Approval Notice issued by USCIS looks like.  USCIS uses numerous types of Forms I-797 to communicate with applicants and also convey an immigration benefit.  In this case, we have an approval notice of an H1B, and you can see here on the left top hand side you see the receipt notice number the date it was received and the notice date.  As well as the type of case.  The employer requesting the classification is referred to as the Petitioner and the foreign national is referred to as the beneficiary of the immigration benefit.  Where you see the arrows it states this is an approval notice for the classification of an H1B and its validity dates.  Then the arrow at the bottom is pointing to the beneficiary’s new I-94 record which now governs the person’s stay in the US.  Therefore, this beneficiary will now have a new I-94 issued by USCIS for their new status of H1B.  </a:t>
            </a:r>
          </a:p>
        </p:txBody>
      </p:sp>
      <p:sp>
        <p:nvSpPr>
          <p:cNvPr id="4" name="Slide Number Placeholder 3"/>
          <p:cNvSpPr>
            <a:spLocks noGrp="1"/>
          </p:cNvSpPr>
          <p:nvPr>
            <p:ph type="sldNum" sz="quarter" idx="5"/>
          </p:nvPr>
        </p:nvSpPr>
        <p:spPr/>
        <p:txBody>
          <a:bodyPr/>
          <a:lstStyle/>
          <a:p>
            <a:fld id="{739697D3-004F-42C3-B582-14D863BF3E53}" type="slidenum">
              <a:rPr lang="en-US" smtClean="0"/>
              <a:t>13</a:t>
            </a:fld>
            <a:endParaRPr lang="en-US" dirty="0"/>
          </a:p>
        </p:txBody>
      </p:sp>
    </p:spTree>
    <p:extLst>
      <p:ext uri="{BB962C8B-B14F-4D97-AF65-F5344CB8AC3E}">
        <p14:creationId xmlns:p14="http://schemas.microsoft.com/office/powerpoint/2010/main" val="182269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establish your nonimmigrant intent, meaning  you must prove that your stay in the U.S. will be temporary in nature and that you will return to your country after completion of your activities here.  One of the ways that you can establish this is for instance retaining your residence abroad.  Now with that being said, there is another concept known as dual intent which  generally refers to the fact that certain U.S. visas allow foreigners the intention to immigrate at some time in the future while properly maintaining a nonimmigrant status.  This is only for H’s and L’s.  </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15</a:t>
            </a:fld>
            <a:endParaRPr lang="en-US" dirty="0"/>
          </a:p>
        </p:txBody>
      </p:sp>
    </p:spTree>
    <p:extLst>
      <p:ext uri="{BB962C8B-B14F-4D97-AF65-F5344CB8AC3E}">
        <p14:creationId xmlns:p14="http://schemas.microsoft.com/office/powerpoint/2010/main" val="117174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-So  there are a wide range of nonimmigrant visas which are issued for different purposes.  These are broken down to categories and are known as the Alphabet Soup.  </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16</a:t>
            </a:fld>
            <a:endParaRPr lang="en-US" dirty="0"/>
          </a:p>
        </p:txBody>
      </p:sp>
    </p:spTree>
    <p:extLst>
      <p:ext uri="{BB962C8B-B14F-4D97-AF65-F5344CB8AC3E}">
        <p14:creationId xmlns:p14="http://schemas.microsoft.com/office/powerpoint/2010/main" val="343998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employers to sponsor foreign workers in specialty occupations.</a:t>
            </a:r>
          </a:p>
          <a:p>
            <a:endParaRPr lang="en-US" dirty="0"/>
          </a:p>
          <a:p>
            <a:r>
              <a:rPr lang="en-US" dirty="0"/>
              <a:t>-The regular H-1B visa cap dedicates 65,000 petitions to foreign workers with the required skills and qualifications. An additional 20,000 petitions are allotted to individuals holding advanced degrees at a master’s level or beyond. However, in some cases, H1B applications can be filed without going through the H1B cap.</a:t>
            </a:r>
          </a:p>
        </p:txBody>
      </p:sp>
      <p:sp>
        <p:nvSpPr>
          <p:cNvPr id="4" name="Slide Number Placeholder 3"/>
          <p:cNvSpPr>
            <a:spLocks noGrp="1"/>
          </p:cNvSpPr>
          <p:nvPr>
            <p:ph type="sldNum" sz="quarter" idx="5"/>
          </p:nvPr>
        </p:nvSpPr>
        <p:spPr/>
        <p:txBody>
          <a:bodyPr/>
          <a:lstStyle/>
          <a:p>
            <a:fld id="{739697D3-004F-42C3-B582-14D863BF3E53}" type="slidenum">
              <a:rPr lang="en-US" smtClean="0"/>
              <a:t>17</a:t>
            </a:fld>
            <a:endParaRPr lang="en-US" dirty="0"/>
          </a:p>
        </p:txBody>
      </p:sp>
    </p:spTree>
    <p:extLst>
      <p:ext uri="{BB962C8B-B14F-4D97-AF65-F5344CB8AC3E}">
        <p14:creationId xmlns:p14="http://schemas.microsoft.com/office/powerpoint/2010/main" val="2950457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typically, USCIS starts accepting H1B visa petitions for next fiscal year from April 1st and they continue to accept the applications until the H1B visa cap is reached.</a:t>
            </a:r>
          </a:p>
          <a:p>
            <a:endParaRPr lang="en-US" dirty="0"/>
          </a:p>
          <a:p>
            <a:r>
              <a:rPr lang="en-US" dirty="0"/>
              <a:t>-In 2019–2020 lottery season, 201,011 petitions were received. Since 65,000 are designated for the visa cap, that's a 32 percent chance of selection.  </a:t>
            </a:r>
          </a:p>
          <a:p>
            <a:endParaRPr lang="en-US" dirty="0"/>
          </a:p>
          <a:p>
            <a:r>
              <a:rPr lang="en-US" dirty="0"/>
              <a:t>-Jump to The advantage of holding </a:t>
            </a:r>
          </a:p>
          <a:p>
            <a:endParaRPr lang="en-US" dirty="0"/>
          </a:p>
          <a:p>
            <a:r>
              <a:rPr lang="en-US" dirty="0"/>
              <a:t>-The advanced degree exemption's main benefit is that it gives your H-1B registration two chances to be selected. If your registration is not selected in the regular cap, it will be entered into the H-1B master's cap for a second chance at selection</a:t>
            </a:r>
          </a:p>
        </p:txBody>
      </p:sp>
      <p:sp>
        <p:nvSpPr>
          <p:cNvPr id="4" name="Slide Number Placeholder 3"/>
          <p:cNvSpPr>
            <a:spLocks noGrp="1"/>
          </p:cNvSpPr>
          <p:nvPr>
            <p:ph type="sldNum" sz="quarter" idx="5"/>
          </p:nvPr>
        </p:nvSpPr>
        <p:spPr/>
        <p:txBody>
          <a:bodyPr/>
          <a:lstStyle/>
          <a:p>
            <a:fld id="{739697D3-004F-42C3-B582-14D863BF3E53}" type="slidenum">
              <a:rPr lang="en-US" smtClean="0"/>
              <a:t>18</a:t>
            </a:fld>
            <a:endParaRPr lang="en-US" dirty="0"/>
          </a:p>
        </p:txBody>
      </p:sp>
    </p:spTree>
    <p:extLst>
      <p:ext uri="{BB962C8B-B14F-4D97-AF65-F5344CB8AC3E}">
        <p14:creationId xmlns:p14="http://schemas.microsoft.com/office/powerpoint/2010/main" val="3401493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an H1B is employer specific.  Meaning you can only work for the employer that filed your H1B following the terms of that petition i.e. the job offered, work location, etc.  </a:t>
            </a:r>
          </a:p>
          <a:p>
            <a:endParaRPr lang="en-US" dirty="0"/>
          </a:p>
          <a:p>
            <a:r>
              <a:rPr lang="en-US" dirty="0"/>
              <a:t>_There’s also different change of employer scenarios.  No issue there, you can go from cap-subject to cap exempt or cap exempt to cap exempt no issues there.  The last scenario is the toughest since you will be going from cap exempt to cap subject.  In this case, your employer will have to register you in that year’s lottery and see if you are chosen. If you are chosen than the employer will need to file the H1B Change of Employer application on your behalf before the deadline.  </a:t>
            </a:r>
          </a:p>
          <a:p>
            <a:endParaRPr lang="en-US" dirty="0"/>
          </a:p>
          <a:p>
            <a:r>
              <a:rPr lang="en-US" dirty="0"/>
              <a:t>-Then we have what is known as Concurrent employment which is potentially a way to get around the lottery.  In which if you are employed by a cap-exempt employer and then you want to work for cap subject, f you maintain your job with the cap exempt employer you do not have to be counted towards the 65,000 cap as long as you maintain the cap exempt employment.  </a:t>
            </a:r>
          </a:p>
        </p:txBody>
      </p:sp>
      <p:sp>
        <p:nvSpPr>
          <p:cNvPr id="4" name="Slide Number Placeholder 3"/>
          <p:cNvSpPr>
            <a:spLocks noGrp="1"/>
          </p:cNvSpPr>
          <p:nvPr>
            <p:ph type="sldNum" sz="quarter" idx="5"/>
          </p:nvPr>
        </p:nvSpPr>
        <p:spPr/>
        <p:txBody>
          <a:bodyPr/>
          <a:lstStyle/>
          <a:p>
            <a:fld id="{739697D3-004F-42C3-B582-14D863BF3E53}" type="slidenum">
              <a:rPr lang="en-US" smtClean="0"/>
              <a:t>19</a:t>
            </a:fld>
            <a:endParaRPr lang="en-US" dirty="0"/>
          </a:p>
        </p:txBody>
      </p:sp>
    </p:spTree>
    <p:extLst>
      <p:ext uri="{BB962C8B-B14F-4D97-AF65-F5344CB8AC3E}">
        <p14:creationId xmlns:p14="http://schemas.microsoft.com/office/powerpoint/2010/main" val="251062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Source Sans Pro Web"/>
              </a:rPr>
              <a:t>USCIS requires the H-1B employer to pay its H-1B worker(s) at least the “required” wage which is the </a:t>
            </a:r>
            <a:r>
              <a:rPr lang="en-US" b="0" i="0" u="sng" dirty="0">
                <a:solidFill>
                  <a:srgbClr val="212121"/>
                </a:solidFill>
                <a:effectLst/>
                <a:latin typeface="Source Sans Pro Web"/>
              </a:rPr>
              <a:t>higher</a:t>
            </a:r>
            <a:r>
              <a:rPr lang="en-US" b="0" i="0" dirty="0">
                <a:solidFill>
                  <a:srgbClr val="212121"/>
                </a:solidFill>
                <a:effectLst/>
                <a:latin typeface="Source Sans Pro Web"/>
              </a:rPr>
              <a:t> of the prevailing wage or the employer’s actual wage (in-house wage) for similarly employed workers.</a:t>
            </a:r>
          </a:p>
          <a:p>
            <a:endParaRPr lang="en-US" b="0" i="0" dirty="0">
              <a:solidFill>
                <a:srgbClr val="212121"/>
              </a:solidFill>
              <a:effectLst/>
              <a:latin typeface="Source Sans Pro Web"/>
            </a:endParaRPr>
          </a:p>
          <a:p>
            <a:r>
              <a:rPr lang="en-US" b="0" i="0" dirty="0">
                <a:solidFill>
                  <a:srgbClr val="212121"/>
                </a:solidFill>
                <a:effectLst/>
                <a:latin typeface="Source Sans Pro Web"/>
              </a:rPr>
              <a:t>-So the employer can choose to file the H1B certifying that they will either pay the actual wage or the prevailing wage.  Or the employer can choose to file what is known as a Labor Condition application outlining what the actual wage is for similarly situation employees.  </a:t>
            </a:r>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20</a:t>
            </a:fld>
            <a:endParaRPr lang="en-US" dirty="0"/>
          </a:p>
        </p:txBody>
      </p:sp>
    </p:spTree>
    <p:extLst>
      <p:ext uri="{BB962C8B-B14F-4D97-AF65-F5344CB8AC3E}">
        <p14:creationId xmlns:p14="http://schemas.microsoft.com/office/powerpoint/2010/main" val="1904011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21</a:t>
            </a:fld>
            <a:endParaRPr lang="en-US" dirty="0"/>
          </a:p>
        </p:txBody>
      </p:sp>
    </p:spTree>
    <p:extLst>
      <p:ext uri="{BB962C8B-B14F-4D97-AF65-F5344CB8AC3E}">
        <p14:creationId xmlns:p14="http://schemas.microsoft.com/office/powerpoint/2010/main" val="2172477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22</a:t>
            </a:fld>
            <a:endParaRPr lang="en-US" dirty="0"/>
          </a:p>
        </p:txBody>
      </p:sp>
    </p:spTree>
    <p:extLst>
      <p:ext uri="{BB962C8B-B14F-4D97-AF65-F5344CB8AC3E}">
        <p14:creationId xmlns:p14="http://schemas.microsoft.com/office/powerpoint/2010/main" val="218457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3</a:t>
            </a:fld>
            <a:endParaRPr lang="en-US" dirty="0"/>
          </a:p>
        </p:txBody>
      </p:sp>
    </p:spTree>
    <p:extLst>
      <p:ext uri="{BB962C8B-B14F-4D97-AF65-F5344CB8AC3E}">
        <p14:creationId xmlns:p14="http://schemas.microsoft.com/office/powerpoint/2010/main" val="3374367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24</a:t>
            </a:fld>
            <a:endParaRPr lang="en-US" dirty="0"/>
          </a:p>
        </p:txBody>
      </p:sp>
    </p:spTree>
    <p:extLst>
      <p:ext uri="{BB962C8B-B14F-4D97-AF65-F5344CB8AC3E}">
        <p14:creationId xmlns:p14="http://schemas.microsoft.com/office/powerpoint/2010/main" val="405006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-Intracompany Transferee.  </a:t>
            </a:r>
          </a:p>
          <a:p>
            <a:endParaRPr lang="en-US" dirty="0"/>
          </a:p>
          <a:p>
            <a:r>
              <a:rPr lang="en-US" dirty="0"/>
              <a:t> </a:t>
            </a:r>
          </a:p>
          <a:p>
            <a:r>
              <a:rPr lang="en-US" dirty="0"/>
              <a:t>-A professional employee with specialized knowledge relating to the organization’s interests from one of its affiliated foreign offices to one of its offices in the United States. </a:t>
            </a:r>
          </a:p>
        </p:txBody>
      </p:sp>
      <p:sp>
        <p:nvSpPr>
          <p:cNvPr id="4" name="Slide Number Placeholder 3"/>
          <p:cNvSpPr>
            <a:spLocks noGrp="1"/>
          </p:cNvSpPr>
          <p:nvPr>
            <p:ph type="sldNum" sz="quarter" idx="5"/>
          </p:nvPr>
        </p:nvSpPr>
        <p:spPr/>
        <p:txBody>
          <a:bodyPr/>
          <a:lstStyle/>
          <a:p>
            <a:fld id="{739697D3-004F-42C3-B582-14D863BF3E53}" type="slidenum">
              <a:rPr lang="en-US" smtClean="0"/>
              <a:t>25</a:t>
            </a:fld>
            <a:endParaRPr lang="en-US" dirty="0"/>
          </a:p>
        </p:txBody>
      </p:sp>
    </p:spTree>
    <p:extLst>
      <p:ext uri="{BB962C8B-B14F-4D97-AF65-F5344CB8AC3E}">
        <p14:creationId xmlns:p14="http://schemas.microsoft.com/office/powerpoint/2010/main" val="146431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-Treaty Trader (E-1) and Treaty Investor (E-2) visas are for citizens of countries with which the United States maintains treaties of commerce and navigation.  The foreign national  must be coming to the US  to engage in substantial trade principally between the United States and the treaty country (E-1), or to develop and direct the operations of an enterprise in which the foreign national has invested a substantial amount of money (E-2), or to work in the enterprise as an executive, supervisor, or essentially skilled employee.</a:t>
            </a:r>
          </a:p>
        </p:txBody>
      </p:sp>
      <p:sp>
        <p:nvSpPr>
          <p:cNvPr id="4" name="Slide Number Placeholder 3"/>
          <p:cNvSpPr>
            <a:spLocks noGrp="1"/>
          </p:cNvSpPr>
          <p:nvPr>
            <p:ph type="sldNum" sz="quarter" idx="5"/>
          </p:nvPr>
        </p:nvSpPr>
        <p:spPr/>
        <p:txBody>
          <a:bodyPr/>
          <a:lstStyle/>
          <a:p>
            <a:fld id="{739697D3-004F-42C3-B582-14D863BF3E53}" type="slidenum">
              <a:rPr lang="en-US" smtClean="0"/>
              <a:t>26</a:t>
            </a:fld>
            <a:endParaRPr lang="en-US" dirty="0"/>
          </a:p>
        </p:txBody>
      </p:sp>
    </p:spTree>
    <p:extLst>
      <p:ext uri="{BB962C8B-B14F-4D97-AF65-F5344CB8AC3E}">
        <p14:creationId xmlns:p14="http://schemas.microsoft.com/office/powerpoint/2010/main" val="80585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nationals of the treaty country must own at least 50 percent of the business in question when the investor is an organization, and the applicant is an employee</a:t>
            </a:r>
          </a:p>
        </p:txBody>
      </p:sp>
      <p:sp>
        <p:nvSpPr>
          <p:cNvPr id="4" name="Slide Number Placeholder 3"/>
          <p:cNvSpPr>
            <a:spLocks noGrp="1"/>
          </p:cNvSpPr>
          <p:nvPr>
            <p:ph type="sldNum" sz="quarter" idx="5"/>
          </p:nvPr>
        </p:nvSpPr>
        <p:spPr/>
        <p:txBody>
          <a:bodyPr/>
          <a:lstStyle/>
          <a:p>
            <a:fld id="{739697D3-004F-42C3-B582-14D863BF3E53}" type="slidenum">
              <a:rPr lang="en-US" smtClean="0"/>
              <a:t>27</a:t>
            </a:fld>
            <a:endParaRPr lang="en-US" dirty="0"/>
          </a:p>
        </p:txBody>
      </p:sp>
    </p:spTree>
    <p:extLst>
      <p:ext uri="{BB962C8B-B14F-4D97-AF65-F5344CB8AC3E}">
        <p14:creationId xmlns:p14="http://schemas.microsoft.com/office/powerpoint/2010/main" val="28343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9697D3-004F-42C3-B582-14D863BF3E53}" type="slidenum">
              <a:rPr lang="en-US" smtClean="0"/>
              <a:t>28</a:t>
            </a:fld>
            <a:endParaRPr lang="en-US" dirty="0"/>
          </a:p>
        </p:txBody>
      </p:sp>
    </p:spTree>
    <p:extLst>
      <p:ext uri="{BB962C8B-B14F-4D97-AF65-F5344CB8AC3E}">
        <p14:creationId xmlns:p14="http://schemas.microsoft.com/office/powerpoint/2010/main" val="2430188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qualify we must demonstrate extraordinary ability by sustained national or international acclaim</a:t>
            </a:r>
          </a:p>
          <a:p>
            <a:r>
              <a:rPr lang="en-US" dirty="0"/>
              <a:t>-This is also a good option for those subject to the two year residency requirement because although you cannot obtain an H1B, you are allowed to obtain an O-1.  </a:t>
            </a:r>
          </a:p>
          <a:p>
            <a:r>
              <a:rPr lang="en-US" dirty="0"/>
              <a:t>-This is also worth looking into for those with PhDs.  </a:t>
            </a:r>
          </a:p>
        </p:txBody>
      </p:sp>
      <p:sp>
        <p:nvSpPr>
          <p:cNvPr id="4" name="Slide Number Placeholder 3"/>
          <p:cNvSpPr>
            <a:spLocks noGrp="1"/>
          </p:cNvSpPr>
          <p:nvPr>
            <p:ph type="sldNum" sz="quarter" idx="5"/>
          </p:nvPr>
        </p:nvSpPr>
        <p:spPr/>
        <p:txBody>
          <a:bodyPr/>
          <a:lstStyle/>
          <a:p>
            <a:fld id="{739697D3-004F-42C3-B582-14D863BF3E53}" type="slidenum">
              <a:rPr lang="en-US" smtClean="0"/>
              <a:t>29</a:t>
            </a:fld>
            <a:endParaRPr lang="en-US" dirty="0"/>
          </a:p>
        </p:txBody>
      </p:sp>
    </p:spTree>
    <p:extLst>
      <p:ext uri="{BB962C8B-B14F-4D97-AF65-F5344CB8AC3E}">
        <p14:creationId xmlns:p14="http://schemas.microsoft.com/office/powerpoint/2010/main" val="973504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31</a:t>
            </a:fld>
            <a:endParaRPr lang="en-US" dirty="0"/>
          </a:p>
        </p:txBody>
      </p:sp>
    </p:spTree>
    <p:extLst>
      <p:ext uri="{BB962C8B-B14F-4D97-AF65-F5344CB8AC3E}">
        <p14:creationId xmlns:p14="http://schemas.microsoft.com/office/powerpoint/2010/main" val="3779700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H1B and E-3, they can be renewed indefinitely with 2 year validity period instead of 6 year limit, and the dependent spouse can work, and you an apply directly at the Consulate.  </a:t>
            </a:r>
          </a:p>
        </p:txBody>
      </p:sp>
      <p:sp>
        <p:nvSpPr>
          <p:cNvPr id="4" name="Slide Number Placeholder 3"/>
          <p:cNvSpPr>
            <a:spLocks noGrp="1"/>
          </p:cNvSpPr>
          <p:nvPr>
            <p:ph type="sldNum" sz="quarter" idx="5"/>
          </p:nvPr>
        </p:nvSpPr>
        <p:spPr/>
        <p:txBody>
          <a:bodyPr/>
          <a:lstStyle/>
          <a:p>
            <a:fld id="{739697D3-004F-42C3-B582-14D863BF3E53}" type="slidenum">
              <a:rPr lang="en-US" smtClean="0"/>
              <a:t>32</a:t>
            </a:fld>
            <a:endParaRPr lang="en-US" dirty="0"/>
          </a:p>
        </p:txBody>
      </p:sp>
    </p:spTree>
    <p:extLst>
      <p:ext uri="{BB962C8B-B14F-4D97-AF65-F5344CB8AC3E}">
        <p14:creationId xmlns:p14="http://schemas.microsoft.com/office/powerpoint/2010/main" val="1640834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TN nonimmigrant classification permits qualified Canadian and Mexican citizens to seek temporary entry into the United States to engage in business activities at a professional level.</a:t>
            </a:r>
          </a:p>
          <a:p>
            <a:r>
              <a:rPr lang="en-US" dirty="0"/>
              <a:t>-Must be a national of either Canada or Mexico, and the profession must be listed in the NAFTA schedule which generally requires a bachelors degree. </a:t>
            </a:r>
          </a:p>
          <a:p>
            <a:endParaRPr lang="en-US" dirty="0"/>
          </a:p>
          <a:p>
            <a:r>
              <a:rPr lang="en-US" dirty="0"/>
              <a:t>-I know NAFTA has been discussed in the news but for now it does remain a valid visa category.  </a:t>
            </a:r>
          </a:p>
        </p:txBody>
      </p:sp>
      <p:sp>
        <p:nvSpPr>
          <p:cNvPr id="4" name="Slide Number Placeholder 3"/>
          <p:cNvSpPr>
            <a:spLocks noGrp="1"/>
          </p:cNvSpPr>
          <p:nvPr>
            <p:ph type="sldNum" sz="quarter" idx="5"/>
          </p:nvPr>
        </p:nvSpPr>
        <p:spPr/>
        <p:txBody>
          <a:bodyPr/>
          <a:lstStyle/>
          <a:p>
            <a:fld id="{739697D3-004F-42C3-B582-14D863BF3E53}" type="slidenum">
              <a:rPr lang="en-US" smtClean="0"/>
              <a:t>33</a:t>
            </a:fld>
            <a:endParaRPr lang="en-US" dirty="0"/>
          </a:p>
        </p:txBody>
      </p:sp>
    </p:spTree>
    <p:extLst>
      <p:ext uri="{BB962C8B-B14F-4D97-AF65-F5344CB8AC3E}">
        <p14:creationId xmlns:p14="http://schemas.microsoft.com/office/powerpoint/2010/main" val="3944227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9697D3-004F-42C3-B582-14D863BF3E53}" type="slidenum">
              <a:rPr lang="en-US" smtClean="0"/>
              <a:t>35</a:t>
            </a:fld>
            <a:endParaRPr lang="en-US" dirty="0"/>
          </a:p>
        </p:txBody>
      </p:sp>
    </p:spTree>
    <p:extLst>
      <p:ext uri="{BB962C8B-B14F-4D97-AF65-F5344CB8AC3E}">
        <p14:creationId xmlns:p14="http://schemas.microsoft.com/office/powerpoint/2010/main" val="96012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you currently students, you want to already want to start thinking about your future and what your goals are once you graduate.  In order to do so, the presentation today will give you an idea of the different options you have to continue to live and possibly work in the US if you so choose to.  We will  begin with an overview of the immigration system in the US.  And we will go over and review some important documents that you should be aware of.  Then we will move on to various options to work in the US pursuant to nonimmigrant visas, as well as going through immigrant visas that will lead to green cards or legal permanent status.  Finally, we will finish off with some general advice as you continue your studies here in the US.</a:t>
            </a:r>
          </a:p>
        </p:txBody>
      </p:sp>
      <p:sp>
        <p:nvSpPr>
          <p:cNvPr id="4" name="Slide Number Placeholder 3"/>
          <p:cNvSpPr>
            <a:spLocks noGrp="1"/>
          </p:cNvSpPr>
          <p:nvPr>
            <p:ph type="sldNum" sz="quarter" idx="5"/>
          </p:nvPr>
        </p:nvSpPr>
        <p:spPr/>
        <p:txBody>
          <a:bodyPr/>
          <a:lstStyle/>
          <a:p>
            <a:fld id="{739697D3-004F-42C3-B582-14D863BF3E53}" type="slidenum">
              <a:rPr lang="en-US" smtClean="0"/>
              <a:t>4</a:t>
            </a:fld>
            <a:endParaRPr lang="en-US" dirty="0"/>
          </a:p>
        </p:txBody>
      </p:sp>
    </p:spTree>
    <p:extLst>
      <p:ext uri="{BB962C8B-B14F-4D97-AF65-F5344CB8AC3E}">
        <p14:creationId xmlns:p14="http://schemas.microsoft.com/office/powerpoint/2010/main" val="24273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of you maybe aware, green cards holders are also referred to as permanent residents or immigrants or legal permanent residents (LPRs)</a:t>
            </a:r>
          </a:p>
          <a:p>
            <a:r>
              <a:rPr lang="en-US" dirty="0"/>
              <a:t>-Green cards are numerically limited yearly based on  the Dept of State’s visa bulletin and priority dates.  Which I will discuss in more detail </a:t>
            </a:r>
          </a:p>
          <a:p>
            <a:r>
              <a:rPr lang="en-US" dirty="0"/>
              <a:t>-after being a green card holder for 3-5, you can apply to become a US Citizen. </a:t>
            </a:r>
          </a:p>
        </p:txBody>
      </p:sp>
      <p:sp>
        <p:nvSpPr>
          <p:cNvPr id="4" name="Slide Number Placeholder 3"/>
          <p:cNvSpPr>
            <a:spLocks noGrp="1"/>
          </p:cNvSpPr>
          <p:nvPr>
            <p:ph type="sldNum" sz="quarter" idx="5"/>
          </p:nvPr>
        </p:nvSpPr>
        <p:spPr/>
        <p:txBody>
          <a:bodyPr/>
          <a:lstStyle/>
          <a:p>
            <a:fld id="{739697D3-004F-42C3-B582-14D863BF3E53}" type="slidenum">
              <a:rPr lang="en-US" smtClean="0"/>
              <a:t>36</a:t>
            </a:fld>
            <a:endParaRPr lang="en-US" dirty="0"/>
          </a:p>
        </p:txBody>
      </p:sp>
    </p:spTree>
    <p:extLst>
      <p:ext uri="{BB962C8B-B14F-4D97-AF65-F5344CB8AC3E}">
        <p14:creationId xmlns:p14="http://schemas.microsoft.com/office/powerpoint/2010/main" val="182744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go over some green card basics</a:t>
            </a:r>
          </a:p>
          <a:p>
            <a:r>
              <a:rPr lang="en-US" dirty="0"/>
              <a:t>-Now I know we have spoken regarding dual intent, however it is not required to be on an H1B to file for a green card. </a:t>
            </a:r>
          </a:p>
          <a:p>
            <a:r>
              <a:rPr lang="en-US" dirty="0"/>
              <a:t>-For instance, a family based and employment based.  </a:t>
            </a:r>
          </a:p>
          <a:p>
            <a:r>
              <a:rPr lang="en-US" dirty="0"/>
              <a:t>-For employment based green cards</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37</a:t>
            </a:fld>
            <a:endParaRPr lang="en-US" dirty="0"/>
          </a:p>
        </p:txBody>
      </p:sp>
    </p:spTree>
    <p:extLst>
      <p:ext uri="{BB962C8B-B14F-4D97-AF65-F5344CB8AC3E}">
        <p14:creationId xmlns:p14="http://schemas.microsoft.com/office/powerpoint/2010/main" val="273911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basics out of the way. We can move on to the different ways of obtaining a green card.</a:t>
            </a:r>
          </a:p>
          <a:p>
            <a:r>
              <a:rPr lang="en-US" dirty="0"/>
              <a:t>-The 5 general ways to apply for a green card is 1, family sponsorship, work or employment sponsorship, diversity lottery, asylum and Cuban adjustment act. </a:t>
            </a:r>
          </a:p>
        </p:txBody>
      </p:sp>
      <p:sp>
        <p:nvSpPr>
          <p:cNvPr id="4" name="Slide Number Placeholder 3"/>
          <p:cNvSpPr>
            <a:spLocks noGrp="1"/>
          </p:cNvSpPr>
          <p:nvPr>
            <p:ph type="sldNum" sz="quarter" idx="5"/>
          </p:nvPr>
        </p:nvSpPr>
        <p:spPr/>
        <p:txBody>
          <a:bodyPr/>
          <a:lstStyle/>
          <a:p>
            <a:fld id="{739697D3-004F-42C3-B582-14D863BF3E53}" type="slidenum">
              <a:rPr lang="en-US" smtClean="0"/>
              <a:t>38</a:t>
            </a:fld>
            <a:endParaRPr lang="en-US" dirty="0"/>
          </a:p>
        </p:txBody>
      </p:sp>
    </p:spTree>
    <p:extLst>
      <p:ext uri="{BB962C8B-B14F-4D97-AF65-F5344CB8AC3E}">
        <p14:creationId xmlns:p14="http://schemas.microsoft.com/office/powerpoint/2010/main" val="304940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with the diversity lottery visa</a:t>
            </a:r>
          </a:p>
          <a:p>
            <a:r>
              <a:rPr lang="en-US" dirty="0"/>
              <a:t>-The Diversity lottery visa was created by congress to encourage immigration from countries that are underrepresented in the US.  That means that countries that are overrepresented in the US are not eligible.  </a:t>
            </a:r>
          </a:p>
          <a:p>
            <a:r>
              <a:rPr lang="en-US" dirty="0"/>
              <a:t>-So the program, allows for 50,000 green card to be issued yearly.  But about 15 million people apply every year.  </a:t>
            </a:r>
          </a:p>
          <a:p>
            <a:r>
              <a:rPr lang="en-US" dirty="0"/>
              <a:t>-You apply through the Dept of State website in October to early November</a:t>
            </a:r>
          </a:p>
          <a:p>
            <a:r>
              <a:rPr lang="en-US" dirty="0"/>
              <a:t>-So how are the winners chosen, the department of state chooses the winners through random computer selection and the results are published May through September.  </a:t>
            </a:r>
          </a:p>
          <a:p>
            <a:r>
              <a:rPr lang="en-US" dirty="0"/>
              <a:t>-As you can imagine the odds of winning are very low. </a:t>
            </a:r>
          </a:p>
        </p:txBody>
      </p:sp>
      <p:sp>
        <p:nvSpPr>
          <p:cNvPr id="4" name="Slide Number Placeholder 3"/>
          <p:cNvSpPr>
            <a:spLocks noGrp="1"/>
          </p:cNvSpPr>
          <p:nvPr>
            <p:ph type="sldNum" sz="quarter" idx="5"/>
          </p:nvPr>
        </p:nvSpPr>
        <p:spPr/>
        <p:txBody>
          <a:bodyPr/>
          <a:lstStyle/>
          <a:p>
            <a:fld id="{739697D3-004F-42C3-B582-14D863BF3E53}" type="slidenum">
              <a:rPr lang="en-US" smtClean="0"/>
              <a:t>39</a:t>
            </a:fld>
            <a:endParaRPr lang="en-US" dirty="0"/>
          </a:p>
        </p:txBody>
      </p:sp>
    </p:spTree>
    <p:extLst>
      <p:ext uri="{BB962C8B-B14F-4D97-AF65-F5344CB8AC3E}">
        <p14:creationId xmlns:p14="http://schemas.microsoft.com/office/powerpoint/2010/main" val="412289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countries with the most DV lottery winners.  For Albania of the 4.484 applicants that applied 2,630 received their green cards. </a:t>
            </a:r>
          </a:p>
        </p:txBody>
      </p:sp>
      <p:sp>
        <p:nvSpPr>
          <p:cNvPr id="4" name="Slide Number Placeholder 3"/>
          <p:cNvSpPr>
            <a:spLocks noGrp="1"/>
          </p:cNvSpPr>
          <p:nvPr>
            <p:ph type="sldNum" sz="quarter" idx="5"/>
          </p:nvPr>
        </p:nvSpPr>
        <p:spPr/>
        <p:txBody>
          <a:bodyPr/>
          <a:lstStyle/>
          <a:p>
            <a:fld id="{739697D3-004F-42C3-B582-14D863BF3E53}" type="slidenum">
              <a:rPr lang="en-US" smtClean="0"/>
              <a:t>40</a:t>
            </a:fld>
            <a:endParaRPr lang="en-US" dirty="0"/>
          </a:p>
        </p:txBody>
      </p:sp>
    </p:spTree>
    <p:extLst>
      <p:ext uri="{BB962C8B-B14F-4D97-AF65-F5344CB8AC3E}">
        <p14:creationId xmlns:p14="http://schemas.microsoft.com/office/powerpoint/2010/main" val="614791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Moving on to family based sponsorship in which family members can sponsor certain categories of relatives.  </a:t>
            </a:r>
          </a:p>
          <a:p>
            <a:r>
              <a:rPr lang="en-US" dirty="0"/>
              <a:t>-So there are various categories of family relationships that range from spouse of a US Citizen to sibling of a US Citizen.  </a:t>
            </a:r>
          </a:p>
          <a:p>
            <a:r>
              <a:rPr lang="en-US" dirty="0"/>
              <a:t>-The specific category and waiting times involved are listed each month on the Department of State’s visa bulletin.  </a:t>
            </a:r>
          </a:p>
          <a:p>
            <a:r>
              <a:rPr lang="en-US" dirty="0"/>
              <a:t>-However, the quickest process is for immediate relatives, because there is no green card quota.  These are spouses, minor children and parents of US Citizens.</a:t>
            </a:r>
          </a:p>
          <a:p>
            <a:r>
              <a:rPr lang="en-US" dirty="0"/>
              <a:t>-It is important to note that the definition of child is an unmarried person under the age of 21.  </a:t>
            </a:r>
          </a:p>
          <a:p>
            <a:r>
              <a:rPr lang="en-US" dirty="0"/>
              <a:t>-Then you move on to your slower process which we refer to as preference categories which are broken down to F1.</a:t>
            </a:r>
          </a:p>
          <a:p>
            <a:r>
              <a:rPr lang="en-US" dirty="0"/>
              <a:t>-Then we have f3 category for married sons and daughters of US Citizens </a:t>
            </a:r>
          </a:p>
          <a:p>
            <a:r>
              <a:rPr lang="en-US" dirty="0"/>
              <a:t>-And finally the f4 category is designated for siblings of US citizens. </a:t>
            </a:r>
            <a:endParaRPr lang="en-GB" dirty="0"/>
          </a:p>
        </p:txBody>
      </p:sp>
      <p:sp>
        <p:nvSpPr>
          <p:cNvPr id="4" name="Slide Number Placeholder 3"/>
          <p:cNvSpPr>
            <a:spLocks noGrp="1"/>
          </p:cNvSpPr>
          <p:nvPr>
            <p:ph type="sldNum" sz="quarter" idx="5"/>
          </p:nvPr>
        </p:nvSpPr>
        <p:spPr/>
        <p:txBody>
          <a:bodyPr/>
          <a:lstStyle/>
          <a:p>
            <a:fld id="{739697D3-004F-42C3-B582-14D863BF3E53}" type="slidenum">
              <a:rPr lang="en-US" smtClean="0"/>
              <a:t>41</a:t>
            </a:fld>
            <a:endParaRPr lang="en-US" dirty="0"/>
          </a:p>
        </p:txBody>
      </p:sp>
    </p:spTree>
    <p:extLst>
      <p:ext uri="{BB962C8B-B14F-4D97-AF65-F5344CB8AC3E}">
        <p14:creationId xmlns:p14="http://schemas.microsoft.com/office/powerpoint/2010/main" val="1441596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this important, or why the categories.  For the preference categories, there are a limited number of green cards available each year.  This means that most people have to wait for an immigrant visa to become available.  </a:t>
            </a:r>
          </a:p>
          <a:p>
            <a:r>
              <a:rPr lang="en-US" dirty="0"/>
              <a:t>-You begin the sponsorship process, by filing the form I-130 which establishes the family relationship with USCIS, USCIS will then issue you a priority date (the date of filing), </a:t>
            </a:r>
          </a:p>
          <a:p>
            <a:r>
              <a:rPr lang="en-US" dirty="0"/>
              <a:t>-You will then use this date to check when a visa becomes available to you by monitoring the monthly visa bulletin which is published by the Dept of State every month.</a:t>
            </a:r>
          </a:p>
          <a:p>
            <a:r>
              <a:rPr lang="en-US" dirty="0"/>
              <a:t>-You will note, that the categories are further broken down by chargeability areas or your country of birth. </a:t>
            </a:r>
          </a:p>
          <a:p>
            <a:r>
              <a:rPr lang="en-US" dirty="0"/>
              <a:t>-So once you have your priority date you can review the visa bulletin for your corresponding category and country of birth to check if there is a visa available to you.</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42</a:t>
            </a:fld>
            <a:endParaRPr lang="en-US" dirty="0"/>
          </a:p>
        </p:txBody>
      </p:sp>
    </p:spTree>
    <p:extLst>
      <p:ext uri="{BB962C8B-B14F-4D97-AF65-F5344CB8AC3E}">
        <p14:creationId xmlns:p14="http://schemas.microsoft.com/office/powerpoint/2010/main" val="382328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family based sponsorship, We will now be discussing the employment based sponsorship which is also broken down into categories.  </a:t>
            </a:r>
          </a:p>
          <a:p>
            <a:r>
              <a:rPr lang="en-US" dirty="0"/>
              <a:t>-So we first have the EB-1 Priority Workers- which includes People of Extraordinary abilities in certain fields, then we have Outstanding Professors/Researchers and three, Managers and Executives</a:t>
            </a:r>
          </a:p>
          <a:p>
            <a:r>
              <a:rPr lang="en-US" dirty="0"/>
              <a:t>-Then there’s the EB-2 category which are people with advanced degrees or people with exceptional abilities including National Interest Waiver (NIW)</a:t>
            </a:r>
          </a:p>
          <a:p>
            <a:r>
              <a:rPr lang="en-US" dirty="0"/>
              <a:t>-The EB3 category is designated for skilled workers, professionals, or other workers.  </a:t>
            </a:r>
          </a:p>
          <a:p>
            <a:r>
              <a:rPr lang="en-US" dirty="0"/>
              <a:t>-EB4 is Special Immigrants</a:t>
            </a:r>
          </a:p>
          <a:p>
            <a:r>
              <a:rPr lang="en-US" dirty="0"/>
              <a:t>-and the EB5 is for substantial investment of upwards of a Million dollars </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43</a:t>
            </a:fld>
            <a:endParaRPr lang="en-US" dirty="0"/>
          </a:p>
        </p:txBody>
      </p:sp>
    </p:spTree>
    <p:extLst>
      <p:ext uri="{BB962C8B-B14F-4D97-AF65-F5344CB8AC3E}">
        <p14:creationId xmlns:p14="http://schemas.microsoft.com/office/powerpoint/2010/main" val="1879714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briefly cover the major differences among the categories</a:t>
            </a:r>
          </a:p>
          <a:p>
            <a:r>
              <a:rPr lang="en-US" dirty="0"/>
              <a:t>-EB3 jobs typically require a bachelor’s degree and employer sponsorship </a:t>
            </a:r>
          </a:p>
          <a:p>
            <a:r>
              <a:rPr lang="en-US" dirty="0"/>
              <a:t>-EB2 requires an advanced degree or the equivalent which is a bachelors +5 years of progressive experience.  EB2s also require employer sponsorship except for the National Interest Waiver.  </a:t>
            </a:r>
          </a:p>
          <a:p>
            <a:r>
              <a:rPr lang="en-US" dirty="0"/>
              <a:t>-Finally, we have the EB1 which the major difference of EB1s is that this category does not require a labor certification.  </a:t>
            </a:r>
          </a:p>
          <a:p>
            <a:r>
              <a:rPr lang="en-US" dirty="0"/>
              <a:t>-EB1s are further broken down to 1. Persons of extraordinary abilities similar to the O-1 </a:t>
            </a:r>
          </a:p>
          <a:p>
            <a:r>
              <a:rPr lang="en-US" dirty="0"/>
              <a:t>Outstanding Professor/Researcher </a:t>
            </a:r>
          </a:p>
          <a:p>
            <a:r>
              <a:rPr lang="en-US" dirty="0"/>
              <a:t>Multinational Executive/ Manager.  </a:t>
            </a:r>
          </a:p>
          <a:p>
            <a:r>
              <a:rPr lang="en-US" dirty="0"/>
              <a:t>-All 3 of these categories require employer sponsorship except persons of extraordinary abilities which can self petition. </a:t>
            </a:r>
          </a:p>
        </p:txBody>
      </p:sp>
      <p:sp>
        <p:nvSpPr>
          <p:cNvPr id="4" name="Slide Number Placeholder 3"/>
          <p:cNvSpPr>
            <a:spLocks noGrp="1"/>
          </p:cNvSpPr>
          <p:nvPr>
            <p:ph type="sldNum" sz="quarter" idx="5"/>
          </p:nvPr>
        </p:nvSpPr>
        <p:spPr/>
        <p:txBody>
          <a:bodyPr/>
          <a:lstStyle/>
          <a:p>
            <a:fld id="{739697D3-004F-42C3-B582-14D863BF3E53}" type="slidenum">
              <a:rPr lang="en-US" smtClean="0"/>
              <a:t>44</a:t>
            </a:fld>
            <a:endParaRPr lang="en-US" dirty="0"/>
          </a:p>
        </p:txBody>
      </p:sp>
    </p:spTree>
    <p:extLst>
      <p:ext uri="{BB962C8B-B14F-4D97-AF65-F5344CB8AC3E}">
        <p14:creationId xmlns:p14="http://schemas.microsoft.com/office/powerpoint/2010/main" val="706348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the reason for the categories is the same as the family sponsorship, there are a limited amount of green cards available yearly.  </a:t>
            </a:r>
          </a:p>
          <a:p>
            <a:r>
              <a:rPr lang="en-US" dirty="0"/>
              <a:t>-Same as the family based, there are priority dates, categories, and chargeability areas</a:t>
            </a:r>
          </a:p>
          <a:p>
            <a:r>
              <a:rPr lang="en-US" dirty="0"/>
              <a:t>-You will also need to follow the visa bulletin to monitor when a visa becomes available in your corresponding category, country of birth and priority date.  </a:t>
            </a:r>
          </a:p>
          <a:p>
            <a:r>
              <a:rPr lang="en-US" dirty="0"/>
              <a:t>-As an example, if I was born in China with an EB2 immigrant visa application approved with a priority date before June 1, 2018, I would not be able to file for a green card because there are no immigrant visas available for me. </a:t>
            </a:r>
          </a:p>
        </p:txBody>
      </p:sp>
      <p:sp>
        <p:nvSpPr>
          <p:cNvPr id="4" name="Slide Number Placeholder 3"/>
          <p:cNvSpPr>
            <a:spLocks noGrp="1"/>
          </p:cNvSpPr>
          <p:nvPr>
            <p:ph type="sldNum" sz="quarter" idx="5"/>
          </p:nvPr>
        </p:nvSpPr>
        <p:spPr/>
        <p:txBody>
          <a:bodyPr/>
          <a:lstStyle/>
          <a:p>
            <a:fld id="{739697D3-004F-42C3-B582-14D863BF3E53}" type="slidenum">
              <a:rPr lang="en-US" smtClean="0"/>
              <a:t>45</a:t>
            </a:fld>
            <a:endParaRPr lang="en-US" dirty="0"/>
          </a:p>
        </p:txBody>
      </p:sp>
    </p:spTree>
    <p:extLst>
      <p:ext uri="{BB962C8B-B14F-4D97-AF65-F5344CB8AC3E}">
        <p14:creationId xmlns:p14="http://schemas.microsoft.com/office/powerpoint/2010/main" val="13292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we will go ahead and begin with an overview of the immigration system and how one can live and work in the US.  </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5</a:t>
            </a:fld>
            <a:endParaRPr lang="en-US" dirty="0"/>
          </a:p>
        </p:txBody>
      </p:sp>
    </p:spTree>
    <p:extLst>
      <p:ext uri="{BB962C8B-B14F-4D97-AF65-F5344CB8AC3E}">
        <p14:creationId xmlns:p14="http://schemas.microsoft.com/office/powerpoint/2010/main" val="2948067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moving on the EB1 Outstanding Professor or Researcher, which an employer sponsorship is required.</a:t>
            </a:r>
          </a:p>
          <a:p>
            <a:r>
              <a:rPr lang="en-US" dirty="0"/>
              <a:t>-The other requirements are you must have 3 years of teaching or research experience, the offered position must be tenure, tenure track, or permanent research position at an institution of higher education.</a:t>
            </a:r>
          </a:p>
          <a:p>
            <a:r>
              <a:rPr lang="en-US" dirty="0"/>
              <a:t>-And you must demonstrate international recognition of your work in your field by meeting 2 of the 6 criteria listed here.  </a:t>
            </a:r>
          </a:p>
          <a:p>
            <a:r>
              <a:rPr lang="en-US" dirty="0"/>
              <a:t>-Post doc positions do not qualify based on the temporary nature of those positions. </a:t>
            </a:r>
          </a:p>
        </p:txBody>
      </p:sp>
      <p:sp>
        <p:nvSpPr>
          <p:cNvPr id="4" name="Slide Number Placeholder 3"/>
          <p:cNvSpPr>
            <a:spLocks noGrp="1"/>
          </p:cNvSpPr>
          <p:nvPr>
            <p:ph type="sldNum" sz="quarter" idx="5"/>
          </p:nvPr>
        </p:nvSpPr>
        <p:spPr/>
        <p:txBody>
          <a:bodyPr/>
          <a:lstStyle/>
          <a:p>
            <a:fld id="{739697D3-004F-42C3-B582-14D863BF3E53}" type="slidenum">
              <a:rPr lang="en-US" smtClean="0"/>
              <a:t>46</a:t>
            </a:fld>
            <a:endParaRPr lang="en-US" dirty="0"/>
          </a:p>
        </p:txBody>
      </p:sp>
    </p:spTree>
    <p:extLst>
      <p:ext uri="{BB962C8B-B14F-4D97-AF65-F5344CB8AC3E}">
        <p14:creationId xmlns:p14="http://schemas.microsoft.com/office/powerpoint/2010/main" val="4138594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moving on to extraordinary ability in the sciences, arts, education, business, or athletics fields </a:t>
            </a:r>
          </a:p>
          <a:p>
            <a:r>
              <a:rPr lang="en-US" dirty="0"/>
              <a:t>-Where sponsorship is not required so you can self petition.  </a:t>
            </a:r>
          </a:p>
          <a:p>
            <a:r>
              <a:rPr lang="en-US" dirty="0"/>
              <a:t>-The definition of extraordinary ability is a level of expertise indicating the individual is one that has risen to the top of their field.  </a:t>
            </a:r>
          </a:p>
          <a:p>
            <a:r>
              <a:rPr lang="en-US" dirty="0"/>
              <a:t>-His is definitely a higher standard than exceptional ability or outstanding </a:t>
            </a:r>
          </a:p>
          <a:p>
            <a:r>
              <a:rPr lang="en-US" dirty="0"/>
              <a:t>-In order to be eligible you must meet 3 of the 10 criteria listed here which is similar to the O-1 criteria but for the addition of evidence of your work having been displayed at exhibitions, performance of a leading or critical role in distinguished organizations, and commercial successes in the performing arts.  </a:t>
            </a:r>
          </a:p>
          <a:p>
            <a:r>
              <a:rPr lang="en-US" dirty="0"/>
              <a:t>-So this is a tough category to prove</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47</a:t>
            </a:fld>
            <a:endParaRPr lang="en-US" dirty="0"/>
          </a:p>
        </p:txBody>
      </p:sp>
    </p:spTree>
    <p:extLst>
      <p:ext uri="{BB962C8B-B14F-4D97-AF65-F5344CB8AC3E}">
        <p14:creationId xmlns:p14="http://schemas.microsoft.com/office/powerpoint/2010/main" val="1239951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know about the different categories, lets discuss the process of obtaining the green card for the EB2 and EB3 categories. </a:t>
            </a:r>
          </a:p>
          <a:p>
            <a:r>
              <a:rPr lang="en-US" dirty="0"/>
              <a:t>-So for the EB-2 and EB-3 categories that do require a labor certification or what is normally referred to as a perm.  A perm is processed by the Dept of Labor not USCIS.  And it is filed by the employer</a:t>
            </a:r>
          </a:p>
          <a:p>
            <a:r>
              <a:rPr lang="en-US" dirty="0"/>
              <a:t>-The PERM is basically a test of the job market in a geographic area of intended employment to prove that there are no qualified or able US workers for the offered position.  </a:t>
            </a:r>
          </a:p>
          <a:p>
            <a:r>
              <a:rPr lang="en-US" dirty="0"/>
              <a:t>-The PERM process requires obtaining a Prevailing Wage Determination from the Dept of Labor to determine the salary of the job based on the duties and minimum requirements.  This is followed by Recruitment posting mandatory job ads, and if these do not yield any qualified workers, then the employer can file their PERM with the Dept of Labor which by doing so they are certifying they didn’t find any qualified candidate for the position willing to take the offered position.  </a:t>
            </a:r>
          </a:p>
        </p:txBody>
      </p:sp>
      <p:sp>
        <p:nvSpPr>
          <p:cNvPr id="4" name="Slide Number Placeholder 3"/>
          <p:cNvSpPr>
            <a:spLocks noGrp="1"/>
          </p:cNvSpPr>
          <p:nvPr>
            <p:ph type="sldNum" sz="quarter" idx="5"/>
          </p:nvPr>
        </p:nvSpPr>
        <p:spPr/>
        <p:txBody>
          <a:bodyPr/>
          <a:lstStyle/>
          <a:p>
            <a:fld id="{739697D3-004F-42C3-B582-14D863BF3E53}" type="slidenum">
              <a:rPr lang="en-US" smtClean="0"/>
              <a:t>48</a:t>
            </a:fld>
            <a:endParaRPr lang="en-US" dirty="0"/>
          </a:p>
        </p:txBody>
      </p:sp>
    </p:spTree>
    <p:extLst>
      <p:ext uri="{BB962C8B-B14F-4D97-AF65-F5344CB8AC3E}">
        <p14:creationId xmlns:p14="http://schemas.microsoft.com/office/powerpoint/2010/main" val="2504310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say the perm is filed and approved.  Then step 2 of the process is the employer filing an I-140 Immigrant petition on behalf of the foreign national with USCIS  confirming its sponsorship and its ability to pay the salary determined by the Dept of Labor.  </a:t>
            </a:r>
          </a:p>
          <a:p>
            <a:r>
              <a:rPr lang="en-US" dirty="0"/>
              <a:t>-The I-140 is also filed to prove that the foreign national meets all the minimum requirements for the position.  </a:t>
            </a:r>
          </a:p>
          <a:p>
            <a:r>
              <a:rPr lang="en-US" dirty="0"/>
              <a:t>-Finally,  Step 3 of the process is the green card application</a:t>
            </a:r>
          </a:p>
          <a:p>
            <a:r>
              <a:rPr lang="en-US" dirty="0"/>
              <a:t>-This is now the foreign national filing their application and their family’s with their personal financial documents to prove that they are eligible for the green card.</a:t>
            </a:r>
          </a:p>
          <a:p>
            <a:r>
              <a:rPr lang="en-US" dirty="0"/>
              <a:t>-It is important to note, You can only move on to step 3 if there are immigrant visas available in your category and your priority date is current.</a:t>
            </a:r>
          </a:p>
        </p:txBody>
      </p:sp>
      <p:sp>
        <p:nvSpPr>
          <p:cNvPr id="4" name="Slide Number Placeholder 3"/>
          <p:cNvSpPr>
            <a:spLocks noGrp="1"/>
          </p:cNvSpPr>
          <p:nvPr>
            <p:ph type="sldNum" sz="quarter" idx="5"/>
          </p:nvPr>
        </p:nvSpPr>
        <p:spPr/>
        <p:txBody>
          <a:bodyPr/>
          <a:lstStyle/>
          <a:p>
            <a:fld id="{739697D3-004F-42C3-B582-14D863BF3E53}" type="slidenum">
              <a:rPr lang="en-US" smtClean="0"/>
              <a:t>49</a:t>
            </a:fld>
            <a:endParaRPr lang="en-US" dirty="0"/>
          </a:p>
        </p:txBody>
      </p:sp>
    </p:spTree>
    <p:extLst>
      <p:ext uri="{BB962C8B-B14F-4D97-AF65-F5344CB8AC3E}">
        <p14:creationId xmlns:p14="http://schemas.microsoft.com/office/powerpoint/2010/main" val="3796878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finally you have heard me mention the EB2 National Interest or NIW, which is a request that the perm requirement of an EB2 is waived in the interest of the US </a:t>
            </a:r>
          </a:p>
          <a:p>
            <a:r>
              <a:rPr lang="en-US" dirty="0"/>
              <a:t>-It’s granted to those with exceptional ability and whose employment would greatly benefit the US.  </a:t>
            </a:r>
          </a:p>
          <a:p>
            <a:r>
              <a:rPr lang="en-US" dirty="0"/>
              <a:t>-The 3 criteria that must be met is….</a:t>
            </a:r>
          </a:p>
          <a:p>
            <a:r>
              <a:rPr lang="en-US" dirty="0"/>
              <a:t>-This is a  good category for STEM PhD’s,  since it can be self petition so no employer sponsorship is necessary</a:t>
            </a:r>
          </a:p>
        </p:txBody>
      </p:sp>
      <p:sp>
        <p:nvSpPr>
          <p:cNvPr id="4" name="Slide Number Placeholder 3"/>
          <p:cNvSpPr>
            <a:spLocks noGrp="1"/>
          </p:cNvSpPr>
          <p:nvPr>
            <p:ph type="sldNum" sz="quarter" idx="5"/>
          </p:nvPr>
        </p:nvSpPr>
        <p:spPr/>
        <p:txBody>
          <a:bodyPr/>
          <a:lstStyle/>
          <a:p>
            <a:fld id="{739697D3-004F-42C3-B582-14D863BF3E53}" type="slidenum">
              <a:rPr lang="en-US" smtClean="0"/>
              <a:t>50</a:t>
            </a:fld>
            <a:endParaRPr lang="en-US" dirty="0"/>
          </a:p>
        </p:txBody>
      </p:sp>
    </p:spTree>
    <p:extLst>
      <p:ext uri="{BB962C8B-B14F-4D97-AF65-F5344CB8AC3E}">
        <p14:creationId xmlns:p14="http://schemas.microsoft.com/office/powerpoint/2010/main" val="66255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we talk about nonimmigrant visas, this means that the employment will be for a temporary period of time. These types of visas permit employers to hire and petition for foreign nationals for a specific job for a limited time.  For most temporary workers, they must work for the employer that petitioned for them and have limited time period.  These are your H1Bs, L1s, TNs, and O visas.  Now, Immigrant employment  based visas is just that. These types of petitions leads to a green card or legal permanent residency.  Both of these categories are further divided into different categories which is what we will be exploring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There are various ways for foreigners to come to the US on either a permanent or temporary basis.  The system is divided in what we like to call either family or employment based immigration.  Family based immigration is based on family unification in which the laws allows certain family members to petition for their qualifying relatives.  However, for our purposes today, we will be focusing on employment based immigration, which allows foreigners with valuable skills to come to the US to work on either a permanent or temporary basis.  </a:t>
            </a:r>
          </a:p>
          <a:p>
            <a:endParaRPr lang="en-US" dirty="0"/>
          </a:p>
        </p:txBody>
      </p:sp>
      <p:sp>
        <p:nvSpPr>
          <p:cNvPr id="4" name="Slide Number Placeholder 3"/>
          <p:cNvSpPr>
            <a:spLocks noGrp="1"/>
          </p:cNvSpPr>
          <p:nvPr>
            <p:ph type="sldNum" sz="quarter" idx="5"/>
          </p:nvPr>
        </p:nvSpPr>
        <p:spPr/>
        <p:txBody>
          <a:bodyPr/>
          <a:lstStyle/>
          <a:p>
            <a:fld id="{739697D3-004F-42C3-B582-14D863BF3E53}" type="slidenum">
              <a:rPr lang="en-US" smtClean="0"/>
              <a:t>6</a:t>
            </a:fld>
            <a:endParaRPr lang="en-US" dirty="0"/>
          </a:p>
        </p:txBody>
      </p:sp>
    </p:spTree>
    <p:extLst>
      <p:ext uri="{BB962C8B-B14F-4D97-AF65-F5344CB8AC3E}">
        <p14:creationId xmlns:p14="http://schemas.microsoft.com/office/powerpoint/2010/main" val="248842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discussing an overview of the immigration system, it is important for you to know what government agencies are involved in making decisions and regulations.  So first we have the Department of Homeland Security, which is the federal department responsible for public security including immigration.  </a:t>
            </a:r>
          </a:p>
          <a:p>
            <a:endParaRPr lang="en-US" dirty="0"/>
          </a:p>
          <a:p>
            <a:r>
              <a:rPr lang="en-US" dirty="0"/>
              <a:t>-USCIS administers the country's naturalization and immigration system.  namely processing and adjudicating various immigration matters, including applications for work visas, asylum, and citizenship, among other applications.</a:t>
            </a:r>
          </a:p>
          <a:p>
            <a:endParaRPr lang="en-US" dirty="0"/>
          </a:p>
          <a:p>
            <a:r>
              <a:rPr lang="en-US" dirty="0"/>
              <a:t>-We also have ICE that enforce the immigration laws within the country </a:t>
            </a:r>
          </a:p>
          <a:p>
            <a:endParaRPr lang="en-US" dirty="0"/>
          </a:p>
          <a:p>
            <a:r>
              <a:rPr lang="en-US" dirty="0"/>
              <a:t>-then we have CBP, which is responsible for keeping our borders safe.  These are the officers you encounter at the airport who ask you the reason for your visit, so on and so forth.  </a:t>
            </a:r>
          </a:p>
          <a:p>
            <a:endParaRPr lang="en-US" dirty="0"/>
          </a:p>
          <a:p>
            <a:r>
              <a:rPr lang="en-US" dirty="0"/>
              <a:t>-Dept of Labor houses the Office of Foreign Labor Certification PERM processing centers and State workforce agencies.  permanent labor certification program. The OFLC sets the minimum salary employers must pay their H-1B workers.  Then the PERM Processing Centers are responsible for managing what is called PERMS or Program Electronic Review Management, which is the system used for obtaining a Labor Certification the first step for certain nationals in obtaining an employment based immigrant visa.  </a:t>
            </a:r>
          </a:p>
        </p:txBody>
      </p:sp>
      <p:sp>
        <p:nvSpPr>
          <p:cNvPr id="4" name="Slide Number Placeholder 3"/>
          <p:cNvSpPr>
            <a:spLocks noGrp="1"/>
          </p:cNvSpPr>
          <p:nvPr>
            <p:ph type="sldNum" sz="quarter" idx="5"/>
          </p:nvPr>
        </p:nvSpPr>
        <p:spPr/>
        <p:txBody>
          <a:bodyPr/>
          <a:lstStyle/>
          <a:p>
            <a:fld id="{739697D3-004F-42C3-B582-14D863BF3E53}" type="slidenum">
              <a:rPr lang="en-US" smtClean="0"/>
              <a:t>7</a:t>
            </a:fld>
            <a:endParaRPr lang="en-US" dirty="0"/>
          </a:p>
        </p:txBody>
      </p:sp>
    </p:spTree>
    <p:extLst>
      <p:ext uri="{BB962C8B-B14F-4D97-AF65-F5344CB8AC3E}">
        <p14:creationId xmlns:p14="http://schemas.microsoft.com/office/powerpoint/2010/main" val="966577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visa stamp, this is a physical stamp in your passport that is issued by a U.S. embassy or consulate outside of the U.S. It indicates that you are eligible to apply for entry to the U.S. in a specific immigration category such as F-1 or J-1 student.</a:t>
            </a:r>
          </a:p>
          <a:p>
            <a:r>
              <a:rPr lang="en-US" dirty="0"/>
              <a:t>-These can only be obtained overseas and not within the US.  As most of you have gone through the process in obtaining your F-1 or J-1 visa, you are familiar with the process in which you apply through your home country Consulate or Embassy you attend the interview with an officer, and if it is approved they will return your passport with your new visa.  </a:t>
            </a:r>
          </a:p>
          <a:p>
            <a:r>
              <a:rPr lang="en-US" dirty="0"/>
              <a:t>-It is important to note that having a visa stamp doesn’t automatically allow you to enter the US, the CBP officer at the airport when arriving to the US  still must review your documents and approve your entry.  </a:t>
            </a:r>
          </a:p>
        </p:txBody>
      </p:sp>
      <p:sp>
        <p:nvSpPr>
          <p:cNvPr id="4" name="Slide Number Placeholder 3"/>
          <p:cNvSpPr>
            <a:spLocks noGrp="1"/>
          </p:cNvSpPr>
          <p:nvPr>
            <p:ph type="sldNum" sz="quarter" idx="5"/>
          </p:nvPr>
        </p:nvSpPr>
        <p:spPr/>
        <p:txBody>
          <a:bodyPr/>
          <a:lstStyle/>
          <a:p>
            <a:fld id="{739697D3-004F-42C3-B582-14D863BF3E53}" type="slidenum">
              <a:rPr lang="en-US" smtClean="0"/>
              <a:t>9</a:t>
            </a:fld>
            <a:endParaRPr lang="en-US" dirty="0"/>
          </a:p>
        </p:txBody>
      </p:sp>
    </p:spTree>
    <p:extLst>
      <p:ext uri="{BB962C8B-B14F-4D97-AF65-F5344CB8AC3E}">
        <p14:creationId xmlns:p14="http://schemas.microsoft.com/office/powerpoint/2010/main" val="164670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very important document which is called an I-94.  This is your Arrival/Departure record issued to you when you arrive in the US which governs your stay  in the US. This means you were inspected an admitted by a CBP officer when entering the US.  </a:t>
            </a:r>
          </a:p>
          <a:p>
            <a:r>
              <a:rPr lang="en-US" dirty="0"/>
              <a:t>-A couple of years ago, this documents was given to you as  a paper document once you entered the US, however, DHS changed the system in which now you need to obtain this document electronically through their website.  So rather than distributing a paper document, you must obtain this document as soon as you arrive in the US. </a:t>
            </a:r>
          </a:p>
          <a:p>
            <a:endParaRPr lang="en-US" dirty="0"/>
          </a:p>
          <a:p>
            <a:r>
              <a:rPr lang="en-US" dirty="0"/>
              <a:t>-It is important to review the document as soon as you can to check for any mistakes.  Sometimes CBP may enter the wrong information and even class of admission.  For F and Js, the admit until date will be D/S or Duration of Status,  which means that the student is in authorized status in the United States until the program end date indicated on the I-20.  </a:t>
            </a:r>
          </a:p>
        </p:txBody>
      </p:sp>
      <p:sp>
        <p:nvSpPr>
          <p:cNvPr id="4" name="Slide Number Placeholder 3"/>
          <p:cNvSpPr>
            <a:spLocks noGrp="1"/>
          </p:cNvSpPr>
          <p:nvPr>
            <p:ph type="sldNum" sz="quarter" idx="5"/>
          </p:nvPr>
        </p:nvSpPr>
        <p:spPr/>
        <p:txBody>
          <a:bodyPr/>
          <a:lstStyle/>
          <a:p>
            <a:fld id="{739697D3-004F-42C3-B582-14D863BF3E53}" type="slidenum">
              <a:rPr lang="en-US" smtClean="0"/>
              <a:t>10</a:t>
            </a:fld>
            <a:endParaRPr lang="en-US" dirty="0"/>
          </a:p>
        </p:txBody>
      </p:sp>
    </p:spTree>
    <p:extLst>
      <p:ext uri="{BB962C8B-B14F-4D97-AF65-F5344CB8AC3E}">
        <p14:creationId xmlns:p14="http://schemas.microsoft.com/office/powerpoint/2010/main" val="235552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the I-20 is what governs the stay for F-1 students.  It is a Certificate of Eligibility for Nonimmigrant (F-1) Student Status which is issued by the school’s Designated School Office (DSO) through the Student and Exchange Visitor Program (SEVP).  </a:t>
            </a:r>
          </a:p>
          <a:p>
            <a:endParaRPr lang="en-US" dirty="0"/>
          </a:p>
          <a:p>
            <a:r>
              <a:rPr lang="en-US" dirty="0"/>
              <a:t>-The document includes supporting information on a student's F status. This includes your biographical information, program name  start and end date, Student and Exchange Visitor Information System (SEVIS) run by SEVP, the form also includes the student tracking number (SEVIS ID number) and school code. How you intend to pay for tuition, and work authorization if applicable.  </a:t>
            </a:r>
          </a:p>
          <a:p>
            <a:endParaRPr lang="en-US" dirty="0"/>
          </a:p>
          <a:p>
            <a:r>
              <a:rPr lang="en-US" dirty="0"/>
              <a:t>-The most important thing to know about the I-20 is that it serves as evidence of the legality of the student's current stay in the United States.  Any changes to that stay must be communicated with the DSO officer and a new I-20 may be required.    </a:t>
            </a:r>
          </a:p>
          <a:p>
            <a:endParaRPr lang="en-US" dirty="0"/>
          </a:p>
          <a:p>
            <a:r>
              <a:rPr lang="en-US" dirty="0"/>
              <a:t>-it is also important to know the difference between the I-20 and a student visa.  You may have a expired F visa in your passport but as long as your I-20 is valid, you may remain in the US.  Now if you need to travel international, then that is when you will need a valid F visa once again in your passport to re-enter the US, among other documents.  </a:t>
            </a:r>
          </a:p>
        </p:txBody>
      </p:sp>
      <p:sp>
        <p:nvSpPr>
          <p:cNvPr id="4" name="Slide Number Placeholder 3"/>
          <p:cNvSpPr>
            <a:spLocks noGrp="1"/>
          </p:cNvSpPr>
          <p:nvPr>
            <p:ph type="sldNum" sz="quarter" idx="5"/>
          </p:nvPr>
        </p:nvSpPr>
        <p:spPr/>
        <p:txBody>
          <a:bodyPr/>
          <a:lstStyle/>
          <a:p>
            <a:fld id="{739697D3-004F-42C3-B582-14D863BF3E53}" type="slidenum">
              <a:rPr lang="en-US" smtClean="0"/>
              <a:t>11</a:t>
            </a:fld>
            <a:endParaRPr lang="en-US" dirty="0"/>
          </a:p>
        </p:txBody>
      </p:sp>
    </p:spTree>
    <p:extLst>
      <p:ext uri="{BB962C8B-B14F-4D97-AF65-F5344CB8AC3E}">
        <p14:creationId xmlns:p14="http://schemas.microsoft.com/office/powerpoint/2010/main" val="169617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Intruction">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3275EF1E-475D-EE4C-8CB8-FDF75E90BD13}"/>
              </a:ext>
            </a:extLst>
          </p:cNvPr>
          <p:cNvSpPr>
            <a:spLocks noGrp="1"/>
          </p:cNvSpPr>
          <p:nvPr>
            <p:ph type="subTitle" idx="1"/>
          </p:nvPr>
        </p:nvSpPr>
        <p:spPr>
          <a:xfrm>
            <a:off x="1" y="2281106"/>
            <a:ext cx="9144000" cy="581287"/>
          </a:xfrm>
          <a:prstGeom prst="rect">
            <a:avLst/>
          </a:prstGeom>
        </p:spPr>
        <p:txBody>
          <a:bodyPr/>
          <a:lstStyle>
            <a:lvl1pPr marL="0" indent="0" algn="ctr">
              <a:buNone/>
              <a:defRPr>
                <a:solidFill>
                  <a:srgbClr val="009CDC"/>
                </a:solidFill>
              </a:defRPr>
            </a:lvl1pPr>
          </a:lstStyle>
          <a:p>
            <a:r>
              <a:rPr lang="en-GB" dirty="0"/>
              <a:t>CONTENT SLIDES</a:t>
            </a:r>
          </a:p>
        </p:txBody>
      </p:sp>
    </p:spTree>
    <p:extLst>
      <p:ext uri="{BB962C8B-B14F-4D97-AF65-F5344CB8AC3E}">
        <p14:creationId xmlns:p14="http://schemas.microsoft.com/office/powerpoint/2010/main" val="364808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struction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00523-A810-F347-A2F7-99F6FCCBB4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9598"/>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0798"/>
          <a:stretch/>
        </p:blipFill>
        <p:spPr>
          <a:xfrm>
            <a:off x="0" y="2098430"/>
            <a:ext cx="9144000" cy="3045069"/>
          </a:xfrm>
          <a:prstGeom prst="rect">
            <a:avLst/>
          </a:prstGeom>
        </p:spPr>
      </p:pic>
      <p:sp>
        <p:nvSpPr>
          <p:cNvPr id="7" name="Title 1">
            <a:extLst>
              <a:ext uri="{FF2B5EF4-FFF2-40B4-BE49-F238E27FC236}">
                <a16:creationId xmlns:a16="http://schemas.microsoft.com/office/drawing/2014/main" id="{548B9BF6-1A9F-4542-AA9D-0DB128DDE574}"/>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2177F846-2FF8-F54F-83EC-E2C270B25069}"/>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BD71298A-E28E-0244-ACAF-1FADC53B19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239256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Media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A67022-0DCF-264D-9105-4407DF1A9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399"/>
            <a:ext cx="9144000" cy="5140701"/>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0169"/>
          <a:stretch/>
        </p:blipFill>
        <p:spPr>
          <a:xfrm>
            <a:off x="0" y="1551708"/>
            <a:ext cx="9144000" cy="3591791"/>
          </a:xfrm>
          <a:prstGeom prst="rect">
            <a:avLst/>
          </a:prstGeom>
        </p:spPr>
      </p:pic>
      <p:sp>
        <p:nvSpPr>
          <p:cNvPr id="7" name="Title 1">
            <a:extLst>
              <a:ext uri="{FF2B5EF4-FFF2-40B4-BE49-F238E27FC236}">
                <a16:creationId xmlns:a16="http://schemas.microsoft.com/office/drawing/2014/main" id="{8DA127EA-2A1E-6A4D-A60B-F958CD50D2A4}"/>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F9B5158E-8DB8-824B-9AFF-F113EC133656}"/>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08682E93-706C-3A46-BF6F-7C512A90F5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925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il and Gas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E8F33-044E-8941-875B-B381A64D7ED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8518"/>
          <a:stretch/>
        </p:blipFill>
        <p:spPr>
          <a:xfrm>
            <a:off x="0" y="1981200"/>
            <a:ext cx="9144000" cy="3162300"/>
          </a:xfrm>
          <a:prstGeom prst="rect">
            <a:avLst/>
          </a:prstGeom>
        </p:spPr>
      </p:pic>
      <p:sp>
        <p:nvSpPr>
          <p:cNvPr id="7" name="Title 1">
            <a:extLst>
              <a:ext uri="{FF2B5EF4-FFF2-40B4-BE49-F238E27FC236}">
                <a16:creationId xmlns:a16="http://schemas.microsoft.com/office/drawing/2014/main" id="{402BB214-1624-8941-B705-5225EC6C2C1C}"/>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EB6CEFA-468B-3647-A36A-77E785ABCED7}"/>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F2977ED3-3701-8944-ADE5-42D94F6271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39632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il and Gas 2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F9A35-960D-BC45-8040-AA7A425C23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5825"/>
          <a:stretch/>
        </p:blipFill>
        <p:spPr>
          <a:xfrm>
            <a:off x="0" y="1842655"/>
            <a:ext cx="9144000" cy="3300845"/>
          </a:xfrm>
          <a:prstGeom prst="rect">
            <a:avLst/>
          </a:prstGeom>
        </p:spPr>
      </p:pic>
      <p:sp>
        <p:nvSpPr>
          <p:cNvPr id="7" name="Title 1">
            <a:extLst>
              <a:ext uri="{FF2B5EF4-FFF2-40B4-BE49-F238E27FC236}">
                <a16:creationId xmlns:a16="http://schemas.microsoft.com/office/drawing/2014/main" id="{1D7BBC64-FC8B-7E4D-8868-3D481D8F9300}"/>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85EBDCD-0CB7-024E-8512-EE6F6DA13488}"/>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4F86012A-0AFC-7D4D-A8F4-E91F2B1BAB2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371537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ptop 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E00E00-897F-3F42-94AD-FCD61554B5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2"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7710"/>
          <a:stretch/>
        </p:blipFill>
        <p:spPr>
          <a:xfrm>
            <a:off x="0" y="1939636"/>
            <a:ext cx="9144000" cy="3203864"/>
          </a:xfrm>
          <a:prstGeom prst="rect">
            <a:avLst/>
          </a:prstGeom>
        </p:spPr>
      </p:pic>
      <p:sp>
        <p:nvSpPr>
          <p:cNvPr id="7" name="Title 1">
            <a:extLst>
              <a:ext uri="{FF2B5EF4-FFF2-40B4-BE49-F238E27FC236}">
                <a16:creationId xmlns:a16="http://schemas.microsoft.com/office/drawing/2014/main" id="{BB02245D-E71A-7740-B4DD-1ABC46076AD9}"/>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7251F9C4-5ABB-DC4E-9BFB-BF49B5B56537}"/>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6AC4A186-4DE5-5E4A-9201-4937AA6762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06006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etail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0EEF2-88BF-D44D-9486-3565554BA3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6633"/>
          <a:stretch/>
        </p:blipFill>
        <p:spPr>
          <a:xfrm>
            <a:off x="0" y="1884218"/>
            <a:ext cx="9144000" cy="3259282"/>
          </a:xfrm>
          <a:prstGeom prst="rect">
            <a:avLst/>
          </a:prstGeom>
        </p:spPr>
      </p:pic>
      <p:sp>
        <p:nvSpPr>
          <p:cNvPr id="12" name="Title 1">
            <a:extLst>
              <a:ext uri="{FF2B5EF4-FFF2-40B4-BE49-F238E27FC236}">
                <a16:creationId xmlns:a16="http://schemas.microsoft.com/office/drawing/2014/main" id="{3BF9D1EF-FDC1-1E46-92A0-0E4E10AB27E6}"/>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4" name="Subtitle 2">
            <a:extLst>
              <a:ext uri="{FF2B5EF4-FFF2-40B4-BE49-F238E27FC236}">
                <a16:creationId xmlns:a16="http://schemas.microsoft.com/office/drawing/2014/main" id="{0FB9B09C-139D-F44C-9BFB-F9E57FC1920A}"/>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E9D4C398-2295-3D44-ABD7-6213BE0CC4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227915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irport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2994E3-D996-2442-BDA3-5996F0F5C8D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6633"/>
          <a:stretch/>
        </p:blipFill>
        <p:spPr>
          <a:xfrm>
            <a:off x="0" y="1884218"/>
            <a:ext cx="9144000" cy="3259282"/>
          </a:xfrm>
          <a:prstGeom prst="rect">
            <a:avLst/>
          </a:prstGeom>
        </p:spPr>
      </p:pic>
      <p:sp>
        <p:nvSpPr>
          <p:cNvPr id="7" name="Title 1">
            <a:extLst>
              <a:ext uri="{FF2B5EF4-FFF2-40B4-BE49-F238E27FC236}">
                <a16:creationId xmlns:a16="http://schemas.microsoft.com/office/drawing/2014/main" id="{28D4B964-D533-3443-9F38-952AD5D9B738}"/>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F21E23AD-00E1-3247-885B-24439CA77247}"/>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C2503FBC-7D20-2541-A543-A1495E65F2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290303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aptop 2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2C64F0-0380-6D46-9C54-44BF547326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6633"/>
          <a:stretch/>
        </p:blipFill>
        <p:spPr>
          <a:xfrm>
            <a:off x="0" y="1884218"/>
            <a:ext cx="9144000" cy="3259282"/>
          </a:xfrm>
          <a:prstGeom prst="rect">
            <a:avLst/>
          </a:prstGeom>
        </p:spPr>
      </p:pic>
      <p:sp>
        <p:nvSpPr>
          <p:cNvPr id="7" name="Title 1">
            <a:extLst>
              <a:ext uri="{FF2B5EF4-FFF2-40B4-BE49-F238E27FC236}">
                <a16:creationId xmlns:a16="http://schemas.microsoft.com/office/drawing/2014/main" id="{FBB65640-68A9-5546-BB90-53ED370089A1}"/>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A7DC7DBE-5C06-5F43-AC73-728958A2D53D}"/>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02596555-45B1-734F-B085-B880DDE3BA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37250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Laptop 2 Cov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10DAB73-A271-CE42-9D6E-37D7318A9D99}"/>
              </a:ext>
            </a:extLst>
          </p:cNvPr>
          <p:cNvSpPr>
            <a:spLocks noGrp="1"/>
          </p:cNvSpPr>
          <p:nvPr>
            <p:ph type="pic" sz="quarter" idx="10"/>
          </p:nvPr>
        </p:nvSpPr>
        <p:spPr>
          <a:xfrm>
            <a:off x="0" y="0"/>
            <a:ext cx="9144000" cy="5143500"/>
          </a:xfrm>
          <a:prstGeom prst="rect">
            <a:avLst/>
          </a:prstGeom>
        </p:spPr>
        <p:txBody>
          <a:bodyPr/>
          <a:lstStyle>
            <a:lvl1pPr marL="0" indent="0">
              <a:buNone/>
              <a:defRPr/>
            </a:lvl1pPr>
          </a:lstStyle>
          <a:p>
            <a:endParaRPr lang="en-GB" dirty="0"/>
          </a:p>
        </p:txBody>
      </p:sp>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6633"/>
          <a:stretch/>
        </p:blipFill>
        <p:spPr>
          <a:xfrm>
            <a:off x="0" y="1884218"/>
            <a:ext cx="9144000" cy="3259282"/>
          </a:xfrm>
          <a:prstGeom prst="rect">
            <a:avLst/>
          </a:prstGeom>
        </p:spPr>
      </p:pic>
      <p:sp>
        <p:nvSpPr>
          <p:cNvPr id="7" name="Title 1">
            <a:extLst>
              <a:ext uri="{FF2B5EF4-FFF2-40B4-BE49-F238E27FC236}">
                <a16:creationId xmlns:a16="http://schemas.microsoft.com/office/drawing/2014/main" id="{BDC4480F-90E3-A94E-BB6A-465E91FF66F2}"/>
              </a:ext>
            </a:extLst>
          </p:cNvPr>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5DCEC8D8-EBF0-FD40-9127-E82D4365AB1C}"/>
              </a:ext>
            </a:extLst>
          </p:cNvPr>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1" name="Picture 10" descr="A picture containing drawing&#10;&#10;Description automatically generated">
            <a:extLst>
              <a:ext uri="{FF2B5EF4-FFF2-40B4-BE49-F238E27FC236}">
                <a16:creationId xmlns:a16="http://schemas.microsoft.com/office/drawing/2014/main" id="{65C6C5D1-EF28-C044-B329-2F9E0AB60A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09732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11" name="Picture 3"/>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1"/>
            <a:ext cx="9144001" cy="514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id="{44B91BBA-0189-8B43-82F1-9EF8A6893F82}"/>
              </a:ext>
            </a:extLst>
          </p:cNvPr>
          <p:cNvSpPr/>
          <p:nvPr userDrawn="1"/>
        </p:nvSpPr>
        <p:spPr>
          <a:xfrm>
            <a:off x="0" y="3715"/>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1278"/>
            <a:ext cx="9144001" cy="6088565"/>
          </a:xfrm>
          <a:prstGeom prst="rect">
            <a:avLst/>
          </a:prstGeom>
        </p:spPr>
      </p:pic>
      <p:sp>
        <p:nvSpPr>
          <p:cNvPr id="18" name="Subtitle 2"/>
          <p:cNvSpPr>
            <a:spLocks noGrp="1"/>
          </p:cNvSpPr>
          <p:nvPr>
            <p:ph type="subTitle" idx="1" hasCustomPrompt="1"/>
          </p:nvPr>
        </p:nvSpPr>
        <p:spPr>
          <a:xfrm>
            <a:off x="1" y="591064"/>
            <a:ext cx="9144000" cy="581287"/>
          </a:xfrm>
          <a:prstGeom prst="rect">
            <a:avLst/>
          </a:prstGeom>
        </p:spPr>
        <p:txBody>
          <a:bodyPr anchor="ctr">
            <a:noAutofit/>
          </a:bodyPr>
          <a:lstStyle>
            <a:lvl1pPr marL="0" indent="0" algn="ctr">
              <a:buNone/>
              <a:defRPr sz="2800" b="1"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20"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B057ABA-ED10-7947-A4DE-66B082A2F21C}"/>
              </a:ext>
            </a:extLst>
          </p:cNvPr>
          <p:cNvSpPr>
            <a:spLocks noGrp="1"/>
          </p:cNvSpPr>
          <p:nvPr>
            <p:ph type="body" sz="quarter" idx="13"/>
          </p:nvPr>
        </p:nvSpPr>
        <p:spPr>
          <a:xfrm>
            <a:off x="566738" y="1303338"/>
            <a:ext cx="8315325" cy="3370262"/>
          </a:xfrm>
          <a:prstGeom prst="rect">
            <a:avLst/>
          </a:prstGeom>
        </p:spPr>
        <p:txBody>
          <a:bodyPr/>
          <a:lstStyle>
            <a:lvl1pPr>
              <a:buClr>
                <a:schemeClr val="bg1"/>
              </a:buClr>
              <a:defRPr sz="1600">
                <a:solidFill>
                  <a:schemeClr val="bg1"/>
                </a:solidFill>
              </a:defRPr>
            </a:lvl1pPr>
            <a:lvl2pPr>
              <a:buClr>
                <a:schemeClr val="bg1"/>
              </a:buClr>
              <a:defRPr sz="1600">
                <a:solidFill>
                  <a:schemeClr val="bg1"/>
                </a:solidFill>
              </a:defRPr>
            </a:lvl2pPr>
            <a:lvl3pPr>
              <a:buClr>
                <a:schemeClr val="bg1"/>
              </a:buClr>
              <a:defRPr sz="1600">
                <a:solidFill>
                  <a:schemeClr val="bg1"/>
                </a:solidFill>
              </a:defRPr>
            </a:lvl3pPr>
            <a:lvl4pPr>
              <a:buClr>
                <a:schemeClr val="bg1"/>
              </a:buClr>
              <a:defRPr sz="1600">
                <a:solidFill>
                  <a:schemeClr val="bg1"/>
                </a:solidFill>
              </a:defRPr>
            </a:lvl4pPr>
            <a:lvl5pPr>
              <a:buClr>
                <a:schemeClr val="bg1"/>
              </a:buCl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descr="A picture containing drawing&#10;&#10;Description automatically generated">
            <a:extLst>
              <a:ext uri="{FF2B5EF4-FFF2-40B4-BE49-F238E27FC236}">
                <a16:creationId xmlns:a16="http://schemas.microsoft.com/office/drawing/2014/main" id="{F19D55D5-7E01-2D47-9DD7-225AFFE4E8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85229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ity/Finance 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6F4321-E8E8-C840-997A-6CC69BBA2B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47" b="11744"/>
          <a:stretch/>
        </p:blipFill>
        <p:spPr>
          <a:xfrm>
            <a:off x="0" y="-1"/>
            <a:ext cx="9144000" cy="5143501"/>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3" name="Picture 2" descr="A picture containing drawing&#10;&#10;Description automatically generated">
            <a:extLst>
              <a:ext uri="{FF2B5EF4-FFF2-40B4-BE49-F238E27FC236}">
                <a16:creationId xmlns:a16="http://schemas.microsoft.com/office/drawing/2014/main" id="{2B7ADAEE-B1E9-9747-A714-42775370FE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51246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O NOT USE - INSTRUCTION SLIDE">
    <p:spTree>
      <p:nvGrpSpPr>
        <p:cNvPr id="1" name=""/>
        <p:cNvGrpSpPr/>
        <p:nvPr/>
      </p:nvGrpSpPr>
      <p:grpSpPr>
        <a:xfrm>
          <a:off x="0" y="0"/>
          <a:ext cx="0" cy="0"/>
          <a:chOff x="0" y="0"/>
          <a:chExt cx="0" cy="0"/>
        </a:xfrm>
      </p:grpSpPr>
      <p:sp>
        <p:nvSpPr>
          <p:cNvPr id="18" name="Subtitle 2"/>
          <p:cNvSpPr>
            <a:spLocks noGrp="1"/>
          </p:cNvSpPr>
          <p:nvPr>
            <p:ph type="subTitle" idx="1" hasCustomPrompt="1"/>
          </p:nvPr>
        </p:nvSpPr>
        <p:spPr>
          <a:xfrm>
            <a:off x="1" y="2281106"/>
            <a:ext cx="9144000" cy="581287"/>
          </a:xfrm>
          <a:prstGeom prst="rect">
            <a:avLst/>
          </a:prstGeom>
        </p:spPr>
        <p:txBody>
          <a:bodyPr anchor="ctr">
            <a:noAutofit/>
          </a:bodyPr>
          <a:lstStyle>
            <a:lvl1pPr marL="0" indent="0" algn="ctr">
              <a:buNone/>
              <a:defRPr sz="2800" b="1"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20"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0598B68-75EB-4AD6-83A5-884C137B521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69921" y="4886591"/>
            <a:ext cx="899518" cy="109909"/>
          </a:xfrm>
          <a:prstGeom prst="rect">
            <a:avLst/>
          </a:prstGeom>
        </p:spPr>
      </p:pic>
    </p:spTree>
    <p:extLst>
      <p:ext uri="{BB962C8B-B14F-4D97-AF65-F5344CB8AC3E}">
        <p14:creationId xmlns:p14="http://schemas.microsoft.com/office/powerpoint/2010/main" val="409452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estions Slide">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499"/>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3715"/>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1278"/>
            <a:ext cx="9144001" cy="6088565"/>
          </a:xfrm>
          <a:prstGeom prst="rect">
            <a:avLst/>
          </a:prstGeom>
        </p:spPr>
      </p:pic>
      <p:sp>
        <p:nvSpPr>
          <p:cNvPr id="14"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6"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7"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C35B0257-C3B4-B64B-B98A-ABE6E8F792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66210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_Divider_Man with laptop+number_v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3DC3E4-6D39-704B-817F-447F75DD34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903"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E0D6133-F400-9346-ABA7-1433D4D703AB}"/>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4B486A2E-51D4-D24E-B63C-238A477C4A82}"/>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2" name="Picture 11" descr="A picture containing drawing&#10;&#10;Description automatically generated">
            <a:extLst>
              <a:ext uri="{FF2B5EF4-FFF2-40B4-BE49-F238E27FC236}">
                <a16:creationId xmlns:a16="http://schemas.microsoft.com/office/drawing/2014/main" id="{91CC6A15-A5AF-4C4E-8057-9D108A6FC5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66544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_Divider_Man with laptop+number_v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F95754F-2DAB-454F-BBD1-A5C95CBD23B8}"/>
              </a:ext>
            </a:extLst>
          </p:cNvPr>
          <p:cNvSpPr>
            <a:spLocks noGrp="1"/>
          </p:cNvSpPr>
          <p:nvPr>
            <p:ph type="pic" sz="quarter" idx="14"/>
          </p:nvPr>
        </p:nvSpPr>
        <p:spPr>
          <a:xfrm>
            <a:off x="0" y="0"/>
            <a:ext cx="9144000" cy="5143500"/>
          </a:xfrm>
          <a:prstGeom prst="rect">
            <a:avLst/>
          </a:prstGeom>
        </p:spPr>
        <p:txBody>
          <a:bodyPr/>
          <a:lstStyle/>
          <a:p>
            <a:endParaRPr lang="en-GB" dirty="0"/>
          </a:p>
        </p:txBody>
      </p:sp>
      <p:sp>
        <p:nvSpPr>
          <p:cNvPr id="10" name="Rectangle 9">
            <a:extLst>
              <a:ext uri="{FF2B5EF4-FFF2-40B4-BE49-F238E27FC236}">
                <a16:creationId xmlns:a16="http://schemas.microsoft.com/office/drawing/2014/main" id="{44B91BBA-0189-8B43-82F1-9EF8A6893F82}"/>
              </a:ext>
            </a:extLst>
          </p:cNvPr>
          <p:cNvSpPr/>
          <p:nvPr userDrawn="1"/>
        </p:nvSpPr>
        <p:spPr>
          <a:xfrm>
            <a:off x="-2"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E0D6133-F400-9346-ABA7-1433D4D703AB}"/>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4B486A2E-51D4-D24E-B63C-238A477C4A82}"/>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74EB08E9-FDCC-9041-A31C-22E9051A70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604120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_Divider_Man with laptop+number_v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3DC3E4-6D39-704B-817F-447F75DD34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903" y="-472533"/>
            <a:ext cx="9144001" cy="6088565"/>
          </a:xfrm>
          <a:prstGeom prst="rect">
            <a:avLst/>
          </a:prstGeom>
        </p:spPr>
      </p:pic>
      <p:sp>
        <p:nvSpPr>
          <p:cNvPr id="13" name="Subtitle 2"/>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E0D6133-F400-9346-ABA7-1433D4D703AB}"/>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4B486A2E-51D4-D24E-B63C-238A477C4A82}"/>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2" name="Picture 11" descr="A picture containing drawing&#10;&#10;Description automatically generated">
            <a:extLst>
              <a:ext uri="{FF2B5EF4-FFF2-40B4-BE49-F238E27FC236}">
                <a16:creationId xmlns:a16="http://schemas.microsoft.com/office/drawing/2014/main" id="{17292577-27A9-CA4D-8419-DE7844EAF5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38455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_Divider_Man with laptop+number_v2">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17D37AF5-B95B-1048-824D-0C53E2A89B6F}"/>
              </a:ext>
            </a:extLst>
          </p:cNvPr>
          <p:cNvSpPr>
            <a:spLocks noGrp="1"/>
          </p:cNvSpPr>
          <p:nvPr>
            <p:ph type="pic" sz="quarter" idx="14"/>
          </p:nvPr>
        </p:nvSpPr>
        <p:spPr>
          <a:xfrm>
            <a:off x="0" y="0"/>
            <a:ext cx="9144000" cy="5143500"/>
          </a:xfrm>
          <a:prstGeom prst="rect">
            <a:avLst/>
          </a:prstGeom>
        </p:spPr>
        <p:txBody>
          <a:bodyPr/>
          <a:lstStyle/>
          <a:p>
            <a:endParaRPr lang="en-GB" dirty="0"/>
          </a:p>
        </p:txBody>
      </p:sp>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472533"/>
            <a:ext cx="9144001" cy="6088565"/>
          </a:xfrm>
          <a:prstGeom prst="rect">
            <a:avLst/>
          </a:prstGeom>
        </p:spPr>
      </p:pic>
      <p:sp>
        <p:nvSpPr>
          <p:cNvPr id="13" name="Subtitle 2"/>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5E0D6133-F400-9346-ABA7-1433D4D703AB}"/>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4B486A2E-51D4-D24E-B63C-238A477C4A82}"/>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2125B4A0-E98B-134C-B102-3BBE59ABA35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53827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_Divider_Blank+number_v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B91BBA-0189-8B43-82F1-9EF8A6893F82}"/>
              </a:ext>
            </a:extLst>
          </p:cNvPr>
          <p:cNvSpPr/>
          <p:nvPr userDrawn="1"/>
        </p:nvSpPr>
        <p:spPr>
          <a:xfrm>
            <a:off x="-2" y="0"/>
            <a:ext cx="9144001" cy="5143500"/>
          </a:xfrm>
          <a:prstGeom prst="rect">
            <a:avLst/>
          </a:prstGeom>
          <a:solidFill>
            <a:srgbClr val="243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023BE579-16B0-8D45-921D-FCC1C28369FC}"/>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Oval 11">
            <a:extLst>
              <a:ext uri="{FF2B5EF4-FFF2-40B4-BE49-F238E27FC236}">
                <a16:creationId xmlns:a16="http://schemas.microsoft.com/office/drawing/2014/main" id="{0EB39EB7-7701-9C4F-B20F-7AAB099045F7}"/>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3">
            <a:extLst>
              <a:ext uri="{FF2B5EF4-FFF2-40B4-BE49-F238E27FC236}">
                <a16:creationId xmlns:a16="http://schemas.microsoft.com/office/drawing/2014/main" id="{D1A6705D-E862-1947-8D12-252AA28234E4}"/>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3" name="Picture 12" descr="A picture containing drawing&#10;&#10;Description automatically generated">
            <a:extLst>
              <a:ext uri="{FF2B5EF4-FFF2-40B4-BE49-F238E27FC236}">
                <a16:creationId xmlns:a16="http://schemas.microsoft.com/office/drawing/2014/main" id="{F211F550-A1B8-7E4B-A336-1EB50A02F1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0537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_Divider_Blank+number_v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B91BBA-0189-8B43-82F1-9EF8A6893F82}"/>
              </a:ext>
            </a:extLst>
          </p:cNvPr>
          <p:cNvSpPr/>
          <p:nvPr userDrawn="1"/>
        </p:nvSpPr>
        <p:spPr>
          <a:xfrm>
            <a:off x="-2" y="0"/>
            <a:ext cx="9144001" cy="5143500"/>
          </a:xfrm>
          <a:prstGeom prst="rect">
            <a:avLst/>
          </a:prstGeom>
          <a:solidFill>
            <a:srgbClr val="243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1E788507-5B75-4F49-AB01-4860F35A13B5}"/>
              </a:ext>
            </a:extLst>
          </p:cNvPr>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Oval 18">
            <a:extLst>
              <a:ext uri="{FF2B5EF4-FFF2-40B4-BE49-F238E27FC236}">
                <a16:creationId xmlns:a16="http://schemas.microsoft.com/office/drawing/2014/main" id="{FEA926E2-41E8-C146-AF32-AAD2299921FA}"/>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3">
            <a:extLst>
              <a:ext uri="{FF2B5EF4-FFF2-40B4-BE49-F238E27FC236}">
                <a16:creationId xmlns:a16="http://schemas.microsoft.com/office/drawing/2014/main" id="{CB3F0C51-37E7-EE4C-93C9-5CC4546F536D}"/>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C9754391-5404-2B4D-9707-D4E298D3DC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42601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_Divider_construction+number_v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B2F7E7-CD59-0A49-9265-395AC95FA5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9598"/>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F89B0E43-C93D-B440-B547-B83C67C5A396}"/>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Oval 13">
            <a:extLst>
              <a:ext uri="{FF2B5EF4-FFF2-40B4-BE49-F238E27FC236}">
                <a16:creationId xmlns:a16="http://schemas.microsoft.com/office/drawing/2014/main" id="{0E136CD6-8805-3043-A73E-1524EF09E4DE}"/>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3">
            <a:extLst>
              <a:ext uri="{FF2B5EF4-FFF2-40B4-BE49-F238E27FC236}">
                <a16:creationId xmlns:a16="http://schemas.microsoft.com/office/drawing/2014/main" id="{AE1CC2F8-5243-634B-9F19-DF17DF282A22}"/>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3" name="Picture 12" descr="A picture containing drawing&#10;&#10;Description automatically generated">
            <a:extLst>
              <a:ext uri="{FF2B5EF4-FFF2-40B4-BE49-F238E27FC236}">
                <a16:creationId xmlns:a16="http://schemas.microsoft.com/office/drawing/2014/main" id="{A9ED553D-6E01-3A47-AF13-2B91EDC1BA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26493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_Divider_construction+number_v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B2F7E7-CD59-0A49-9265-395AC95FA5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9598"/>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933B96B7-73F7-B641-80CF-CE305F0C2836}"/>
              </a:ext>
            </a:extLst>
          </p:cNvPr>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Oval 19">
            <a:extLst>
              <a:ext uri="{FF2B5EF4-FFF2-40B4-BE49-F238E27FC236}">
                <a16:creationId xmlns:a16="http://schemas.microsoft.com/office/drawing/2014/main" id="{FE203C6B-4F8C-0740-B893-6FD7718EB537}"/>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3">
            <a:extLst>
              <a:ext uri="{FF2B5EF4-FFF2-40B4-BE49-F238E27FC236}">
                <a16:creationId xmlns:a16="http://schemas.microsoft.com/office/drawing/2014/main" id="{DE76E7A2-12D6-634D-831C-136EFF5B2782}"/>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AFA34D3E-7465-F744-BB9C-06746ABCE8C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64682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Airport_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E411ED-0E4E-404B-9154-FF62B6B2DD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12" name="Picture 11" descr="A picture containing drawing&#10;&#10;Description automatically generated">
            <a:extLst>
              <a:ext uri="{FF2B5EF4-FFF2-40B4-BE49-F238E27FC236}">
                <a16:creationId xmlns:a16="http://schemas.microsoft.com/office/drawing/2014/main" id="{187A0B43-9119-4348-AA47-3E083AC02C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897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_Divider_airport+number_v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B21AD5-A4CA-AB42-8DAC-A2E43A6CC1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1"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9EB56119-4B23-1540-B2EA-82D12EEA06DB}"/>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Oval 11">
            <a:extLst>
              <a:ext uri="{FF2B5EF4-FFF2-40B4-BE49-F238E27FC236}">
                <a16:creationId xmlns:a16="http://schemas.microsoft.com/office/drawing/2014/main" id="{16D81F6A-EE9B-DF45-B148-69AF5E5B390E}"/>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3">
            <a:extLst>
              <a:ext uri="{FF2B5EF4-FFF2-40B4-BE49-F238E27FC236}">
                <a16:creationId xmlns:a16="http://schemas.microsoft.com/office/drawing/2014/main" id="{A72AAA84-3834-D147-80C7-4B109F1E00B2}"/>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4" name="Picture 13" descr="A picture containing drawing&#10;&#10;Description automatically generated">
            <a:extLst>
              <a:ext uri="{FF2B5EF4-FFF2-40B4-BE49-F238E27FC236}">
                <a16:creationId xmlns:a16="http://schemas.microsoft.com/office/drawing/2014/main" id="{69447DED-ECC7-9240-BD8B-D8B6BD37DF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334157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_Divider_airport+number_v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B21AD5-A4CA-AB42-8DAC-A2E43A6CC1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1"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F1662871-9630-694C-87C2-B998FBDC6F75}"/>
              </a:ext>
            </a:extLst>
          </p:cNvPr>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Oval 12">
            <a:extLst>
              <a:ext uri="{FF2B5EF4-FFF2-40B4-BE49-F238E27FC236}">
                <a16:creationId xmlns:a16="http://schemas.microsoft.com/office/drawing/2014/main" id="{5D932F32-2649-EE45-AAB4-38A2A326067F}"/>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3">
            <a:extLst>
              <a:ext uri="{FF2B5EF4-FFF2-40B4-BE49-F238E27FC236}">
                <a16:creationId xmlns:a16="http://schemas.microsoft.com/office/drawing/2014/main" id="{0F827DB9-AF8E-614C-A661-BE5C71D87325}"/>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59B85870-30AE-554B-AA2F-69A384F7C5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42394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_Divider_City+number_v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BFAD4-5EFF-EB46-8C0A-2F8A97E421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ubtitle 2">
            <a:extLst>
              <a:ext uri="{FF2B5EF4-FFF2-40B4-BE49-F238E27FC236}">
                <a16:creationId xmlns:a16="http://schemas.microsoft.com/office/drawing/2014/main" id="{EDB65057-77CF-CE43-9A29-1718846BB4AA}"/>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Oval 19">
            <a:extLst>
              <a:ext uri="{FF2B5EF4-FFF2-40B4-BE49-F238E27FC236}">
                <a16:creationId xmlns:a16="http://schemas.microsoft.com/office/drawing/2014/main" id="{2E507131-5077-DF45-97A5-B42567BCCCDB}"/>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3">
            <a:extLst>
              <a:ext uri="{FF2B5EF4-FFF2-40B4-BE49-F238E27FC236}">
                <a16:creationId xmlns:a16="http://schemas.microsoft.com/office/drawing/2014/main" id="{3B6CA152-FA19-3446-A405-E50B15CD302B}"/>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2" name="Picture 11" descr="A picture containing drawing&#10;&#10;Description automatically generated">
            <a:extLst>
              <a:ext uri="{FF2B5EF4-FFF2-40B4-BE49-F238E27FC236}">
                <a16:creationId xmlns:a16="http://schemas.microsoft.com/office/drawing/2014/main" id="{8028B1BF-7D86-A14B-BCCE-D0ED8375B5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316126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_Divider_City+number_v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BFAD4-5EFF-EB46-8C0A-2F8A97E421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1960601B-1C88-DA45-945C-24894CA99B35}"/>
              </a:ext>
            </a:extLst>
          </p:cNvPr>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Oval 12">
            <a:extLst>
              <a:ext uri="{FF2B5EF4-FFF2-40B4-BE49-F238E27FC236}">
                <a16:creationId xmlns:a16="http://schemas.microsoft.com/office/drawing/2014/main" id="{19D5541A-CE1D-EE45-A98D-A4173BC0D6D0}"/>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3">
            <a:extLst>
              <a:ext uri="{FF2B5EF4-FFF2-40B4-BE49-F238E27FC236}">
                <a16:creationId xmlns:a16="http://schemas.microsoft.com/office/drawing/2014/main" id="{074D7999-4514-8849-9CC8-678846E8D072}"/>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9" name="Picture 18" descr="A picture containing drawing&#10;&#10;Description automatically generated">
            <a:extLst>
              <a:ext uri="{FF2B5EF4-FFF2-40B4-BE49-F238E27FC236}">
                <a16:creationId xmlns:a16="http://schemas.microsoft.com/office/drawing/2014/main" id="{D537A711-6C87-0840-986B-E0BBA034746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64569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_Laptop2+number_v1">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166BD05-A390-3C40-942B-F5D8225D4D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F0F4BD20-3C5C-9243-A38E-76F3AE4FB9CF}"/>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Oval 19">
            <a:extLst>
              <a:ext uri="{FF2B5EF4-FFF2-40B4-BE49-F238E27FC236}">
                <a16:creationId xmlns:a16="http://schemas.microsoft.com/office/drawing/2014/main" id="{64362908-D10E-274D-AFB2-A957D0E2AA8D}"/>
              </a:ext>
            </a:extLst>
          </p:cNvPr>
          <p:cNvSpPr/>
          <p:nvPr userDrawn="1"/>
        </p:nvSpPr>
        <p:spPr>
          <a:xfrm>
            <a:off x="4031673" y="1006556"/>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3">
            <a:extLst>
              <a:ext uri="{FF2B5EF4-FFF2-40B4-BE49-F238E27FC236}">
                <a16:creationId xmlns:a16="http://schemas.microsoft.com/office/drawing/2014/main" id="{2A1BCE0F-ECF9-A94E-B77B-0C159A6B33FF}"/>
              </a:ext>
            </a:extLst>
          </p:cNvPr>
          <p:cNvSpPr>
            <a:spLocks noGrp="1"/>
          </p:cNvSpPr>
          <p:nvPr>
            <p:ph type="body" sz="quarter" idx="13" hasCustomPrompt="1"/>
          </p:nvPr>
        </p:nvSpPr>
        <p:spPr>
          <a:xfrm>
            <a:off x="4066381" y="1117678"/>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2" name="Picture 11" descr="A picture containing drawing&#10;&#10;Description automatically generated">
            <a:extLst>
              <a:ext uri="{FF2B5EF4-FFF2-40B4-BE49-F238E27FC236}">
                <a16:creationId xmlns:a16="http://schemas.microsoft.com/office/drawing/2014/main" id="{95E45B98-6F86-F645-B61F-CFD1AF1515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66504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_Laptop2+number_v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166BD05-A390-3C40-942B-F5D8225D4D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0F490BB2-51AC-6D41-9907-1549CB781174}"/>
              </a:ext>
            </a:extLst>
          </p:cNvPr>
          <p:cNvSpPr>
            <a:spLocks noGrp="1"/>
          </p:cNvSpPr>
          <p:nvPr>
            <p:ph type="subTitle" idx="1" hasCustomPrompt="1"/>
          </p:nvPr>
        </p:nvSpPr>
        <p:spPr>
          <a:xfrm>
            <a:off x="2048671" y="2152652"/>
            <a:ext cx="5988424" cy="581287"/>
          </a:xfrm>
          <a:prstGeom prst="rect">
            <a:avLst/>
          </a:prstGeom>
        </p:spPr>
        <p:txBody>
          <a:bodyPr anchor="ctr">
            <a:noAutofit/>
          </a:bodyPr>
          <a:lstStyle>
            <a:lvl1pPr marL="0" indent="0" algn="l">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Oval 12">
            <a:extLst>
              <a:ext uri="{FF2B5EF4-FFF2-40B4-BE49-F238E27FC236}">
                <a16:creationId xmlns:a16="http://schemas.microsoft.com/office/drawing/2014/main" id="{17ED2B03-F9BA-B74D-8CEC-A501EEDE2C4A}"/>
              </a:ext>
            </a:extLst>
          </p:cNvPr>
          <p:cNvSpPr/>
          <p:nvPr userDrawn="1"/>
        </p:nvSpPr>
        <p:spPr>
          <a:xfrm>
            <a:off x="701332" y="1902969"/>
            <a:ext cx="1080654" cy="108065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3">
            <a:extLst>
              <a:ext uri="{FF2B5EF4-FFF2-40B4-BE49-F238E27FC236}">
                <a16:creationId xmlns:a16="http://schemas.microsoft.com/office/drawing/2014/main" id="{935567B3-A672-3145-9A2B-30159807A840}"/>
              </a:ext>
            </a:extLst>
          </p:cNvPr>
          <p:cNvSpPr>
            <a:spLocks noGrp="1"/>
          </p:cNvSpPr>
          <p:nvPr>
            <p:ph type="body" sz="quarter" idx="13" hasCustomPrompt="1"/>
          </p:nvPr>
        </p:nvSpPr>
        <p:spPr>
          <a:xfrm>
            <a:off x="736040" y="2014091"/>
            <a:ext cx="1011237" cy="692150"/>
          </a:xfrm>
          <a:prstGeom prst="rect">
            <a:avLst/>
          </a:prstGeom>
        </p:spPr>
        <p:txBody>
          <a:bodyPr/>
          <a:lstStyle>
            <a:lvl1pPr marL="0" indent="0" algn="ctr">
              <a:buNone/>
              <a:defRPr sz="5400" b="0">
                <a:solidFill>
                  <a:schemeClr val="bg1"/>
                </a:solidFill>
              </a:defRPr>
            </a:lvl1pPr>
          </a:lstStyle>
          <a:p>
            <a:pPr lvl="0"/>
            <a:r>
              <a:rPr lang="en-US" dirty="0"/>
              <a:t>0</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883F4F2C-8FA7-D840-90A7-F89368D87C1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328785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_Divider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B91BBA-0189-8B43-82F1-9EF8A6893F82}"/>
              </a:ext>
            </a:extLst>
          </p:cNvPr>
          <p:cNvSpPr/>
          <p:nvPr userDrawn="1"/>
        </p:nvSpPr>
        <p:spPr>
          <a:xfrm>
            <a:off x="-2" y="0"/>
            <a:ext cx="9144001" cy="5143500"/>
          </a:xfrm>
          <a:prstGeom prst="rect">
            <a:avLst/>
          </a:prstGeom>
          <a:solidFill>
            <a:srgbClr val="243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70D73A86-CBFB-C742-BEAC-CC6F6452AE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37651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Section_Divider_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B91BBA-0189-8B43-82F1-9EF8A6893F82}"/>
              </a:ext>
            </a:extLst>
          </p:cNvPr>
          <p:cNvSpPr/>
          <p:nvPr userDrawn="1"/>
        </p:nvSpPr>
        <p:spPr>
          <a:xfrm>
            <a:off x="-2" y="0"/>
            <a:ext cx="9144001" cy="5143500"/>
          </a:xfrm>
          <a:prstGeom prst="rect">
            <a:avLst/>
          </a:prstGeom>
          <a:solidFill>
            <a:srgbClr val="243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9730DFAF-C662-F14B-AA98-235A16C0FD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416787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_Divider_Airpor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B21AD5-A4CA-AB42-8DAC-A2E43A6CC1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1"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D1C18A2E-829F-6B49-B8AB-AB80ACDC2592}"/>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descr="A picture containing drawing&#10;&#10;Description automatically generated">
            <a:extLst>
              <a:ext uri="{FF2B5EF4-FFF2-40B4-BE49-F238E27FC236}">
                <a16:creationId xmlns:a16="http://schemas.microsoft.com/office/drawing/2014/main" id="{0B60B8B9-E3C0-9644-B685-A0AA1D3678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77770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Section_Divider_Airport">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E91FB8D0-5751-0440-A9CF-35AA10738C9F}"/>
              </a:ext>
            </a:extLst>
          </p:cNvPr>
          <p:cNvSpPr>
            <a:spLocks noGrp="1"/>
          </p:cNvSpPr>
          <p:nvPr>
            <p:ph type="pic" sz="quarter" idx="14"/>
          </p:nvPr>
        </p:nvSpPr>
        <p:spPr>
          <a:xfrm>
            <a:off x="0" y="0"/>
            <a:ext cx="9144000" cy="5143500"/>
          </a:xfrm>
          <a:prstGeom prst="rect">
            <a:avLst/>
          </a:prstGeom>
        </p:spPr>
        <p:txBody>
          <a:bodyPr/>
          <a:lstStyle/>
          <a:p>
            <a:endParaRPr lang="en-GB" dirty="0"/>
          </a:p>
        </p:txBody>
      </p:sp>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ubtitle 2">
            <a:extLst>
              <a:ext uri="{FF2B5EF4-FFF2-40B4-BE49-F238E27FC236}">
                <a16:creationId xmlns:a16="http://schemas.microsoft.com/office/drawing/2014/main" id="{D1C18A2E-829F-6B49-B8AB-AB80ACDC2592}"/>
              </a:ext>
            </a:extLst>
          </p:cNvPr>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picture containing drawing&#10;&#10;Description automatically generated">
            <a:extLst>
              <a:ext uri="{FF2B5EF4-FFF2-40B4-BE49-F238E27FC236}">
                <a16:creationId xmlns:a16="http://schemas.microsoft.com/office/drawing/2014/main" id="{C7CFFEB0-3AFC-B847-BB94-41739C2EF4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31267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Airport_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D6655F-7273-8749-9B42-6E44ED2D3B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499"/>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C1A62F02-A2EE-3140-99D0-691DE14F99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5288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_Divider_Laptop">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166BD05-A390-3C40-942B-F5D8225D4D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2BC5153F-9508-0E4B-AF69-571819FA95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38581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_Divider_Laptop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3DC3E4-6D39-704B-817F-447F75DD344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6903"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EDAA801B-8A74-E64E-9BA7-6637838104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01798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_Divider_Construc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7B2F7E7-CD59-0A49-9265-395AC95FA5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9598"/>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14A96683-6354-FF43-AA00-50A0AADE17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418580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_Divider_Airport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B21AD5-A4CA-AB42-8DAC-A2E43A6CC1E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2" cy="5143500"/>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1"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drawing&#10;&#10;Description automatically generated">
            <a:extLst>
              <a:ext uri="{FF2B5EF4-FFF2-40B4-BE49-F238E27FC236}">
                <a16:creationId xmlns:a16="http://schemas.microsoft.com/office/drawing/2014/main" id="{BE38A8D4-78A0-8046-A758-EAF91E31E3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6440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_Divider_Cit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2BFAD4-5EFF-EB46-8C0A-2F8A97E421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10" name="Rectangle 9">
            <a:extLst>
              <a:ext uri="{FF2B5EF4-FFF2-40B4-BE49-F238E27FC236}">
                <a16:creationId xmlns:a16="http://schemas.microsoft.com/office/drawing/2014/main" id="{44B91BBA-0189-8B43-82F1-9EF8A6893F82}"/>
              </a:ext>
            </a:extLst>
          </p:cNvPr>
          <p:cNvSpPr/>
          <p:nvPr userDrawn="1"/>
        </p:nvSpPr>
        <p:spPr>
          <a:xfrm>
            <a:off x="0" y="0"/>
            <a:ext cx="9144001" cy="5143500"/>
          </a:xfrm>
          <a:prstGeom prst="rect">
            <a:avLst/>
          </a:prstGeom>
          <a:solidFill>
            <a:srgbClr val="243A4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5326D99-FF1B-A64E-88CF-58091F9D0B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 y="-472533"/>
            <a:ext cx="9144001" cy="6088565"/>
          </a:xfrm>
          <a:prstGeom prst="rect">
            <a:avLst/>
          </a:prstGeom>
        </p:spPr>
      </p:pic>
      <p:sp>
        <p:nvSpPr>
          <p:cNvPr id="13" name="Subtitle 2"/>
          <p:cNvSpPr>
            <a:spLocks noGrp="1"/>
          </p:cNvSpPr>
          <p:nvPr>
            <p:ph type="subTitle" idx="1" hasCustomPrompt="1"/>
          </p:nvPr>
        </p:nvSpPr>
        <p:spPr>
          <a:xfrm>
            <a:off x="1" y="2282360"/>
            <a:ext cx="9144000" cy="581287"/>
          </a:xfrm>
          <a:prstGeom prst="rect">
            <a:avLst/>
          </a:prstGeom>
        </p:spPr>
        <p:txBody>
          <a:bodyPr anchor="ctr">
            <a:noAutofit/>
          </a:bodyPr>
          <a:lstStyle>
            <a:lvl1pPr marL="0" indent="0" algn="ctr">
              <a:buNone/>
              <a:defRPr sz="2400" b="0" i="0">
                <a:solidFill>
                  <a:schemeClr val="accent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Slide Number Placeholder 5">
            <a:extLst>
              <a:ext uri="{FF2B5EF4-FFF2-40B4-BE49-F238E27FC236}">
                <a16:creationId xmlns:a16="http://schemas.microsoft.com/office/drawing/2014/main" id="{B1A9E01C-EBA4-4694-AC58-C469707E3736}"/>
              </a:ext>
            </a:extLst>
          </p:cNvPr>
          <p:cNvSpPr>
            <a:spLocks noGrp="1"/>
          </p:cNvSpPr>
          <p:nvPr>
            <p:ph type="sldNum" sz="quarter" idx="12"/>
          </p:nvPr>
        </p:nvSpPr>
        <p:spPr>
          <a:xfrm>
            <a:off x="8698375" y="4795186"/>
            <a:ext cx="318988" cy="292720"/>
          </a:xfrm>
          <a:prstGeom prst="rect">
            <a:avLst/>
          </a:prstGeom>
        </p:spPr>
        <p:txBody>
          <a:bodyPr anchor="ctr"/>
          <a:lstStyle>
            <a:lvl1pPr algn="r">
              <a:defRPr sz="800" b="1">
                <a:solidFill>
                  <a:schemeClr val="bg1"/>
                </a:solidFill>
                <a:latin typeface="Arial" charset="0"/>
                <a:ea typeface="Arial" charset="0"/>
                <a:cs typeface="Arial" charset="0"/>
              </a:defRPr>
            </a:lvl1pPr>
          </a:lstStyle>
          <a:p>
            <a:fld id="{5E0F1BB3-AF99-0C4E-BCA0-6DD17513A514}" type="slidenum">
              <a:rPr lang="en-US" smtClean="0"/>
              <a:pPr/>
              <a:t>‹#›</a:t>
            </a:fld>
            <a:endParaRPr lang="en-US" dirty="0"/>
          </a:p>
        </p:txBody>
      </p:sp>
      <p:sp>
        <p:nvSpPr>
          <p:cNvPr id="16" name="Triangle 4">
            <a:extLst>
              <a:ext uri="{FF2B5EF4-FFF2-40B4-BE49-F238E27FC236}">
                <a16:creationId xmlns:a16="http://schemas.microsoft.com/office/drawing/2014/main" id="{F14FF649-A818-4DC8-B511-9056F4F51D4B}"/>
              </a:ext>
            </a:extLst>
          </p:cNvPr>
          <p:cNvSpPr/>
          <p:nvPr userDrawn="1"/>
        </p:nvSpPr>
        <p:spPr>
          <a:xfrm rot="5400000" flipH="1">
            <a:off x="8615201"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drawing&#10;&#10;Description automatically generated">
            <a:extLst>
              <a:ext uri="{FF2B5EF4-FFF2-40B4-BE49-F238E27FC236}">
                <a16:creationId xmlns:a16="http://schemas.microsoft.com/office/drawing/2014/main" id="{26244A28-7ADA-404F-8F83-45628D8AD85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429068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ith you toda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534918D-54DF-CB4A-B21B-642A60651687}"/>
              </a:ext>
            </a:extLst>
          </p:cNvPr>
          <p:cNvSpPr>
            <a:spLocks noGrp="1"/>
          </p:cNvSpPr>
          <p:nvPr>
            <p:ph type="pic" sz="quarter" idx="10"/>
          </p:nvPr>
        </p:nvSpPr>
        <p:spPr>
          <a:xfrm>
            <a:off x="4055269" y="1408348"/>
            <a:ext cx="1033463" cy="1033462"/>
          </a:xfrm>
          <a:prstGeom prst="ellipse">
            <a:avLst/>
          </a:prstGeom>
          <a:ln>
            <a:solidFill>
              <a:schemeClr val="accent1"/>
            </a:solidFill>
          </a:ln>
        </p:spPr>
        <p:txBody>
          <a:bodyPr/>
          <a:lstStyle>
            <a:lvl1pPr marL="0" indent="0">
              <a:buNone/>
              <a:defRPr sz="1200"/>
            </a:lvl1pPr>
          </a:lstStyle>
          <a:p>
            <a:endParaRPr lang="en-GB" dirty="0"/>
          </a:p>
        </p:txBody>
      </p:sp>
      <p:pic>
        <p:nvPicPr>
          <p:cNvPr id="13" name="Picture 12" descr="A picture containing drawing&#10;&#10;Description automatically generated">
            <a:extLst>
              <a:ext uri="{FF2B5EF4-FFF2-40B4-BE49-F238E27FC236}">
                <a16:creationId xmlns:a16="http://schemas.microsoft.com/office/drawing/2014/main" id="{74557989-699B-494D-BF0C-B074418BCC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81671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th you today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534918D-54DF-CB4A-B21B-642A60651687}"/>
              </a:ext>
            </a:extLst>
          </p:cNvPr>
          <p:cNvSpPr>
            <a:spLocks noGrp="1"/>
          </p:cNvSpPr>
          <p:nvPr>
            <p:ph type="pic" sz="quarter" idx="10"/>
          </p:nvPr>
        </p:nvSpPr>
        <p:spPr>
          <a:xfrm>
            <a:off x="2779154" y="1408348"/>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4" name="Picture Placeholder 3">
            <a:extLst>
              <a:ext uri="{FF2B5EF4-FFF2-40B4-BE49-F238E27FC236}">
                <a16:creationId xmlns:a16="http://schemas.microsoft.com/office/drawing/2014/main" id="{2E8C5030-1C1F-714E-93E8-875F2531B108}"/>
              </a:ext>
            </a:extLst>
          </p:cNvPr>
          <p:cNvSpPr>
            <a:spLocks noGrp="1"/>
          </p:cNvSpPr>
          <p:nvPr>
            <p:ph type="pic" sz="quarter" idx="11"/>
          </p:nvPr>
        </p:nvSpPr>
        <p:spPr>
          <a:xfrm>
            <a:off x="5270564" y="1408348"/>
            <a:ext cx="1033463" cy="1033462"/>
          </a:xfrm>
          <a:prstGeom prst="ellipse">
            <a:avLst/>
          </a:prstGeom>
          <a:ln>
            <a:solidFill>
              <a:schemeClr val="accent1"/>
            </a:solidFill>
          </a:ln>
        </p:spPr>
        <p:txBody>
          <a:bodyPr/>
          <a:lstStyle>
            <a:lvl1pPr marL="0" indent="0">
              <a:buNone/>
              <a:defRPr sz="1200"/>
            </a:lvl1pPr>
          </a:lstStyle>
          <a:p>
            <a:endParaRPr lang="en-GB" dirty="0"/>
          </a:p>
        </p:txBody>
      </p:sp>
      <p:pic>
        <p:nvPicPr>
          <p:cNvPr id="13" name="Picture 12" descr="A picture containing drawing&#10;&#10;Description automatically generated">
            <a:extLst>
              <a:ext uri="{FF2B5EF4-FFF2-40B4-BE49-F238E27FC236}">
                <a16:creationId xmlns:a16="http://schemas.microsoft.com/office/drawing/2014/main" id="{C3640BFF-C77B-5B48-97F3-461EC0C040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44055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th you today 5">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534918D-54DF-CB4A-B21B-642A60651687}"/>
              </a:ext>
            </a:extLst>
          </p:cNvPr>
          <p:cNvSpPr>
            <a:spLocks noGrp="1"/>
          </p:cNvSpPr>
          <p:nvPr>
            <p:ph type="pic" sz="quarter" idx="10"/>
          </p:nvPr>
        </p:nvSpPr>
        <p:spPr>
          <a:xfrm>
            <a:off x="2779154" y="773583"/>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4" name="Picture Placeholder 3">
            <a:extLst>
              <a:ext uri="{FF2B5EF4-FFF2-40B4-BE49-F238E27FC236}">
                <a16:creationId xmlns:a16="http://schemas.microsoft.com/office/drawing/2014/main" id="{2E8C5030-1C1F-714E-93E8-875F2531B108}"/>
              </a:ext>
            </a:extLst>
          </p:cNvPr>
          <p:cNvSpPr>
            <a:spLocks noGrp="1"/>
          </p:cNvSpPr>
          <p:nvPr>
            <p:ph type="pic" sz="quarter" idx="11"/>
          </p:nvPr>
        </p:nvSpPr>
        <p:spPr>
          <a:xfrm>
            <a:off x="5270564" y="773583"/>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3" name="Picture Placeholder 3">
            <a:extLst>
              <a:ext uri="{FF2B5EF4-FFF2-40B4-BE49-F238E27FC236}">
                <a16:creationId xmlns:a16="http://schemas.microsoft.com/office/drawing/2014/main" id="{9E02CB28-0DDF-834D-8516-B6AC382C2FB6}"/>
              </a:ext>
            </a:extLst>
          </p:cNvPr>
          <p:cNvSpPr>
            <a:spLocks noGrp="1"/>
          </p:cNvSpPr>
          <p:nvPr>
            <p:ph type="pic" sz="quarter" idx="12"/>
          </p:nvPr>
        </p:nvSpPr>
        <p:spPr>
          <a:xfrm>
            <a:off x="2174400" y="2641159"/>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5" name="Picture Placeholder 3">
            <a:extLst>
              <a:ext uri="{FF2B5EF4-FFF2-40B4-BE49-F238E27FC236}">
                <a16:creationId xmlns:a16="http://schemas.microsoft.com/office/drawing/2014/main" id="{22F9D3D1-38F8-7E47-BC52-9778747AEE23}"/>
              </a:ext>
            </a:extLst>
          </p:cNvPr>
          <p:cNvSpPr>
            <a:spLocks noGrp="1"/>
          </p:cNvSpPr>
          <p:nvPr>
            <p:ph type="pic" sz="quarter" idx="13"/>
          </p:nvPr>
        </p:nvSpPr>
        <p:spPr>
          <a:xfrm>
            <a:off x="4055269" y="2641159"/>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6" name="Picture Placeholder 3">
            <a:extLst>
              <a:ext uri="{FF2B5EF4-FFF2-40B4-BE49-F238E27FC236}">
                <a16:creationId xmlns:a16="http://schemas.microsoft.com/office/drawing/2014/main" id="{F3DCA495-D111-5249-B343-5B55363BC650}"/>
              </a:ext>
            </a:extLst>
          </p:cNvPr>
          <p:cNvSpPr>
            <a:spLocks noGrp="1"/>
          </p:cNvSpPr>
          <p:nvPr>
            <p:ph type="pic" sz="quarter" idx="14"/>
          </p:nvPr>
        </p:nvSpPr>
        <p:spPr>
          <a:xfrm>
            <a:off x="5936138" y="2641159"/>
            <a:ext cx="1033463" cy="1033462"/>
          </a:xfrm>
          <a:prstGeom prst="ellipse">
            <a:avLst/>
          </a:prstGeom>
          <a:ln>
            <a:solidFill>
              <a:schemeClr val="accent1"/>
            </a:solidFill>
          </a:ln>
        </p:spPr>
        <p:txBody>
          <a:bodyPr/>
          <a:lstStyle>
            <a:lvl1pPr marL="0" indent="0">
              <a:buNone/>
              <a:defRPr sz="1200"/>
            </a:lvl1pPr>
          </a:lstStyle>
          <a:p>
            <a:endParaRPr lang="en-GB" dirty="0"/>
          </a:p>
        </p:txBody>
      </p:sp>
      <p:pic>
        <p:nvPicPr>
          <p:cNvPr id="17" name="Picture 16" descr="A picture containing drawing&#10;&#10;Description automatically generated">
            <a:extLst>
              <a:ext uri="{FF2B5EF4-FFF2-40B4-BE49-F238E27FC236}">
                <a16:creationId xmlns:a16="http://schemas.microsoft.com/office/drawing/2014/main" id="{D03F17A4-14CC-504F-9FE2-78D6F722D8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17796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th you today 8">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534918D-54DF-CB4A-B21B-642A60651687}"/>
              </a:ext>
            </a:extLst>
          </p:cNvPr>
          <p:cNvSpPr>
            <a:spLocks noGrp="1"/>
          </p:cNvSpPr>
          <p:nvPr>
            <p:ph type="pic" sz="quarter" idx="10"/>
          </p:nvPr>
        </p:nvSpPr>
        <p:spPr>
          <a:xfrm>
            <a:off x="1233496" y="773583"/>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4" name="Picture Placeholder 3">
            <a:extLst>
              <a:ext uri="{FF2B5EF4-FFF2-40B4-BE49-F238E27FC236}">
                <a16:creationId xmlns:a16="http://schemas.microsoft.com/office/drawing/2014/main" id="{2E8C5030-1C1F-714E-93E8-875F2531B108}"/>
              </a:ext>
            </a:extLst>
          </p:cNvPr>
          <p:cNvSpPr>
            <a:spLocks noGrp="1"/>
          </p:cNvSpPr>
          <p:nvPr>
            <p:ph type="pic" sz="quarter" idx="11"/>
          </p:nvPr>
        </p:nvSpPr>
        <p:spPr>
          <a:xfrm>
            <a:off x="3114365" y="773583"/>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3" name="Picture Placeholder 3">
            <a:extLst>
              <a:ext uri="{FF2B5EF4-FFF2-40B4-BE49-F238E27FC236}">
                <a16:creationId xmlns:a16="http://schemas.microsoft.com/office/drawing/2014/main" id="{9E02CB28-0DDF-834D-8516-B6AC382C2FB6}"/>
              </a:ext>
            </a:extLst>
          </p:cNvPr>
          <p:cNvSpPr>
            <a:spLocks noGrp="1"/>
          </p:cNvSpPr>
          <p:nvPr>
            <p:ph type="pic" sz="quarter" idx="12"/>
          </p:nvPr>
        </p:nvSpPr>
        <p:spPr>
          <a:xfrm>
            <a:off x="1233496" y="2641159"/>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5" name="Picture Placeholder 3">
            <a:extLst>
              <a:ext uri="{FF2B5EF4-FFF2-40B4-BE49-F238E27FC236}">
                <a16:creationId xmlns:a16="http://schemas.microsoft.com/office/drawing/2014/main" id="{22F9D3D1-38F8-7E47-BC52-9778747AEE23}"/>
              </a:ext>
            </a:extLst>
          </p:cNvPr>
          <p:cNvSpPr>
            <a:spLocks noGrp="1"/>
          </p:cNvSpPr>
          <p:nvPr>
            <p:ph type="pic" sz="quarter" idx="13"/>
          </p:nvPr>
        </p:nvSpPr>
        <p:spPr>
          <a:xfrm>
            <a:off x="3114365" y="2641159"/>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6" name="Picture Placeholder 3">
            <a:extLst>
              <a:ext uri="{FF2B5EF4-FFF2-40B4-BE49-F238E27FC236}">
                <a16:creationId xmlns:a16="http://schemas.microsoft.com/office/drawing/2014/main" id="{F3DCA495-D111-5249-B343-5B55363BC650}"/>
              </a:ext>
            </a:extLst>
          </p:cNvPr>
          <p:cNvSpPr>
            <a:spLocks noGrp="1"/>
          </p:cNvSpPr>
          <p:nvPr>
            <p:ph type="pic" sz="quarter" idx="14"/>
          </p:nvPr>
        </p:nvSpPr>
        <p:spPr>
          <a:xfrm>
            <a:off x="4995234" y="2641159"/>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7" name="Picture Placeholder 3">
            <a:extLst>
              <a:ext uri="{FF2B5EF4-FFF2-40B4-BE49-F238E27FC236}">
                <a16:creationId xmlns:a16="http://schemas.microsoft.com/office/drawing/2014/main" id="{A1FF7EA9-6873-C54B-A269-26D827E812D3}"/>
              </a:ext>
            </a:extLst>
          </p:cNvPr>
          <p:cNvSpPr>
            <a:spLocks noGrp="1"/>
          </p:cNvSpPr>
          <p:nvPr>
            <p:ph type="pic" sz="quarter" idx="15"/>
          </p:nvPr>
        </p:nvSpPr>
        <p:spPr>
          <a:xfrm>
            <a:off x="4995233" y="773583"/>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9" name="Picture Placeholder 3">
            <a:extLst>
              <a:ext uri="{FF2B5EF4-FFF2-40B4-BE49-F238E27FC236}">
                <a16:creationId xmlns:a16="http://schemas.microsoft.com/office/drawing/2014/main" id="{0B2FB811-047E-F544-8FEC-83103C20EE57}"/>
              </a:ext>
            </a:extLst>
          </p:cNvPr>
          <p:cNvSpPr>
            <a:spLocks noGrp="1"/>
          </p:cNvSpPr>
          <p:nvPr>
            <p:ph type="pic" sz="quarter" idx="16"/>
          </p:nvPr>
        </p:nvSpPr>
        <p:spPr>
          <a:xfrm>
            <a:off x="6876102" y="2641159"/>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20" name="Picture Placeholder 3">
            <a:extLst>
              <a:ext uri="{FF2B5EF4-FFF2-40B4-BE49-F238E27FC236}">
                <a16:creationId xmlns:a16="http://schemas.microsoft.com/office/drawing/2014/main" id="{5C05990C-2242-6A42-B554-706AE0AC1E6E}"/>
              </a:ext>
            </a:extLst>
          </p:cNvPr>
          <p:cNvSpPr>
            <a:spLocks noGrp="1"/>
          </p:cNvSpPr>
          <p:nvPr>
            <p:ph type="pic" sz="quarter" idx="17"/>
          </p:nvPr>
        </p:nvSpPr>
        <p:spPr>
          <a:xfrm>
            <a:off x="6876101" y="773583"/>
            <a:ext cx="1033463" cy="1033462"/>
          </a:xfrm>
          <a:prstGeom prst="ellipse">
            <a:avLst/>
          </a:prstGeom>
          <a:ln>
            <a:solidFill>
              <a:schemeClr val="accent1"/>
            </a:solidFill>
          </a:ln>
        </p:spPr>
        <p:txBody>
          <a:bodyPr/>
          <a:lstStyle>
            <a:lvl1pPr marL="0" indent="0">
              <a:buNone/>
              <a:defRPr sz="1200"/>
            </a:lvl1pPr>
          </a:lstStyle>
          <a:p>
            <a:endParaRPr lang="en-GB" dirty="0"/>
          </a:p>
        </p:txBody>
      </p:sp>
      <p:pic>
        <p:nvPicPr>
          <p:cNvPr id="18" name="Picture 17" descr="A picture containing drawing&#10;&#10;Description automatically generated">
            <a:extLst>
              <a:ext uri="{FF2B5EF4-FFF2-40B4-BE49-F238E27FC236}">
                <a16:creationId xmlns:a16="http://schemas.microsoft.com/office/drawing/2014/main" id="{C08DEF1B-9CCB-8F40-ACCD-5B5DA1461C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94535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ith you toda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534918D-54DF-CB4A-B21B-642A60651687}"/>
              </a:ext>
            </a:extLst>
          </p:cNvPr>
          <p:cNvSpPr>
            <a:spLocks noGrp="1"/>
          </p:cNvSpPr>
          <p:nvPr>
            <p:ph type="pic" sz="quarter" idx="10"/>
          </p:nvPr>
        </p:nvSpPr>
        <p:spPr>
          <a:xfrm>
            <a:off x="1657668" y="1408348"/>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4" name="Picture Placeholder 3">
            <a:extLst>
              <a:ext uri="{FF2B5EF4-FFF2-40B4-BE49-F238E27FC236}">
                <a16:creationId xmlns:a16="http://schemas.microsoft.com/office/drawing/2014/main" id="{2E8C5030-1C1F-714E-93E8-875F2531B108}"/>
              </a:ext>
            </a:extLst>
          </p:cNvPr>
          <p:cNvSpPr>
            <a:spLocks noGrp="1"/>
          </p:cNvSpPr>
          <p:nvPr>
            <p:ph type="pic" sz="quarter" idx="11"/>
          </p:nvPr>
        </p:nvSpPr>
        <p:spPr>
          <a:xfrm>
            <a:off x="4055269" y="1408348"/>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3" name="Picture Placeholder 3">
            <a:extLst>
              <a:ext uri="{FF2B5EF4-FFF2-40B4-BE49-F238E27FC236}">
                <a16:creationId xmlns:a16="http://schemas.microsoft.com/office/drawing/2014/main" id="{5CEAB0A7-84D9-B948-BF19-D7E068200C1F}"/>
              </a:ext>
            </a:extLst>
          </p:cNvPr>
          <p:cNvSpPr>
            <a:spLocks noGrp="1"/>
          </p:cNvSpPr>
          <p:nvPr>
            <p:ph type="pic" sz="quarter" idx="12"/>
          </p:nvPr>
        </p:nvSpPr>
        <p:spPr>
          <a:xfrm>
            <a:off x="6452869" y="1408348"/>
            <a:ext cx="1033463" cy="1033462"/>
          </a:xfrm>
          <a:prstGeom prst="ellipse">
            <a:avLst/>
          </a:prstGeom>
          <a:ln>
            <a:solidFill>
              <a:schemeClr val="accent1"/>
            </a:solidFill>
          </a:ln>
        </p:spPr>
        <p:txBody>
          <a:bodyPr/>
          <a:lstStyle>
            <a:lvl1pPr marL="0" indent="0">
              <a:buNone/>
              <a:defRPr sz="1200"/>
            </a:lvl1pPr>
          </a:lstStyle>
          <a:p>
            <a:endParaRPr lang="en-GB" dirty="0"/>
          </a:p>
        </p:txBody>
      </p:sp>
      <p:pic>
        <p:nvPicPr>
          <p:cNvPr id="15" name="Picture 14" descr="A picture containing drawing&#10;&#10;Description automatically generated">
            <a:extLst>
              <a:ext uri="{FF2B5EF4-FFF2-40B4-BE49-F238E27FC236}">
                <a16:creationId xmlns:a16="http://schemas.microsoft.com/office/drawing/2014/main" id="{73013730-BF1D-6D4C-94E6-4D6BE49040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57846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Airport_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490344-E245-C04E-ABB5-584005030C9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6"/>
          <a:stretch/>
        </p:blipFill>
        <p:spPr>
          <a:xfrm>
            <a:off x="-25246" y="0"/>
            <a:ext cx="9169245"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F5FF8861-7B13-3443-A732-9DAB4B66F4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397940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ith you today 4">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2534918D-54DF-CB4A-B21B-642A60651687}"/>
              </a:ext>
            </a:extLst>
          </p:cNvPr>
          <p:cNvSpPr>
            <a:spLocks noGrp="1"/>
          </p:cNvSpPr>
          <p:nvPr>
            <p:ph type="pic" sz="quarter" idx="10"/>
          </p:nvPr>
        </p:nvSpPr>
        <p:spPr>
          <a:xfrm>
            <a:off x="734515" y="1408348"/>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4" name="Picture Placeholder 3">
            <a:extLst>
              <a:ext uri="{FF2B5EF4-FFF2-40B4-BE49-F238E27FC236}">
                <a16:creationId xmlns:a16="http://schemas.microsoft.com/office/drawing/2014/main" id="{2E8C5030-1C1F-714E-93E8-875F2531B108}"/>
              </a:ext>
            </a:extLst>
          </p:cNvPr>
          <p:cNvSpPr>
            <a:spLocks noGrp="1"/>
          </p:cNvSpPr>
          <p:nvPr>
            <p:ph type="pic" sz="quarter" idx="11"/>
          </p:nvPr>
        </p:nvSpPr>
        <p:spPr>
          <a:xfrm>
            <a:off x="2948896" y="1408348"/>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3" name="Picture Placeholder 3">
            <a:extLst>
              <a:ext uri="{FF2B5EF4-FFF2-40B4-BE49-F238E27FC236}">
                <a16:creationId xmlns:a16="http://schemas.microsoft.com/office/drawing/2014/main" id="{5CEAB0A7-84D9-B948-BF19-D7E068200C1F}"/>
              </a:ext>
            </a:extLst>
          </p:cNvPr>
          <p:cNvSpPr>
            <a:spLocks noGrp="1"/>
          </p:cNvSpPr>
          <p:nvPr>
            <p:ph type="pic" sz="quarter" idx="12"/>
          </p:nvPr>
        </p:nvSpPr>
        <p:spPr>
          <a:xfrm>
            <a:off x="5163277" y="1408348"/>
            <a:ext cx="1033463" cy="1033462"/>
          </a:xfrm>
          <a:prstGeom prst="ellipse">
            <a:avLst/>
          </a:prstGeom>
          <a:ln>
            <a:solidFill>
              <a:schemeClr val="accent1"/>
            </a:solidFill>
          </a:ln>
        </p:spPr>
        <p:txBody>
          <a:bodyPr/>
          <a:lstStyle>
            <a:lvl1pPr marL="0" indent="0">
              <a:buNone/>
              <a:defRPr sz="1200"/>
            </a:lvl1pPr>
          </a:lstStyle>
          <a:p>
            <a:endParaRPr lang="en-GB" dirty="0"/>
          </a:p>
        </p:txBody>
      </p:sp>
      <p:sp>
        <p:nvSpPr>
          <p:cNvPr id="15" name="Picture Placeholder 3">
            <a:extLst>
              <a:ext uri="{FF2B5EF4-FFF2-40B4-BE49-F238E27FC236}">
                <a16:creationId xmlns:a16="http://schemas.microsoft.com/office/drawing/2014/main" id="{AEAF62C6-5A06-3D42-B715-6C5B89796D5F}"/>
              </a:ext>
            </a:extLst>
          </p:cNvPr>
          <p:cNvSpPr>
            <a:spLocks noGrp="1"/>
          </p:cNvSpPr>
          <p:nvPr>
            <p:ph type="pic" sz="quarter" idx="13"/>
          </p:nvPr>
        </p:nvSpPr>
        <p:spPr>
          <a:xfrm>
            <a:off x="7377659" y="1408348"/>
            <a:ext cx="1033463" cy="1033462"/>
          </a:xfrm>
          <a:prstGeom prst="ellipse">
            <a:avLst/>
          </a:prstGeom>
          <a:ln>
            <a:solidFill>
              <a:schemeClr val="accent1"/>
            </a:solidFill>
          </a:ln>
        </p:spPr>
        <p:txBody>
          <a:bodyPr/>
          <a:lstStyle>
            <a:lvl1pPr marL="0" indent="0">
              <a:buNone/>
              <a:defRPr sz="1200"/>
            </a:lvl1pPr>
          </a:lstStyle>
          <a:p>
            <a:endParaRPr lang="en-GB" dirty="0"/>
          </a:p>
        </p:txBody>
      </p:sp>
      <p:pic>
        <p:nvPicPr>
          <p:cNvPr id="16" name="Picture 15" descr="A picture containing drawing&#10;&#10;Description automatically generated">
            <a:extLst>
              <a:ext uri="{FF2B5EF4-FFF2-40B4-BE49-F238E27FC236}">
                <a16:creationId xmlns:a16="http://schemas.microsoft.com/office/drawing/2014/main" id="{0C6065D1-6CEE-8742-BC07-B44131F6DB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167245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BA837BBA-9933-474D-B84E-8E4D6EEFCE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296228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1" y="0"/>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sign&#10;&#10;Description automatically generated">
            <a:extLst>
              <a:ext uri="{FF2B5EF4-FFF2-40B4-BE49-F238E27FC236}">
                <a16:creationId xmlns:a16="http://schemas.microsoft.com/office/drawing/2014/main" id="{69377F1E-B05A-FE41-9AF3-118D3450376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6" y="4859168"/>
            <a:ext cx="1007342" cy="164755"/>
          </a:xfrm>
          <a:prstGeom prst="rect">
            <a:avLst/>
          </a:prstGeom>
        </p:spPr>
      </p:pic>
    </p:spTree>
    <p:extLst>
      <p:ext uri="{BB962C8B-B14F-4D97-AF65-F5344CB8AC3E}">
        <p14:creationId xmlns:p14="http://schemas.microsoft.com/office/powerpoint/2010/main" val="254002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slide with secondary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1"/>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4123D88-DDF7-4249-8D55-A9663CA9F8A0}"/>
              </a:ext>
            </a:extLst>
          </p:cNvPr>
          <p:cNvSpPr>
            <a:spLocks noGrp="1"/>
          </p:cNvSpPr>
          <p:nvPr>
            <p:ph type="body" sz="quarter" idx="10" hasCustomPrompt="1"/>
          </p:nvPr>
        </p:nvSpPr>
        <p:spPr>
          <a:xfrm>
            <a:off x="0" y="604515"/>
            <a:ext cx="9144000" cy="338138"/>
          </a:xfrm>
          <a:prstGeom prst="rect">
            <a:avLst/>
          </a:prstGeom>
        </p:spPr>
        <p:txBody>
          <a:bodyPr/>
          <a:lstStyle>
            <a:lvl1pPr marL="0" indent="0" algn="ctr">
              <a:buNone/>
              <a:defRPr sz="1800" b="1">
                <a:solidFill>
                  <a:schemeClr val="accent1"/>
                </a:solidFill>
              </a:defRPr>
            </a:lvl1pPr>
          </a:lstStyle>
          <a:p>
            <a:pPr lvl="0"/>
            <a:r>
              <a:rPr lang="en-US" dirty="0"/>
              <a:t>EDIT MASTER TEXT STYLES</a:t>
            </a:r>
          </a:p>
        </p:txBody>
      </p:sp>
      <p:pic>
        <p:nvPicPr>
          <p:cNvPr id="13" name="Picture 12" descr="A picture containing drawing&#10;&#10;Description automatically generated">
            <a:extLst>
              <a:ext uri="{FF2B5EF4-FFF2-40B4-BE49-F238E27FC236}">
                <a16:creationId xmlns:a16="http://schemas.microsoft.com/office/drawing/2014/main" id="{6BE6A3E0-F89C-9440-8E0E-2B7B982FE9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409431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slide with secondary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1"/>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4123D88-DDF7-4249-8D55-A9663CA9F8A0}"/>
              </a:ext>
            </a:extLst>
          </p:cNvPr>
          <p:cNvSpPr>
            <a:spLocks noGrp="1"/>
          </p:cNvSpPr>
          <p:nvPr>
            <p:ph type="body" sz="quarter" idx="10" hasCustomPrompt="1"/>
          </p:nvPr>
        </p:nvSpPr>
        <p:spPr>
          <a:xfrm>
            <a:off x="0" y="604515"/>
            <a:ext cx="9144000" cy="338138"/>
          </a:xfrm>
          <a:prstGeom prst="rect">
            <a:avLst/>
          </a:prstGeom>
        </p:spPr>
        <p:txBody>
          <a:bodyPr/>
          <a:lstStyle>
            <a:lvl1pPr marL="0" indent="0" algn="ctr">
              <a:buNone/>
              <a:defRPr sz="1800" b="1">
                <a:solidFill>
                  <a:schemeClr val="accent1"/>
                </a:solidFill>
              </a:defRPr>
            </a:lvl1pPr>
          </a:lstStyle>
          <a:p>
            <a:pPr lvl="0"/>
            <a:r>
              <a:rPr lang="en-US" dirty="0"/>
              <a:t>EDIT MASTER TEXT STYLES</a:t>
            </a:r>
          </a:p>
        </p:txBody>
      </p:sp>
      <p:pic>
        <p:nvPicPr>
          <p:cNvPr id="10" name="Picture 9" descr="A close up of a sign&#10;&#10;Description automatically generated">
            <a:extLst>
              <a:ext uri="{FF2B5EF4-FFF2-40B4-BE49-F238E27FC236}">
                <a16:creationId xmlns:a16="http://schemas.microsoft.com/office/drawing/2014/main" id="{10CB1EC9-2947-C34E-8A1D-F90CA4B5A8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6" y="4859168"/>
            <a:ext cx="1007342" cy="164755"/>
          </a:xfrm>
          <a:prstGeom prst="rect">
            <a:avLst/>
          </a:prstGeom>
        </p:spPr>
      </p:pic>
    </p:spTree>
    <p:extLst>
      <p:ext uri="{BB962C8B-B14F-4D97-AF65-F5344CB8AC3E}">
        <p14:creationId xmlns:p14="http://schemas.microsoft.com/office/powerpoint/2010/main" val="377913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1"/>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3799" y="4883932"/>
            <a:ext cx="203563"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drawing&#10;&#10;Description automatically generated">
            <a:extLst>
              <a:ext uri="{FF2B5EF4-FFF2-40B4-BE49-F238E27FC236}">
                <a16:creationId xmlns:a16="http://schemas.microsoft.com/office/drawing/2014/main" id="{1F9BD4A3-8F91-6948-A926-F430DC3412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
        <p:nvSpPr>
          <p:cNvPr id="14" name="Text Placeholder 4">
            <a:extLst>
              <a:ext uri="{FF2B5EF4-FFF2-40B4-BE49-F238E27FC236}">
                <a16:creationId xmlns:a16="http://schemas.microsoft.com/office/drawing/2014/main" id="{1E4D4B29-4997-0F4C-8E38-6696E1B394A2}"/>
              </a:ext>
            </a:extLst>
          </p:cNvPr>
          <p:cNvSpPr>
            <a:spLocks noGrp="1"/>
          </p:cNvSpPr>
          <p:nvPr>
            <p:ph type="body" sz="quarter" idx="11"/>
          </p:nvPr>
        </p:nvSpPr>
        <p:spPr>
          <a:xfrm>
            <a:off x="358775" y="1185802"/>
            <a:ext cx="8455025" cy="3571936"/>
          </a:xfrm>
          <a:prstGeom prst="rect">
            <a:avLst/>
          </a:prstGeom>
        </p:spPr>
        <p:txBody>
          <a:bodyPr/>
          <a:lstStyle>
            <a:lvl1pPr marL="230188" indent="-230188">
              <a:spcBef>
                <a:spcPts val="0"/>
              </a:spcBef>
              <a:spcAft>
                <a:spcPts val="600"/>
              </a:spcAft>
              <a:buClr>
                <a:srgbClr val="009CDC"/>
              </a:buClr>
              <a:buFontTx/>
              <a:buBlip>
                <a:blip r:embed="rId4"/>
              </a:buBlip>
              <a:defRPr sz="1400"/>
            </a:lvl1pPr>
            <a:lvl2pPr marL="741363" indent="-284163">
              <a:spcBef>
                <a:spcPts val="0"/>
              </a:spcBef>
              <a:spcAft>
                <a:spcPts val="600"/>
              </a:spcAft>
              <a:buClr>
                <a:srgbClr val="009CDC"/>
              </a:buClr>
              <a:buFont typeface=".AppleSystemUIFont" charset="-120"/>
              <a:buChar char="–"/>
              <a:defRPr sz="1300"/>
            </a:lvl2pPr>
            <a:lvl3pPr marL="1143000" indent="-228600">
              <a:spcBef>
                <a:spcPts val="0"/>
              </a:spcBef>
              <a:spcAft>
                <a:spcPts val="600"/>
              </a:spcAft>
              <a:buClr>
                <a:srgbClr val="009CDC"/>
              </a:buClr>
              <a:buFont typeface="Courier New" charset="0"/>
              <a:buChar char="o"/>
              <a:defRPr sz="1200"/>
            </a:lvl3pPr>
            <a:lvl4pPr marL="1600200" indent="-228600">
              <a:spcBef>
                <a:spcPts val="0"/>
              </a:spcBef>
              <a:spcAft>
                <a:spcPts val="600"/>
              </a:spcAft>
              <a:buClr>
                <a:srgbClr val="009CDC"/>
              </a:buClr>
              <a:buFont typeface="Arial" charset="0"/>
              <a:buChar char="•"/>
              <a:defRPr sz="1100"/>
            </a:lvl4pPr>
            <a:lvl5pPr marL="2057400" indent="-228600">
              <a:spcBef>
                <a:spcPts val="0"/>
              </a:spcBef>
              <a:spcAft>
                <a:spcPts val="600"/>
              </a:spcAft>
              <a:buClr>
                <a:srgbClr val="009CDC"/>
              </a:buClr>
              <a:buFont typeface="Arial" charset="0"/>
              <a:buChar cha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858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slide with secondary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3975"/>
            <a:ext cx="9144000" cy="5143500"/>
          </a:xfrm>
          <a:prstGeom prst="rect">
            <a:avLst/>
          </a:prstGeom>
        </p:spPr>
      </p:pic>
      <p:sp>
        <p:nvSpPr>
          <p:cNvPr id="12"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3799" y="4883932"/>
            <a:ext cx="203563"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3">
            <a:extLst>
              <a:ext uri="{FF2B5EF4-FFF2-40B4-BE49-F238E27FC236}">
                <a16:creationId xmlns:a16="http://schemas.microsoft.com/office/drawing/2014/main" id="{887EC235-98E1-2544-9CC3-C0B88321896B}"/>
              </a:ext>
            </a:extLst>
          </p:cNvPr>
          <p:cNvSpPr>
            <a:spLocks noGrp="1"/>
          </p:cNvSpPr>
          <p:nvPr>
            <p:ph type="body" sz="quarter" idx="11" hasCustomPrompt="1"/>
          </p:nvPr>
        </p:nvSpPr>
        <p:spPr>
          <a:xfrm>
            <a:off x="0" y="604515"/>
            <a:ext cx="9144000" cy="338138"/>
          </a:xfrm>
          <a:prstGeom prst="rect">
            <a:avLst/>
          </a:prstGeom>
        </p:spPr>
        <p:txBody>
          <a:bodyPr/>
          <a:lstStyle>
            <a:lvl1pPr marL="0" indent="0" algn="ctr">
              <a:buNone/>
              <a:defRPr sz="1800" b="1">
                <a:solidFill>
                  <a:schemeClr val="accent1"/>
                </a:solidFill>
              </a:defRPr>
            </a:lvl1pPr>
          </a:lstStyle>
          <a:p>
            <a:pPr lvl="0"/>
            <a:r>
              <a:rPr lang="en-US" dirty="0"/>
              <a:t>EDIT MASTER TEXT STYLES</a:t>
            </a:r>
          </a:p>
        </p:txBody>
      </p:sp>
      <p:pic>
        <p:nvPicPr>
          <p:cNvPr id="13" name="Picture 12" descr="A picture containing drawing&#10;&#10;Description automatically generated">
            <a:extLst>
              <a:ext uri="{FF2B5EF4-FFF2-40B4-BE49-F238E27FC236}">
                <a16:creationId xmlns:a16="http://schemas.microsoft.com/office/drawing/2014/main" id="{1B9AFFF9-4B78-9349-894C-6CC15AD5C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
        <p:nvSpPr>
          <p:cNvPr id="10" name="Text Placeholder 4">
            <a:extLst>
              <a:ext uri="{FF2B5EF4-FFF2-40B4-BE49-F238E27FC236}">
                <a16:creationId xmlns:a16="http://schemas.microsoft.com/office/drawing/2014/main" id="{1E4D4B29-4997-0F4C-8E38-6696E1B394A2}"/>
              </a:ext>
            </a:extLst>
          </p:cNvPr>
          <p:cNvSpPr>
            <a:spLocks noGrp="1"/>
          </p:cNvSpPr>
          <p:nvPr>
            <p:ph type="body" sz="quarter" idx="12"/>
          </p:nvPr>
        </p:nvSpPr>
        <p:spPr>
          <a:xfrm>
            <a:off x="358775" y="1185802"/>
            <a:ext cx="8455025" cy="3571936"/>
          </a:xfrm>
          <a:prstGeom prst="rect">
            <a:avLst/>
          </a:prstGeom>
        </p:spPr>
        <p:txBody>
          <a:bodyPr/>
          <a:lstStyle>
            <a:lvl1pPr marL="230188" indent="-230188">
              <a:spcBef>
                <a:spcPts val="0"/>
              </a:spcBef>
              <a:spcAft>
                <a:spcPts val="600"/>
              </a:spcAft>
              <a:buClr>
                <a:srgbClr val="009CDC"/>
              </a:buClr>
              <a:buFontTx/>
              <a:buBlip>
                <a:blip r:embed="rId4"/>
              </a:buBlip>
              <a:defRPr sz="1400"/>
            </a:lvl1pPr>
            <a:lvl2pPr marL="741363" indent="-284163">
              <a:spcBef>
                <a:spcPts val="0"/>
              </a:spcBef>
              <a:spcAft>
                <a:spcPts val="600"/>
              </a:spcAft>
              <a:buClr>
                <a:srgbClr val="009CDC"/>
              </a:buClr>
              <a:buFont typeface=".AppleSystemUIFont" charset="-120"/>
              <a:buChar char="–"/>
              <a:defRPr sz="1300"/>
            </a:lvl2pPr>
            <a:lvl3pPr marL="1143000" indent="-228600">
              <a:spcBef>
                <a:spcPts val="0"/>
              </a:spcBef>
              <a:spcAft>
                <a:spcPts val="600"/>
              </a:spcAft>
              <a:buClr>
                <a:srgbClr val="009CDC"/>
              </a:buClr>
              <a:buFont typeface="Courier New" charset="0"/>
              <a:buChar char="o"/>
              <a:defRPr sz="1200"/>
            </a:lvl3pPr>
            <a:lvl4pPr marL="1600200" indent="-228600">
              <a:spcBef>
                <a:spcPts val="0"/>
              </a:spcBef>
              <a:spcAft>
                <a:spcPts val="600"/>
              </a:spcAft>
              <a:buClr>
                <a:srgbClr val="009CDC"/>
              </a:buClr>
              <a:buFont typeface="Arial" charset="0"/>
              <a:buChar char="•"/>
              <a:defRPr sz="1100"/>
            </a:lvl4pPr>
            <a:lvl5pPr marL="2057400" indent="-228600">
              <a:spcBef>
                <a:spcPts val="0"/>
              </a:spcBef>
              <a:spcAft>
                <a:spcPts val="600"/>
              </a:spcAft>
              <a:buClr>
                <a:srgbClr val="009CDC"/>
              </a:buClr>
              <a:buFont typeface="Arial" charset="0"/>
              <a:buChar cha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8417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with ima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1"/>
            <a:ext cx="9144000" cy="5143500"/>
          </a:xfrm>
          <a:prstGeom prst="rect">
            <a:avLst/>
          </a:prstGeom>
        </p:spPr>
      </p:pic>
      <p:sp>
        <p:nvSpPr>
          <p:cNvPr id="4" name="Picture Placeholder 3">
            <a:extLst>
              <a:ext uri="{FF2B5EF4-FFF2-40B4-BE49-F238E27FC236}">
                <a16:creationId xmlns:a16="http://schemas.microsoft.com/office/drawing/2014/main" id="{E8D8E1A7-26AA-A049-9A24-57CEE2560DDB}"/>
              </a:ext>
            </a:extLst>
          </p:cNvPr>
          <p:cNvSpPr>
            <a:spLocks noGrp="1"/>
          </p:cNvSpPr>
          <p:nvPr>
            <p:ph type="pic" sz="quarter" idx="10"/>
          </p:nvPr>
        </p:nvSpPr>
        <p:spPr>
          <a:xfrm>
            <a:off x="5561012" y="0"/>
            <a:ext cx="3582988" cy="5143500"/>
          </a:xfrm>
          <a:prstGeom prst="rect">
            <a:avLst/>
          </a:prstGeom>
        </p:spPr>
        <p:txBody>
          <a:bodyPr/>
          <a:lstStyle/>
          <a:p>
            <a:endParaRPr lang="en-GB" dirty="0"/>
          </a:p>
        </p:txBody>
      </p:sp>
      <p:sp>
        <p:nvSpPr>
          <p:cNvPr id="16" name="Subtitle 2">
            <a:extLst>
              <a:ext uri="{FF2B5EF4-FFF2-40B4-BE49-F238E27FC236}">
                <a16:creationId xmlns:a16="http://schemas.microsoft.com/office/drawing/2014/main" id="{492ABF51-9CDC-4549-B26E-44B7182637BC}"/>
              </a:ext>
            </a:extLst>
          </p:cNvPr>
          <p:cNvSpPr>
            <a:spLocks noGrp="1"/>
          </p:cNvSpPr>
          <p:nvPr>
            <p:ph type="subTitle" idx="1" hasCustomPrompt="1"/>
          </p:nvPr>
        </p:nvSpPr>
        <p:spPr>
          <a:xfrm>
            <a:off x="239368" y="192296"/>
            <a:ext cx="5122242" cy="581287"/>
          </a:xfrm>
          <a:prstGeom prst="rect">
            <a:avLst/>
          </a:prstGeom>
        </p:spPr>
        <p:txBody>
          <a:bodyPr anchor="t">
            <a:noAutofit/>
          </a:bodyPr>
          <a:lstStyle>
            <a:lvl1pPr marL="0" indent="0" algn="l">
              <a:lnSpc>
                <a:spcPts val="2800"/>
              </a:lnSpc>
              <a:spcBef>
                <a:spcPts val="0"/>
              </a:spcBef>
              <a:buFont typeface="Arial" panose="020B0604020202020204" pitchFamily="34" charset="0"/>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3">
            <a:extLst>
              <a:ext uri="{FF2B5EF4-FFF2-40B4-BE49-F238E27FC236}">
                <a16:creationId xmlns:a16="http://schemas.microsoft.com/office/drawing/2014/main" id="{C1E47E23-6E7E-F74F-9944-339198C9073F}"/>
              </a:ext>
            </a:extLst>
          </p:cNvPr>
          <p:cNvSpPr>
            <a:spLocks noGrp="1"/>
          </p:cNvSpPr>
          <p:nvPr>
            <p:ph type="body" sz="quarter" idx="11" hasCustomPrompt="1"/>
          </p:nvPr>
        </p:nvSpPr>
        <p:spPr>
          <a:xfrm>
            <a:off x="239368" y="1095376"/>
            <a:ext cx="5122242" cy="362722"/>
          </a:xfrm>
          <a:prstGeom prst="rect">
            <a:avLst/>
          </a:prstGeom>
        </p:spPr>
        <p:txBody>
          <a:bodyPr/>
          <a:lstStyle>
            <a:lvl1pPr marL="0" indent="0">
              <a:buNone/>
              <a:defRPr sz="1800" b="1">
                <a:solidFill>
                  <a:schemeClr val="accent1"/>
                </a:solidFill>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dirty="0"/>
              <a:t>EDIT MASTER TEXT STYLES</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drawing&#10;&#10;Description automatically generated">
            <a:extLst>
              <a:ext uri="{FF2B5EF4-FFF2-40B4-BE49-F238E27FC236}">
                <a16:creationId xmlns:a16="http://schemas.microsoft.com/office/drawing/2014/main" id="{81D6D622-0D16-5A41-9AC3-0A8B91A220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
        <p:nvSpPr>
          <p:cNvPr id="14" name="Text Placeholder 4">
            <a:extLst>
              <a:ext uri="{FF2B5EF4-FFF2-40B4-BE49-F238E27FC236}">
                <a16:creationId xmlns:a16="http://schemas.microsoft.com/office/drawing/2014/main" id="{1E4D4B29-4997-0F4C-8E38-6696E1B394A2}"/>
              </a:ext>
            </a:extLst>
          </p:cNvPr>
          <p:cNvSpPr>
            <a:spLocks noGrp="1"/>
          </p:cNvSpPr>
          <p:nvPr>
            <p:ph type="body" sz="quarter" idx="13"/>
          </p:nvPr>
        </p:nvSpPr>
        <p:spPr>
          <a:xfrm>
            <a:off x="239368" y="1575591"/>
            <a:ext cx="5122242" cy="3008992"/>
          </a:xfrm>
          <a:prstGeom prst="rect">
            <a:avLst/>
          </a:prstGeom>
        </p:spPr>
        <p:txBody>
          <a:bodyPr/>
          <a:lstStyle>
            <a:lvl1pPr marL="230188" indent="-230188">
              <a:spcBef>
                <a:spcPts val="0"/>
              </a:spcBef>
              <a:spcAft>
                <a:spcPts val="600"/>
              </a:spcAft>
              <a:buClr>
                <a:srgbClr val="009CDC"/>
              </a:buClr>
              <a:buFontTx/>
              <a:buBlip>
                <a:blip r:embed="rId4"/>
              </a:buBlip>
              <a:defRPr sz="1400"/>
            </a:lvl1pPr>
            <a:lvl2pPr marL="741363" indent="-284163">
              <a:spcBef>
                <a:spcPts val="0"/>
              </a:spcBef>
              <a:spcAft>
                <a:spcPts val="600"/>
              </a:spcAft>
              <a:buClr>
                <a:srgbClr val="009CDC"/>
              </a:buClr>
              <a:buFont typeface=".AppleSystemUIFont" charset="-120"/>
              <a:buChar char="–"/>
              <a:defRPr sz="1300"/>
            </a:lvl2pPr>
            <a:lvl3pPr marL="1143000" indent="-228600">
              <a:spcBef>
                <a:spcPts val="0"/>
              </a:spcBef>
              <a:spcAft>
                <a:spcPts val="600"/>
              </a:spcAft>
              <a:buClr>
                <a:srgbClr val="009CDC"/>
              </a:buClr>
              <a:buFont typeface="Courier New" charset="0"/>
              <a:buChar char="o"/>
              <a:defRPr sz="1200"/>
            </a:lvl3pPr>
            <a:lvl4pPr marL="1600200" indent="-228600">
              <a:spcBef>
                <a:spcPts val="0"/>
              </a:spcBef>
              <a:spcAft>
                <a:spcPts val="600"/>
              </a:spcAft>
              <a:buClr>
                <a:srgbClr val="009CDC"/>
              </a:buClr>
              <a:buFont typeface="Arial" charset="0"/>
              <a:buChar char="•"/>
              <a:defRPr sz="1100"/>
            </a:lvl4pPr>
            <a:lvl5pPr marL="2057400" indent="-228600">
              <a:spcBef>
                <a:spcPts val="0"/>
              </a:spcBef>
              <a:spcAft>
                <a:spcPts val="600"/>
              </a:spcAft>
              <a:buClr>
                <a:srgbClr val="009CDC"/>
              </a:buClr>
              <a:buFont typeface="Arial" charset="0"/>
              <a:buChar cha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11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with image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1"/>
            <a:ext cx="9144000" cy="5143500"/>
          </a:xfrm>
          <a:prstGeom prst="rect">
            <a:avLst/>
          </a:prstGeom>
        </p:spPr>
      </p:pic>
      <p:sp>
        <p:nvSpPr>
          <p:cNvPr id="4" name="Picture Placeholder 3">
            <a:extLst>
              <a:ext uri="{FF2B5EF4-FFF2-40B4-BE49-F238E27FC236}">
                <a16:creationId xmlns:a16="http://schemas.microsoft.com/office/drawing/2014/main" id="{E8D8E1A7-26AA-A049-9A24-57CEE2560DDB}"/>
              </a:ext>
            </a:extLst>
          </p:cNvPr>
          <p:cNvSpPr>
            <a:spLocks noGrp="1"/>
          </p:cNvSpPr>
          <p:nvPr>
            <p:ph type="pic" sz="quarter" idx="10"/>
          </p:nvPr>
        </p:nvSpPr>
        <p:spPr>
          <a:xfrm>
            <a:off x="0" y="0"/>
            <a:ext cx="3582988" cy="5143500"/>
          </a:xfrm>
          <a:prstGeom prst="rect">
            <a:avLst/>
          </a:prstGeom>
        </p:spPr>
        <p:txBody>
          <a:bodyPr/>
          <a:lstStyle/>
          <a:p>
            <a:endParaRPr lang="en-GB" dirty="0"/>
          </a:p>
        </p:txBody>
      </p:sp>
      <p:sp>
        <p:nvSpPr>
          <p:cNvPr id="16" name="Subtitle 2">
            <a:extLst>
              <a:ext uri="{FF2B5EF4-FFF2-40B4-BE49-F238E27FC236}">
                <a16:creationId xmlns:a16="http://schemas.microsoft.com/office/drawing/2014/main" id="{492ABF51-9CDC-4549-B26E-44B7182637BC}"/>
              </a:ext>
            </a:extLst>
          </p:cNvPr>
          <p:cNvSpPr>
            <a:spLocks noGrp="1"/>
          </p:cNvSpPr>
          <p:nvPr>
            <p:ph type="subTitle" idx="1" hasCustomPrompt="1"/>
          </p:nvPr>
        </p:nvSpPr>
        <p:spPr>
          <a:xfrm>
            <a:off x="3803596" y="192296"/>
            <a:ext cx="5122242" cy="581287"/>
          </a:xfrm>
          <a:prstGeom prst="rect">
            <a:avLst/>
          </a:prstGeom>
        </p:spPr>
        <p:txBody>
          <a:bodyPr anchor="t">
            <a:noAutofit/>
          </a:bodyPr>
          <a:lstStyle>
            <a:lvl1pPr marL="0" indent="0" algn="l">
              <a:lnSpc>
                <a:spcPts val="2800"/>
              </a:lnSpc>
              <a:spcBef>
                <a:spcPts val="0"/>
              </a:spcBef>
              <a:buFont typeface="Arial" panose="020B0604020202020204" pitchFamily="34" charset="0"/>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3">
            <a:extLst>
              <a:ext uri="{FF2B5EF4-FFF2-40B4-BE49-F238E27FC236}">
                <a16:creationId xmlns:a16="http://schemas.microsoft.com/office/drawing/2014/main" id="{C1E47E23-6E7E-F74F-9944-339198C9073F}"/>
              </a:ext>
            </a:extLst>
          </p:cNvPr>
          <p:cNvSpPr>
            <a:spLocks noGrp="1"/>
          </p:cNvSpPr>
          <p:nvPr>
            <p:ph type="body" sz="quarter" idx="11" hasCustomPrompt="1"/>
          </p:nvPr>
        </p:nvSpPr>
        <p:spPr>
          <a:xfrm>
            <a:off x="3803596" y="1095376"/>
            <a:ext cx="5122242" cy="362722"/>
          </a:xfrm>
          <a:prstGeom prst="rect">
            <a:avLst/>
          </a:prstGeom>
        </p:spPr>
        <p:txBody>
          <a:bodyPr/>
          <a:lstStyle>
            <a:lvl1pPr marL="0" indent="0">
              <a:buNone/>
              <a:defRPr sz="1800" b="1">
                <a:solidFill>
                  <a:schemeClr val="accent1"/>
                </a:solidFill>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dirty="0"/>
              <a:t>EDIT MASTER TEXT STYLES</a:t>
            </a:r>
          </a:p>
        </p:txBody>
      </p:sp>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drawing&#10;&#10;Description automatically generated">
            <a:extLst>
              <a:ext uri="{FF2B5EF4-FFF2-40B4-BE49-F238E27FC236}">
                <a16:creationId xmlns:a16="http://schemas.microsoft.com/office/drawing/2014/main" id="{833BDDCE-2BC9-C244-B9F7-AAE9BF2F25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
        <p:nvSpPr>
          <p:cNvPr id="14" name="Text Placeholder 4">
            <a:extLst>
              <a:ext uri="{FF2B5EF4-FFF2-40B4-BE49-F238E27FC236}">
                <a16:creationId xmlns:a16="http://schemas.microsoft.com/office/drawing/2014/main" id="{1E4D4B29-4997-0F4C-8E38-6696E1B394A2}"/>
              </a:ext>
            </a:extLst>
          </p:cNvPr>
          <p:cNvSpPr>
            <a:spLocks noGrp="1"/>
          </p:cNvSpPr>
          <p:nvPr>
            <p:ph type="body" sz="quarter" idx="13"/>
          </p:nvPr>
        </p:nvSpPr>
        <p:spPr>
          <a:xfrm>
            <a:off x="3803597" y="1575591"/>
            <a:ext cx="5122242" cy="3008992"/>
          </a:xfrm>
          <a:prstGeom prst="rect">
            <a:avLst/>
          </a:prstGeom>
        </p:spPr>
        <p:txBody>
          <a:bodyPr/>
          <a:lstStyle>
            <a:lvl1pPr marL="230188" indent="-230188">
              <a:spcBef>
                <a:spcPts val="0"/>
              </a:spcBef>
              <a:spcAft>
                <a:spcPts val="600"/>
              </a:spcAft>
              <a:buClr>
                <a:srgbClr val="009CDC"/>
              </a:buClr>
              <a:buFontTx/>
              <a:buBlip>
                <a:blip r:embed="rId4"/>
              </a:buBlip>
              <a:defRPr sz="1400"/>
            </a:lvl1pPr>
            <a:lvl2pPr marL="741363" indent="-284163">
              <a:spcBef>
                <a:spcPts val="0"/>
              </a:spcBef>
              <a:spcAft>
                <a:spcPts val="600"/>
              </a:spcAft>
              <a:buClr>
                <a:srgbClr val="009CDC"/>
              </a:buClr>
              <a:buFont typeface=".AppleSystemUIFont" charset="-120"/>
              <a:buChar char="–"/>
              <a:defRPr sz="1300"/>
            </a:lvl2pPr>
            <a:lvl3pPr marL="1143000" indent="-228600">
              <a:spcBef>
                <a:spcPts val="0"/>
              </a:spcBef>
              <a:spcAft>
                <a:spcPts val="600"/>
              </a:spcAft>
              <a:buClr>
                <a:srgbClr val="009CDC"/>
              </a:buClr>
              <a:buFont typeface="Courier New" charset="0"/>
              <a:buChar char="o"/>
              <a:defRPr sz="1200"/>
            </a:lvl3pPr>
            <a:lvl4pPr marL="1600200" indent="-228600">
              <a:spcBef>
                <a:spcPts val="0"/>
              </a:spcBef>
              <a:spcAft>
                <a:spcPts val="600"/>
              </a:spcAft>
              <a:buClr>
                <a:srgbClr val="009CDC"/>
              </a:buClr>
              <a:buFont typeface="Arial" charset="0"/>
              <a:buChar char="•"/>
              <a:defRPr sz="1100"/>
            </a:lvl4pPr>
            <a:lvl5pPr marL="2057400" indent="-228600">
              <a:spcBef>
                <a:spcPts val="0"/>
              </a:spcBef>
              <a:spcAft>
                <a:spcPts val="600"/>
              </a:spcAft>
              <a:buClr>
                <a:srgbClr val="009CDC"/>
              </a:buClr>
              <a:buFont typeface="Arial" charset="0"/>
              <a:buChar cha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6424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 Bar Content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AC4B8A-A6C5-9746-A9BE-CBDC5EB13C32}"/>
              </a:ext>
            </a:extLst>
          </p:cNvPr>
          <p:cNvPicPr>
            <a:picLocks noChangeAspect="1"/>
          </p:cNvPicPr>
          <p:nvPr userDrawn="1"/>
        </p:nvPicPr>
        <p:blipFill>
          <a:blip r:embed="rId2">
            <a:alphaModFix amt="50000"/>
          </a:blip>
          <a:stretch>
            <a:fillRect/>
          </a:stretch>
        </p:blipFill>
        <p:spPr>
          <a:xfrm>
            <a:off x="0" y="0"/>
            <a:ext cx="9144000" cy="5143500"/>
          </a:xfrm>
          <a:prstGeom prst="rect">
            <a:avLst/>
          </a:prstGeom>
        </p:spPr>
      </p:pic>
      <p:sp>
        <p:nvSpPr>
          <p:cNvPr id="2" name="Freeform 1"/>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9" name="Triangle 8">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0CD2012-9C9A-FB44-BF2C-8646CCEA64ED}"/>
              </a:ext>
            </a:extLst>
          </p:cNvPr>
          <p:cNvSpPr/>
          <p:nvPr userDrawn="1"/>
        </p:nvSpPr>
        <p:spPr>
          <a:xfrm>
            <a:off x="0" y="0"/>
            <a:ext cx="3648456"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4A8CA8BE-EE63-9448-92EF-9000C6A5F69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3643194" cy="5143500"/>
          </a:xfrm>
          <a:prstGeom prst="rect">
            <a:avLst/>
          </a:prstGeom>
        </p:spPr>
      </p:pic>
      <p:sp>
        <p:nvSpPr>
          <p:cNvPr id="14" name="Text Placeholder 3">
            <a:extLst>
              <a:ext uri="{FF2B5EF4-FFF2-40B4-BE49-F238E27FC236}">
                <a16:creationId xmlns:a16="http://schemas.microsoft.com/office/drawing/2014/main" id="{59CCA507-482A-3C47-9B45-96A9718D3D8F}"/>
              </a:ext>
            </a:extLst>
          </p:cNvPr>
          <p:cNvSpPr>
            <a:spLocks noGrp="1"/>
          </p:cNvSpPr>
          <p:nvPr>
            <p:ph type="body" sz="quarter" idx="12" hasCustomPrompt="1"/>
          </p:nvPr>
        </p:nvSpPr>
        <p:spPr>
          <a:xfrm>
            <a:off x="114305" y="2390389"/>
            <a:ext cx="3414584" cy="362722"/>
          </a:xfrm>
          <a:prstGeom prst="rect">
            <a:avLst/>
          </a:prstGeom>
        </p:spPr>
        <p:txBody>
          <a:bodyPr/>
          <a:lstStyle>
            <a:lvl1pPr marL="0" indent="0" algn="ctr">
              <a:buNone/>
              <a:defRPr sz="2400" b="1">
                <a:solidFill>
                  <a:schemeClr val="accent1"/>
                </a:solidFill>
              </a:defRPr>
            </a:lvl1pPr>
            <a:lvl2pPr marL="457200" indent="0">
              <a:buNone/>
              <a:defRPr sz="1800">
                <a:solidFill>
                  <a:schemeClr val="accent1"/>
                </a:solidFill>
              </a:defRPr>
            </a:lvl2pPr>
            <a:lvl3pPr marL="914400" indent="0">
              <a:buNone/>
              <a:defRPr sz="1800">
                <a:solidFill>
                  <a:schemeClr val="accent1"/>
                </a:solidFill>
              </a:defRPr>
            </a:lvl3pPr>
            <a:lvl4pPr marL="1371600" indent="0">
              <a:buNone/>
              <a:defRPr sz="1800">
                <a:solidFill>
                  <a:schemeClr val="accent1"/>
                </a:solidFill>
              </a:defRPr>
            </a:lvl4pPr>
            <a:lvl5pPr marL="1828800" indent="0">
              <a:buNone/>
              <a:defRPr sz="1800">
                <a:solidFill>
                  <a:schemeClr val="accent1"/>
                </a:solidFill>
              </a:defRPr>
            </a:lvl5pPr>
          </a:lstStyle>
          <a:p>
            <a:pPr lvl="0"/>
            <a:r>
              <a:rPr lang="en-US" dirty="0"/>
              <a:t>SLIDE TITLE HERE</a:t>
            </a:r>
          </a:p>
        </p:txBody>
      </p:sp>
      <p:pic>
        <p:nvPicPr>
          <p:cNvPr id="12" name="Picture 11" descr="A picture containing drawing&#10;&#10;Description automatically generated">
            <a:extLst>
              <a:ext uri="{FF2B5EF4-FFF2-40B4-BE49-F238E27FC236}">
                <a16:creationId xmlns:a16="http://schemas.microsoft.com/office/drawing/2014/main" id="{F2CC366A-9679-CF4A-9D69-F6CFC7B60F5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
        <p:nvSpPr>
          <p:cNvPr id="17" name="Text Placeholder 4">
            <a:extLst>
              <a:ext uri="{FF2B5EF4-FFF2-40B4-BE49-F238E27FC236}">
                <a16:creationId xmlns:a16="http://schemas.microsoft.com/office/drawing/2014/main" id="{1E4D4B29-4997-0F4C-8E38-6696E1B394A2}"/>
              </a:ext>
            </a:extLst>
          </p:cNvPr>
          <p:cNvSpPr>
            <a:spLocks noGrp="1"/>
          </p:cNvSpPr>
          <p:nvPr>
            <p:ph type="body" sz="quarter" idx="13"/>
          </p:nvPr>
        </p:nvSpPr>
        <p:spPr>
          <a:xfrm>
            <a:off x="3803597" y="336883"/>
            <a:ext cx="5122242" cy="4263995"/>
          </a:xfrm>
          <a:prstGeom prst="rect">
            <a:avLst/>
          </a:prstGeom>
        </p:spPr>
        <p:txBody>
          <a:bodyPr/>
          <a:lstStyle>
            <a:lvl1pPr marL="230188" indent="-230188">
              <a:spcBef>
                <a:spcPts val="0"/>
              </a:spcBef>
              <a:spcAft>
                <a:spcPts val="600"/>
              </a:spcAft>
              <a:buClr>
                <a:srgbClr val="009CDC"/>
              </a:buClr>
              <a:buFontTx/>
              <a:buBlip>
                <a:blip r:embed="rId5"/>
              </a:buBlip>
              <a:defRPr sz="1400"/>
            </a:lvl1pPr>
            <a:lvl2pPr marL="741363" indent="-284163">
              <a:spcBef>
                <a:spcPts val="0"/>
              </a:spcBef>
              <a:spcAft>
                <a:spcPts val="600"/>
              </a:spcAft>
              <a:buClr>
                <a:srgbClr val="009CDC"/>
              </a:buClr>
              <a:buFont typeface=".AppleSystemUIFont" charset="-120"/>
              <a:buChar char="–"/>
              <a:defRPr sz="1300"/>
            </a:lvl2pPr>
            <a:lvl3pPr marL="1143000" indent="-228600">
              <a:spcBef>
                <a:spcPts val="0"/>
              </a:spcBef>
              <a:spcAft>
                <a:spcPts val="600"/>
              </a:spcAft>
              <a:buClr>
                <a:srgbClr val="009CDC"/>
              </a:buClr>
              <a:buFont typeface="Courier New" charset="0"/>
              <a:buChar char="o"/>
              <a:defRPr sz="1200"/>
            </a:lvl3pPr>
            <a:lvl4pPr marL="1600200" indent="-228600">
              <a:spcBef>
                <a:spcPts val="0"/>
              </a:spcBef>
              <a:spcAft>
                <a:spcPts val="600"/>
              </a:spcAft>
              <a:buClr>
                <a:srgbClr val="009CDC"/>
              </a:buClr>
              <a:buFont typeface="Arial" charset="0"/>
              <a:buChar char="•"/>
              <a:defRPr sz="1100"/>
            </a:lvl4pPr>
            <a:lvl5pPr marL="2057400" indent="-228600">
              <a:spcBef>
                <a:spcPts val="0"/>
              </a:spcBef>
              <a:spcAft>
                <a:spcPts val="600"/>
              </a:spcAft>
              <a:buClr>
                <a:srgbClr val="009CDC"/>
              </a:buClr>
              <a:buFont typeface="Arial" charset="0"/>
              <a:buChar cha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0905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Airport_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311AB-F92B-1C47-8F15-607B6064FE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7BD68FD6-14A4-A143-B025-F26EFB635E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9997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pad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61EA561-2672-4729-851D-B3DAC4C243F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5143500"/>
          </a:xfrm>
          <a:prstGeom prst="rect">
            <a:avLst/>
          </a:prstGeom>
        </p:spPr>
      </p:pic>
      <p:sp>
        <p:nvSpPr>
          <p:cNvPr id="4" name="Subtitle 2"/>
          <p:cNvSpPr>
            <a:spLocks noGrp="1"/>
          </p:cNvSpPr>
          <p:nvPr>
            <p:ph type="subTitle" idx="1" hasCustomPrompt="1"/>
          </p:nvPr>
        </p:nvSpPr>
        <p:spPr>
          <a:xfrm>
            <a:off x="1" y="192296"/>
            <a:ext cx="9144000" cy="581287"/>
          </a:xfrm>
          <a:prstGeom prst="rect">
            <a:avLst/>
          </a:prstGeom>
        </p:spPr>
        <p:txBody>
          <a:bodyPr anchor="t">
            <a:noAutofit/>
          </a:bodyPr>
          <a:lstStyle>
            <a:lvl1pPr marL="0" indent="0" algn="ctr">
              <a:lnSpc>
                <a:spcPts val="2800"/>
              </a:lnSpc>
              <a:spcBef>
                <a:spcPts val="0"/>
              </a:spcBef>
              <a:buNone/>
              <a:defRPr sz="2400" b="0" i="0">
                <a:solidFill>
                  <a:srgbClr val="253746"/>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Freeform 5"/>
          <p:cNvSpPr/>
          <p:nvPr userDrawn="1"/>
        </p:nvSpPr>
        <p:spPr>
          <a:xfrm>
            <a:off x="6304027" y="4402443"/>
            <a:ext cx="2839973" cy="741057"/>
          </a:xfrm>
          <a:custGeom>
            <a:avLst/>
            <a:gdLst>
              <a:gd name="connsiteX0" fmla="*/ 4664054 w 4664054"/>
              <a:gd name="connsiteY0" fmla="*/ 0 h 1920854"/>
              <a:gd name="connsiteX1" fmla="*/ 4664054 w 4664054"/>
              <a:gd name="connsiteY1" fmla="*/ 1920854 h 1920854"/>
              <a:gd name="connsiteX2" fmla="*/ 0 w 4664054"/>
              <a:gd name="connsiteY2" fmla="*/ 1920854 h 1920854"/>
              <a:gd name="connsiteX3" fmla="*/ 4664054 w 4664054"/>
              <a:gd name="connsiteY3" fmla="*/ 0 h 1920854"/>
            </a:gdLst>
            <a:ahLst/>
            <a:cxnLst>
              <a:cxn ang="0">
                <a:pos x="connsiteX0" y="connsiteY0"/>
              </a:cxn>
              <a:cxn ang="0">
                <a:pos x="connsiteX1" y="connsiteY1"/>
              </a:cxn>
              <a:cxn ang="0">
                <a:pos x="connsiteX2" y="connsiteY2"/>
              </a:cxn>
              <a:cxn ang="0">
                <a:pos x="connsiteX3" y="connsiteY3"/>
              </a:cxn>
            </a:cxnLst>
            <a:rect l="l" t="t" r="r" b="b"/>
            <a:pathLst>
              <a:path w="4664054" h="1920854">
                <a:moveTo>
                  <a:pt x="4664054" y="0"/>
                </a:moveTo>
                <a:lnTo>
                  <a:pt x="4664054" y="1920854"/>
                </a:lnTo>
                <a:lnTo>
                  <a:pt x="0" y="1920854"/>
                </a:lnTo>
                <a:lnTo>
                  <a:pt x="4664054" y="0"/>
                </a:lnTo>
                <a:close/>
              </a:path>
            </a:pathLst>
          </a:custGeom>
          <a:solidFill>
            <a:srgbClr val="253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8814477" y="4883932"/>
            <a:ext cx="202885"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b="1" kern="1200">
                <a:solidFill>
                  <a:schemeClr val="bg2"/>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0F1BB3-AF99-0C4E-BCA0-6DD17513A514}" type="slidenum">
              <a:rPr lang="en-US" smtClean="0">
                <a:solidFill>
                  <a:schemeClr val="bg1"/>
                </a:solidFill>
              </a:rPr>
              <a:pPr/>
              <a:t>‹#›</a:t>
            </a:fld>
            <a:endParaRPr lang="en-US" dirty="0">
              <a:solidFill>
                <a:schemeClr val="bg1"/>
              </a:solidFill>
            </a:endParaRPr>
          </a:p>
        </p:txBody>
      </p:sp>
      <p:sp>
        <p:nvSpPr>
          <p:cNvPr id="8" name="Triangle 7">
            <a:extLst>
              <a:ext uri="{FF2B5EF4-FFF2-40B4-BE49-F238E27FC236}">
                <a16:creationId xmlns:a16="http://schemas.microsoft.com/office/drawing/2014/main" id="{875FB832-FE80-6E4C-8E65-7033DB801154}"/>
              </a:ext>
            </a:extLst>
          </p:cNvPr>
          <p:cNvSpPr/>
          <p:nvPr userDrawn="1"/>
        </p:nvSpPr>
        <p:spPr>
          <a:xfrm rot="5400000" flipH="1">
            <a:off x="8731304" y="4898388"/>
            <a:ext cx="80030" cy="8631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C5839A1C-3C97-FC47-BE09-CE5B78254B2E}"/>
              </a:ext>
            </a:extLst>
          </p:cNvPr>
          <p:cNvSpPr>
            <a:spLocks noGrp="1"/>
          </p:cNvSpPr>
          <p:nvPr>
            <p:ph type="body" sz="quarter" idx="10"/>
          </p:nvPr>
        </p:nvSpPr>
        <p:spPr>
          <a:xfrm>
            <a:off x="2170323" y="1200839"/>
            <a:ext cx="4759287" cy="3556899"/>
          </a:xfrm>
          <a:prstGeom prst="rect">
            <a:avLst/>
          </a:prstGeom>
        </p:spPr>
        <p:txBody>
          <a:bodyPr/>
          <a:lstStyle>
            <a:lvl1pPr marL="230188" indent="-230188">
              <a:buFontTx/>
              <a:buBlip>
                <a:blip r:embed="rId3"/>
              </a:buBlip>
              <a:defRPr sz="1400"/>
            </a:lvl1pPr>
            <a:lvl2pPr marL="741363" indent="-284163">
              <a:buFontTx/>
              <a:buBlip>
                <a:blip r:embed="rId3"/>
              </a:buBlip>
              <a:defRPr sz="1400"/>
            </a:lvl2pPr>
            <a:lvl3pPr marL="1143000" indent="-228600">
              <a:buFontTx/>
              <a:buBlip>
                <a:blip r:embed="rId3"/>
              </a:buBlip>
              <a:defRPr sz="1400"/>
            </a:lvl3pPr>
            <a:lvl4pPr marL="1600200" indent="-228600">
              <a:buFontTx/>
              <a:buBlip>
                <a:blip r:embed="rId3"/>
              </a:buBlip>
              <a:defRPr sz="1400"/>
            </a:lvl4pPr>
            <a:lvl5pPr marL="2057400" indent="-228600">
              <a:buFontTx/>
              <a:buBlip>
                <a:blip r:embed="rId3"/>
              </a:buBlip>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descr="A picture containing drawing&#10;&#10;Description automatically generated">
            <a:extLst>
              <a:ext uri="{FF2B5EF4-FFF2-40B4-BE49-F238E27FC236}">
                <a16:creationId xmlns:a16="http://schemas.microsoft.com/office/drawing/2014/main" id="{427A157B-22A7-AC44-B40F-B766EC3129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557" y="4859168"/>
            <a:ext cx="1007341" cy="164755"/>
          </a:xfrm>
          <a:prstGeom prst="rect">
            <a:avLst/>
          </a:prstGeom>
        </p:spPr>
      </p:pic>
    </p:spTree>
    <p:extLst>
      <p:ext uri="{BB962C8B-B14F-4D97-AF65-F5344CB8AC3E}">
        <p14:creationId xmlns:p14="http://schemas.microsoft.com/office/powerpoint/2010/main" val="86853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Airport_Cover">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5400BBCF-A2C0-474A-A62F-57E13B5998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5"/>
          <a:stretch/>
        </p:blipFill>
        <p:spPr>
          <a:xfrm>
            <a:off x="0" y="0"/>
            <a:ext cx="9144000" cy="5143500"/>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25738B5C-752D-AF4D-9428-E56C323468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10543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5400BBCF-A2C0-474A-A62F-57E13B5998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01" t="36046" r="12101"/>
          <a:stretch/>
        </p:blipFill>
        <p:spPr>
          <a:xfrm>
            <a:off x="0" y="0"/>
            <a:ext cx="9144000" cy="5143500"/>
          </a:xfrm>
          <a:prstGeom prst="rect">
            <a:avLst/>
          </a:prstGeom>
        </p:spPr>
      </p:pic>
      <p:sp>
        <p:nvSpPr>
          <p:cNvPr id="3" name="Freeform 2"/>
          <p:cNvSpPr/>
          <p:nvPr userDrawn="1"/>
        </p:nvSpPr>
        <p:spPr>
          <a:xfrm>
            <a:off x="5807098" y="3771900"/>
            <a:ext cx="3336902" cy="1365708"/>
          </a:xfrm>
          <a:custGeom>
            <a:avLst/>
            <a:gdLst>
              <a:gd name="connsiteX0" fmla="*/ 4675695 w 4675695"/>
              <a:gd name="connsiteY0" fmla="*/ 0 h 1913641"/>
              <a:gd name="connsiteX1" fmla="*/ 4675695 w 4675695"/>
              <a:gd name="connsiteY1" fmla="*/ 1913641 h 1913641"/>
              <a:gd name="connsiteX2" fmla="*/ 0 w 4675695"/>
              <a:gd name="connsiteY2" fmla="*/ 1913641 h 1913641"/>
              <a:gd name="connsiteX3" fmla="*/ 4675695 w 4675695"/>
              <a:gd name="connsiteY3" fmla="*/ 0 h 1913641"/>
            </a:gdLst>
            <a:ahLst/>
            <a:cxnLst>
              <a:cxn ang="0">
                <a:pos x="connsiteX0" y="connsiteY0"/>
              </a:cxn>
              <a:cxn ang="0">
                <a:pos x="connsiteX1" y="connsiteY1"/>
              </a:cxn>
              <a:cxn ang="0">
                <a:pos x="connsiteX2" y="connsiteY2"/>
              </a:cxn>
              <a:cxn ang="0">
                <a:pos x="connsiteX3" y="connsiteY3"/>
              </a:cxn>
            </a:cxnLst>
            <a:rect l="l" t="t" r="r" b="b"/>
            <a:pathLst>
              <a:path w="4675695" h="1913641">
                <a:moveTo>
                  <a:pt x="4675695" y="0"/>
                </a:moveTo>
                <a:lnTo>
                  <a:pt x="4675695" y="1913641"/>
                </a:lnTo>
                <a:lnTo>
                  <a:pt x="0" y="1913641"/>
                </a:lnTo>
                <a:lnTo>
                  <a:pt x="4675695" y="0"/>
                </a:lnTo>
                <a:close/>
              </a:path>
            </a:pathLst>
          </a:custGeom>
          <a:solidFill>
            <a:srgbClr val="253746">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userDrawn="1"/>
        </p:nvSpPr>
        <p:spPr>
          <a:xfrm>
            <a:off x="0" y="942991"/>
            <a:ext cx="6700838" cy="4194618"/>
          </a:xfrm>
          <a:custGeom>
            <a:avLst/>
            <a:gdLst>
              <a:gd name="connsiteX0" fmla="*/ 0 w 4788817"/>
              <a:gd name="connsiteY0" fmla="*/ 0 h 2997723"/>
              <a:gd name="connsiteX1" fmla="*/ 0 w 4788817"/>
              <a:gd name="connsiteY1" fmla="*/ 2997723 h 2997723"/>
              <a:gd name="connsiteX2" fmla="*/ 3384223 w 4788817"/>
              <a:gd name="connsiteY2" fmla="*/ 2997723 h 2997723"/>
              <a:gd name="connsiteX3" fmla="*/ 4788817 w 4788817"/>
              <a:gd name="connsiteY3" fmla="*/ 2403835 h 2997723"/>
              <a:gd name="connsiteX4" fmla="*/ 0 w 4788817"/>
              <a:gd name="connsiteY4" fmla="*/ 0 h 2997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8817" h="2997723">
                <a:moveTo>
                  <a:pt x="0" y="0"/>
                </a:moveTo>
                <a:lnTo>
                  <a:pt x="0" y="2997723"/>
                </a:lnTo>
                <a:lnTo>
                  <a:pt x="3384223" y="2997723"/>
                </a:lnTo>
                <a:lnTo>
                  <a:pt x="4788817" y="2403835"/>
                </a:lnTo>
                <a:lnTo>
                  <a:pt x="0" y="0"/>
                </a:lnTo>
                <a:close/>
              </a:path>
            </a:pathLst>
          </a:custGeom>
          <a:solidFill>
            <a:srgbClr val="00205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ctrTitle"/>
          </p:nvPr>
        </p:nvSpPr>
        <p:spPr>
          <a:xfrm>
            <a:off x="223520" y="2338957"/>
            <a:ext cx="4064371" cy="1905793"/>
          </a:xfrm>
          <a:prstGeom prst="rect">
            <a:avLst/>
          </a:prstGeom>
        </p:spPr>
        <p:txBody>
          <a:bodyPr anchor="b">
            <a:normAutofit/>
          </a:bodyPr>
          <a:lstStyle>
            <a:lvl1pPr algn="l">
              <a:defRPr sz="2600">
                <a:solidFill>
                  <a:schemeClr val="bg1"/>
                </a:solidFill>
              </a:defRPr>
            </a:lvl1pPr>
          </a:lstStyle>
          <a:p>
            <a:r>
              <a:rPr lang="en-US" dirty="0"/>
              <a:t>Click to edit Master title style</a:t>
            </a:r>
          </a:p>
        </p:txBody>
      </p:sp>
      <p:sp>
        <p:nvSpPr>
          <p:cNvPr id="6" name="Subtitle 2"/>
          <p:cNvSpPr>
            <a:spLocks noGrp="1"/>
          </p:cNvSpPr>
          <p:nvPr>
            <p:ph type="subTitle" idx="1"/>
          </p:nvPr>
        </p:nvSpPr>
        <p:spPr>
          <a:xfrm>
            <a:off x="223520" y="4438286"/>
            <a:ext cx="3380349" cy="293499"/>
          </a:xfrm>
          <a:prstGeom prst="rect">
            <a:avLst/>
          </a:prstGeom>
        </p:spPr>
        <p:txBody>
          <a:bodyPr anchor="ctr"/>
          <a:lstStyle>
            <a:lvl1pPr marL="0" indent="0" algn="l">
              <a:buNone/>
              <a:defRPr sz="1600">
                <a:solidFill>
                  <a:srgbClr val="009CD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Picture 6">
            <a:extLst>
              <a:ext uri="{FF2B5EF4-FFF2-40B4-BE49-F238E27FC236}">
                <a16:creationId xmlns:a16="http://schemas.microsoft.com/office/drawing/2014/main" id="{FC9C0F59-8F76-C746-95B4-FA7FF382679E}"/>
              </a:ext>
            </a:extLst>
          </p:cNvPr>
          <p:cNvPicPr>
            <a:picLocks noChangeAspect="1"/>
          </p:cNvPicPr>
          <p:nvPr userDrawn="1"/>
        </p:nvPicPr>
        <p:blipFill>
          <a:blip r:embed="rId3"/>
          <a:stretch>
            <a:fillRect/>
          </a:stretch>
        </p:blipFill>
        <p:spPr>
          <a:xfrm>
            <a:off x="7478489" y="4669766"/>
            <a:ext cx="1449510" cy="181189"/>
          </a:xfrm>
          <a:prstGeom prst="rect">
            <a:avLst/>
          </a:prstGeom>
        </p:spPr>
      </p:pic>
    </p:spTree>
    <p:extLst>
      <p:ext uri="{BB962C8B-B14F-4D97-AF65-F5344CB8AC3E}">
        <p14:creationId xmlns:p14="http://schemas.microsoft.com/office/powerpoint/2010/main" val="143535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Flags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24C19-8FD1-0D4F-9A9D-4B1BD4954A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32849" cy="5143499"/>
          </a:xfrm>
          <a:prstGeom prst="rect">
            <a:avLst/>
          </a:prstGeom>
        </p:spPr>
      </p:pic>
      <p:pic>
        <p:nvPicPr>
          <p:cNvPr id="9" name="Picture 8">
            <a:extLst>
              <a:ext uri="{FF2B5EF4-FFF2-40B4-BE49-F238E27FC236}">
                <a16:creationId xmlns:a16="http://schemas.microsoft.com/office/drawing/2014/main" id="{E9F2B02F-943A-6D4D-B0FB-6B91FDD719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3939"/>
          <a:stretch/>
        </p:blipFill>
        <p:spPr>
          <a:xfrm>
            <a:off x="0" y="1745672"/>
            <a:ext cx="9144000" cy="3397827"/>
          </a:xfrm>
          <a:prstGeom prst="rect">
            <a:avLst/>
          </a:prstGeom>
        </p:spPr>
      </p:pic>
      <p:sp>
        <p:nvSpPr>
          <p:cNvPr id="10" name="Title 1"/>
          <p:cNvSpPr>
            <a:spLocks noGrp="1"/>
          </p:cNvSpPr>
          <p:nvPr>
            <p:ph type="ctrTitle" hasCustomPrompt="1"/>
          </p:nvPr>
        </p:nvSpPr>
        <p:spPr>
          <a:xfrm>
            <a:off x="349070" y="3287822"/>
            <a:ext cx="2717515" cy="1260647"/>
          </a:xfrm>
          <a:prstGeom prst="rect">
            <a:avLst/>
          </a:prstGeom>
        </p:spPr>
        <p:txBody>
          <a:bodyPr anchor="ctr">
            <a:normAutofit/>
          </a:bodyPr>
          <a:lstStyle>
            <a:lvl1pPr algn="l">
              <a:defRPr sz="1800">
                <a:solidFill>
                  <a:schemeClr val="bg1"/>
                </a:solidFill>
              </a:defRPr>
            </a:lvl1pPr>
          </a:lstStyle>
          <a:p>
            <a:r>
              <a:rPr lang="en-US" dirty="0"/>
              <a:t>CLICK TO EDIT MASTER TITLE STYLE</a:t>
            </a:r>
          </a:p>
        </p:txBody>
      </p:sp>
      <p:sp>
        <p:nvSpPr>
          <p:cNvPr id="11" name="Subtitle 2"/>
          <p:cNvSpPr>
            <a:spLocks noGrp="1"/>
          </p:cNvSpPr>
          <p:nvPr>
            <p:ph type="subTitle" idx="1"/>
          </p:nvPr>
        </p:nvSpPr>
        <p:spPr>
          <a:xfrm>
            <a:off x="349070" y="4475866"/>
            <a:ext cx="2923368" cy="293499"/>
          </a:xfrm>
          <a:prstGeom prst="rect">
            <a:avLst/>
          </a:prstGeom>
        </p:spPr>
        <p:txBody>
          <a:bodyPr/>
          <a:lstStyle>
            <a:lvl1pPr marL="0" indent="0" algn="l">
              <a:buNone/>
              <a:defRPr sz="1350">
                <a:solidFill>
                  <a:srgbClr val="81A8BD"/>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A picture containing drawing&#10;&#10;Description automatically generated">
            <a:extLst>
              <a:ext uri="{FF2B5EF4-FFF2-40B4-BE49-F238E27FC236}">
                <a16:creationId xmlns:a16="http://schemas.microsoft.com/office/drawing/2014/main" id="{461650D1-9170-9C4E-ADD8-6E698B5CA9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06939" y="4434713"/>
            <a:ext cx="1933270" cy="316195"/>
          </a:xfrm>
          <a:prstGeom prst="rect">
            <a:avLst/>
          </a:prstGeom>
        </p:spPr>
      </p:pic>
    </p:spTree>
    <p:extLst>
      <p:ext uri="{BB962C8B-B14F-4D97-AF65-F5344CB8AC3E}">
        <p14:creationId xmlns:p14="http://schemas.microsoft.com/office/powerpoint/2010/main" val="305834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397133"/>
      </p:ext>
    </p:extLst>
  </p:cSld>
  <p:clrMap bg1="lt1" tx1="dk1" bg2="lt2" tx2="dk2" accent1="accent1" accent2="accent2" accent3="accent3" accent4="accent4" accent5="accent5" accent6="accent6" hlink="hlink" folHlink="folHlink"/>
  <p:sldLayoutIdLst>
    <p:sldLayoutId id="2147483909" r:id="rId1"/>
    <p:sldLayoutId id="2147483864" r:id="rId2"/>
    <p:sldLayoutId id="2147483910" r:id="rId3"/>
    <p:sldLayoutId id="2147483912" r:id="rId4"/>
    <p:sldLayoutId id="2147483914" r:id="rId5"/>
    <p:sldLayoutId id="2147483911" r:id="rId6"/>
    <p:sldLayoutId id="2147483913" r:id="rId7"/>
    <p:sldLayoutId id="2147483931" r:id="rId8"/>
    <p:sldLayoutId id="2147483915" r:id="rId9"/>
    <p:sldLayoutId id="2147483863" r:id="rId10"/>
    <p:sldLayoutId id="2147483792" r:id="rId11"/>
    <p:sldLayoutId id="2147483865" r:id="rId12"/>
    <p:sldLayoutId id="2147483866" r:id="rId13"/>
    <p:sldLayoutId id="2147483867" r:id="rId14"/>
    <p:sldLayoutId id="2147483868" r:id="rId15"/>
    <p:sldLayoutId id="2147483869" r:id="rId16"/>
    <p:sldLayoutId id="2147483870" r:id="rId17"/>
    <p:sldLayoutId id="2147483904" r:id="rId18"/>
    <p:sldLayoutId id="2147483759" r:id="rId19"/>
    <p:sldLayoutId id="2147483872" r:id="rId20"/>
    <p:sldLayoutId id="2147483802" r:id="rId21"/>
    <p:sldLayoutId id="2147483803" r:id="rId22"/>
    <p:sldLayoutId id="2147483905" r:id="rId23"/>
    <p:sldLayoutId id="2147483891" r:id="rId24"/>
    <p:sldLayoutId id="2147483906" r:id="rId25"/>
    <p:sldLayoutId id="2147483888" r:id="rId26"/>
    <p:sldLayoutId id="2147483892" r:id="rId27"/>
    <p:sldLayoutId id="2147483878" r:id="rId28"/>
    <p:sldLayoutId id="2147483893" r:id="rId29"/>
    <p:sldLayoutId id="2147483871" r:id="rId30"/>
    <p:sldLayoutId id="2147483894" r:id="rId31"/>
    <p:sldLayoutId id="2147483882" r:id="rId32"/>
    <p:sldLayoutId id="2147483895" r:id="rId33"/>
    <p:sldLayoutId id="2147483896" r:id="rId34"/>
    <p:sldLayoutId id="2147483885" r:id="rId35"/>
    <p:sldLayoutId id="2147483889" r:id="rId36"/>
    <p:sldLayoutId id="2147483907" r:id="rId37"/>
    <p:sldLayoutId id="2147483884" r:id="rId38"/>
    <p:sldLayoutId id="2147483908" r:id="rId39"/>
    <p:sldLayoutId id="2147483887" r:id="rId40"/>
    <p:sldLayoutId id="2147483886" r:id="rId41"/>
    <p:sldLayoutId id="2147483880" r:id="rId42"/>
    <p:sldLayoutId id="2147483881" r:id="rId43"/>
    <p:sldLayoutId id="2147483883" r:id="rId44"/>
    <p:sldLayoutId id="2147483898" r:id="rId45"/>
    <p:sldLayoutId id="2147483899" r:id="rId46"/>
    <p:sldLayoutId id="2147483902" r:id="rId47"/>
    <p:sldLayoutId id="2147483903" r:id="rId48"/>
    <p:sldLayoutId id="2147483901" r:id="rId49"/>
    <p:sldLayoutId id="2147483900" r:id="rId50"/>
    <p:sldLayoutId id="2147483876" r:id="rId51"/>
    <p:sldLayoutId id="2147483916" r:id="rId52"/>
    <p:sldLayoutId id="2147483874" r:id="rId53"/>
    <p:sldLayoutId id="2147483917" r:id="rId54"/>
    <p:sldLayoutId id="2147483875" r:id="rId55"/>
    <p:sldLayoutId id="2147483862" r:id="rId56"/>
    <p:sldLayoutId id="2147483873" r:id="rId57"/>
    <p:sldLayoutId id="2147483890" r:id="rId58"/>
    <p:sldLayoutId id="2147483797" r:id="rId59"/>
    <p:sldLayoutId id="2147483861"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2800" b="1" kern="1200">
          <a:solidFill>
            <a:schemeClr val="bg2"/>
          </a:solidFill>
          <a:latin typeface="+mj-lt"/>
          <a:ea typeface="+mj-ea"/>
          <a:cs typeface="+mj-cs"/>
        </a:defRPr>
      </a:lvl1pPr>
    </p:titleStyle>
    <p:body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56.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53.xml"/><Relationship Id="rId5" Type="http://schemas.openxmlformats.org/officeDocument/2006/relationships/image" Target="../media/image53.pn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3.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3.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51.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53.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hyperlink" Target="mailto:ablumberg@fragomen.com" TargetMode="Externa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105B13-6DDF-473C-B42D-886BF58719BC}"/>
              </a:ext>
            </a:extLst>
          </p:cNvPr>
          <p:cNvSpPr txBox="1">
            <a:spLocks/>
          </p:cNvSpPr>
          <p:nvPr/>
        </p:nvSpPr>
        <p:spPr>
          <a:xfrm>
            <a:off x="1143000" y="412955"/>
            <a:ext cx="6858000" cy="1350706"/>
          </a:xfrm>
          <a:prstGeom prst="rect">
            <a:avLst/>
          </a:prstGeom>
        </p:spPr>
        <p:txBody>
          <a:bodyPr>
            <a:normAutofit fontScale="52500" lnSpcReduction="20000"/>
          </a:bodyPr>
          <a:lstStyle>
            <a:defPPr>
              <a:defRPr lang="en-US"/>
            </a:defPPr>
            <a:lvl1pPr marL="0" algn="l" defTabSz="685800" rtl="0" eaLnBrk="1" latinLnBrk="0" hangingPunct="1">
              <a:spcBef>
                <a:spcPct val="0"/>
              </a:spcBef>
              <a:buNone/>
              <a:defRPr sz="135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t>Post-Graduation Immigration Options for International Students</a:t>
            </a:r>
          </a:p>
          <a:p>
            <a:pPr algn="ctr"/>
            <a:endParaRPr lang="en-US" sz="4000" dirty="0"/>
          </a:p>
          <a:p>
            <a:pPr algn="ctr"/>
            <a:r>
              <a:rPr lang="en-US" sz="4100" dirty="0"/>
              <a:t>H1-B &amp; Beyond </a:t>
            </a:r>
            <a:br>
              <a:rPr lang="en-US" sz="1400" dirty="0"/>
            </a:br>
            <a:endParaRPr lang="en-US" sz="1400" dirty="0"/>
          </a:p>
        </p:txBody>
      </p:sp>
      <p:sp>
        <p:nvSpPr>
          <p:cNvPr id="5" name="Subtitle 2">
            <a:extLst>
              <a:ext uri="{FF2B5EF4-FFF2-40B4-BE49-F238E27FC236}">
                <a16:creationId xmlns:a16="http://schemas.microsoft.com/office/drawing/2014/main" id="{FD6C8077-63CC-4325-87BC-3519DDF5D550}"/>
              </a:ext>
            </a:extLst>
          </p:cNvPr>
          <p:cNvSpPr>
            <a:spLocks noGrp="1"/>
          </p:cNvSpPr>
          <p:nvPr>
            <p:ph type="subTitle" idx="1"/>
          </p:nvPr>
        </p:nvSpPr>
        <p:spPr>
          <a:xfrm>
            <a:off x="1143000" y="2292144"/>
            <a:ext cx="6858000" cy="1903656"/>
          </a:xfrm>
        </p:spPr>
        <p:txBody>
          <a:bodyPr>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00" b="1" dirty="0"/>
              <a:t>Special Guest Speaker: </a:t>
            </a:r>
            <a:br>
              <a:rPr lang="en-US" sz="1800" b="1" dirty="0"/>
            </a:br>
            <a:r>
              <a:rPr lang="en-US" sz="1800" dirty="0"/>
              <a:t>Anielka Nortelus </a:t>
            </a:r>
            <a:br>
              <a:rPr lang="en-US" sz="1800" dirty="0"/>
            </a:br>
            <a:r>
              <a:rPr lang="en-US" sz="1800" dirty="0"/>
              <a:t>Senior Associate </a:t>
            </a:r>
            <a:br>
              <a:rPr lang="en-US" sz="1800" dirty="0"/>
            </a:br>
            <a:r>
              <a:rPr lang="en-US" sz="1800" dirty="0"/>
              <a:t>Fragomen, Del Rey, Bernsen &amp; Loewy LLP</a:t>
            </a:r>
          </a:p>
          <a:p>
            <a:pPr algn="ctr"/>
            <a:endParaRPr lang="en-US" sz="1800" dirty="0"/>
          </a:p>
          <a:p>
            <a:pPr algn="ctr"/>
            <a:br>
              <a:rPr lang="en-US" sz="1400" b="1" dirty="0"/>
            </a:br>
            <a:endParaRPr lang="en-US" sz="1000" dirty="0"/>
          </a:p>
        </p:txBody>
      </p:sp>
      <p:sp>
        <p:nvSpPr>
          <p:cNvPr id="6" name="Subtitle 2">
            <a:extLst>
              <a:ext uri="{FF2B5EF4-FFF2-40B4-BE49-F238E27FC236}">
                <a16:creationId xmlns:a16="http://schemas.microsoft.com/office/drawing/2014/main" id="{64299900-6DCA-4CFE-A77A-A0242773062F}"/>
              </a:ext>
            </a:extLst>
          </p:cNvPr>
          <p:cNvSpPr txBox="1">
            <a:spLocks/>
          </p:cNvSpPr>
          <p:nvPr/>
        </p:nvSpPr>
        <p:spPr>
          <a:xfrm>
            <a:off x="582561" y="4195800"/>
            <a:ext cx="6858000" cy="310351"/>
          </a:xfrm>
          <a:prstGeom prst="rect">
            <a:avLst/>
          </a:prstGeom>
        </p:spPr>
        <p:txBody>
          <a:bodyPr vert="horz" lIns="68580" tIns="34290" rIns="68580" bIns="34290" rtlCol="0">
            <a:normAutofit fontScale="8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dirty="0"/>
              <a:t>*The information provided in this presentation </a:t>
            </a:r>
          </a:p>
          <a:p>
            <a:r>
              <a:rPr lang="en-US" sz="1100" dirty="0"/>
              <a:t>is only valid as of November 2022</a:t>
            </a:r>
          </a:p>
          <a:p>
            <a:endParaRPr lang="en-US" sz="1350" dirty="0"/>
          </a:p>
          <a:p>
            <a:endParaRPr lang="en-US" sz="1350" dirty="0"/>
          </a:p>
        </p:txBody>
      </p:sp>
      <p:pic>
        <p:nvPicPr>
          <p:cNvPr id="10" name="Picture 9">
            <a:extLst>
              <a:ext uri="{FF2B5EF4-FFF2-40B4-BE49-F238E27FC236}">
                <a16:creationId xmlns:a16="http://schemas.microsoft.com/office/drawing/2014/main" id="{3DD05230-7AE7-44BA-8EBB-33959EFB14C0}"/>
              </a:ext>
            </a:extLst>
          </p:cNvPr>
          <p:cNvPicPr>
            <a:picLocks noChangeAspect="1"/>
          </p:cNvPicPr>
          <p:nvPr/>
        </p:nvPicPr>
        <p:blipFill>
          <a:blip r:embed="rId3"/>
          <a:stretch>
            <a:fillRect/>
          </a:stretch>
        </p:blipFill>
        <p:spPr>
          <a:xfrm>
            <a:off x="6191075" y="4094110"/>
            <a:ext cx="2646672" cy="513732"/>
          </a:xfrm>
          <a:prstGeom prst="rect">
            <a:avLst/>
          </a:prstGeom>
        </p:spPr>
      </p:pic>
      <p:pic>
        <p:nvPicPr>
          <p:cNvPr id="11" name="Picture 10">
            <a:extLst>
              <a:ext uri="{FF2B5EF4-FFF2-40B4-BE49-F238E27FC236}">
                <a16:creationId xmlns:a16="http://schemas.microsoft.com/office/drawing/2014/main" id="{7C902D0E-E8B8-4A47-A4F6-066430E73DBB}"/>
              </a:ext>
            </a:extLst>
          </p:cNvPr>
          <p:cNvPicPr>
            <a:picLocks noChangeAspect="1"/>
          </p:cNvPicPr>
          <p:nvPr/>
        </p:nvPicPr>
        <p:blipFill>
          <a:blip r:embed="rId4"/>
          <a:stretch>
            <a:fillRect/>
          </a:stretch>
        </p:blipFill>
        <p:spPr>
          <a:xfrm>
            <a:off x="4880503" y="3812881"/>
            <a:ext cx="1228571" cy="1076190"/>
          </a:xfrm>
          <a:prstGeom prst="rect">
            <a:avLst/>
          </a:prstGeom>
        </p:spPr>
      </p:pic>
    </p:spTree>
    <p:extLst>
      <p:ext uri="{BB962C8B-B14F-4D97-AF65-F5344CB8AC3E}">
        <p14:creationId xmlns:p14="http://schemas.microsoft.com/office/powerpoint/2010/main" val="347827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a:spLocks noGrp="1"/>
          </p:cNvSpPr>
          <p:nvPr>
            <p:ph type="subTitle" idx="1"/>
          </p:nvPr>
        </p:nvSpPr>
        <p:spPr/>
        <p:txBody>
          <a:bodyPr/>
          <a:lstStyle/>
          <a:p>
            <a:r>
              <a:rPr lang="en-US" b="1" dirty="0">
                <a:solidFill>
                  <a:schemeClr val="accent3"/>
                </a:solidFill>
              </a:rPr>
              <a:t>I-94</a:t>
            </a:r>
          </a:p>
        </p:txBody>
      </p:sp>
      <p:pic>
        <p:nvPicPr>
          <p:cNvPr id="12292" name="Picture 7" descr="http://icenter.stanford.edu/images/0clip_image002.png"/>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089275" y="1153016"/>
            <a:ext cx="2965450" cy="3017838"/>
          </a:xfrm>
          <a:prstGeom prst="rect">
            <a:avLst/>
          </a:prstGeom>
          <a:noFill/>
          <a:ln w="28575">
            <a:solidFill>
              <a:schemeClr val="tx1">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63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b.ccsu.edu/isss/immigration/F1/images/Form-I-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875" y="936221"/>
            <a:ext cx="2658250" cy="3466097"/>
          </a:xfrm>
          <a:prstGeom prst="rect">
            <a:avLst/>
          </a:prstGeom>
          <a:noFill/>
          <a:ln w="28575">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subTitle" idx="1"/>
          </p:nvPr>
        </p:nvSpPr>
        <p:spPr/>
        <p:txBody>
          <a:bodyPr/>
          <a:lstStyle/>
          <a:p>
            <a:r>
              <a:rPr lang="en-US" b="1" dirty="0">
                <a:solidFill>
                  <a:schemeClr val="accent3"/>
                </a:solidFill>
              </a:rPr>
              <a:t>I-20 (F)</a:t>
            </a:r>
          </a:p>
        </p:txBody>
      </p:sp>
    </p:spTree>
    <p:extLst>
      <p:ext uri="{BB962C8B-B14F-4D97-AF65-F5344CB8AC3E}">
        <p14:creationId xmlns:p14="http://schemas.microsoft.com/office/powerpoint/2010/main" val="152176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subTitle" idx="1"/>
          </p:nvPr>
        </p:nvSpPr>
        <p:spPr/>
        <p:txBody>
          <a:bodyPr/>
          <a:lstStyle/>
          <a:p>
            <a:r>
              <a:rPr lang="en-US" b="1" dirty="0">
                <a:solidFill>
                  <a:schemeClr val="accent3"/>
                </a:solidFill>
              </a:rPr>
              <a:t>DS-2019 (J)</a:t>
            </a:r>
          </a:p>
        </p:txBody>
      </p:sp>
      <p:pic>
        <p:nvPicPr>
          <p:cNvPr id="14340" name="Picture 7" descr="http://www.uscis.gov/sites/default/files/images/DS-2019.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3136900" y="924416"/>
            <a:ext cx="2870200" cy="3657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23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p:txBody>
          <a:bodyPr/>
          <a:lstStyle/>
          <a:p>
            <a:r>
              <a:rPr lang="en-US" b="1" dirty="0"/>
              <a:t>APPROVAL </a:t>
            </a:r>
            <a:r>
              <a:rPr lang="en-US" dirty="0"/>
              <a:t>NOTICE</a:t>
            </a:r>
          </a:p>
        </p:txBody>
      </p:sp>
      <p:sp>
        <p:nvSpPr>
          <p:cNvPr id="2" name="Text Placeholder 1"/>
          <p:cNvSpPr>
            <a:spLocks noGrp="1"/>
          </p:cNvSpPr>
          <p:nvPr>
            <p:ph type="body" sz="quarter" idx="10"/>
          </p:nvPr>
        </p:nvSpPr>
        <p:spPr/>
        <p:txBody>
          <a:bodyPr/>
          <a:lstStyle/>
          <a:p>
            <a:r>
              <a:rPr lang="en-US" dirty="0"/>
              <a:t>I-797 &amp; I-94 CARD</a:t>
            </a:r>
          </a:p>
        </p:txBody>
      </p:sp>
      <p:pic>
        <p:nvPicPr>
          <p:cNvPr id="16388" name="Picture 11" descr="http://www.isss.umn.edu/H1BEmployment/i797.gif"/>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328141" y="1185802"/>
            <a:ext cx="2938435" cy="323536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63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1"/>
          </p:nvPr>
        </p:nvSpPr>
        <p:spPr/>
        <p:txBody>
          <a:bodyPr/>
          <a:lstStyle/>
          <a:p>
            <a:r>
              <a:rPr lang="en-US" dirty="0"/>
              <a:t>NONIMMIGRANT</a:t>
            </a:r>
          </a:p>
          <a:p>
            <a:r>
              <a:rPr lang="en-US" dirty="0"/>
              <a:t>VISAS</a:t>
            </a:r>
          </a:p>
        </p:txBody>
      </p:sp>
      <p:sp>
        <p:nvSpPr>
          <p:cNvPr id="3" name="Slide Number Placeholder 2">
            <a:extLst>
              <a:ext uri="{FF2B5EF4-FFF2-40B4-BE49-F238E27FC236}">
                <a16:creationId xmlns:a16="http://schemas.microsoft.com/office/drawing/2014/main" id="{D36D364D-C551-41CA-A43D-FFF60185BDBC}"/>
              </a:ext>
            </a:extLst>
          </p:cNvPr>
          <p:cNvSpPr>
            <a:spLocks noGrp="1"/>
          </p:cNvSpPr>
          <p:nvPr>
            <p:ph type="sldNum" sz="quarter" idx="12"/>
          </p:nvPr>
        </p:nvSpPr>
        <p:spPr/>
        <p:txBody>
          <a:bodyPr/>
          <a:lstStyle/>
          <a:p>
            <a:fld id="{5E0F1BB3-AF99-0C4E-BCA0-6DD17513A514}" type="slidenum">
              <a:rPr lang="en-US" smtClean="0"/>
              <a:pPr/>
              <a:t>14</a:t>
            </a:fld>
            <a:endParaRPr lang="en-US" dirty="0"/>
          </a:p>
        </p:txBody>
      </p:sp>
    </p:spTree>
    <p:extLst>
      <p:ext uri="{BB962C8B-B14F-4D97-AF65-F5344CB8AC3E}">
        <p14:creationId xmlns:p14="http://schemas.microsoft.com/office/powerpoint/2010/main" val="371036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7EBF26-6C43-4CE4-AFD5-6E73B059435D}"/>
              </a:ext>
            </a:extLst>
          </p:cNvPr>
          <p:cNvSpPr>
            <a:spLocks noGrp="1"/>
          </p:cNvSpPr>
          <p:nvPr>
            <p:ph type="subTitle" idx="1"/>
          </p:nvPr>
        </p:nvSpPr>
        <p:spPr>
          <a:xfrm>
            <a:off x="0" y="192296"/>
            <a:ext cx="9144001" cy="581287"/>
          </a:xfrm>
        </p:spPr>
        <p:txBody>
          <a:bodyPr/>
          <a:lstStyle/>
          <a:p>
            <a:r>
              <a:rPr lang="en-US" b="1" dirty="0">
                <a:solidFill>
                  <a:schemeClr val="accent3"/>
                </a:solidFill>
              </a:rPr>
              <a:t>NON</a:t>
            </a:r>
            <a:r>
              <a:rPr lang="en-US" dirty="0">
                <a:solidFill>
                  <a:schemeClr val="accent3"/>
                </a:solidFill>
              </a:rPr>
              <a:t> IMMIGRANTS</a:t>
            </a:r>
          </a:p>
        </p:txBody>
      </p:sp>
      <p:sp>
        <p:nvSpPr>
          <p:cNvPr id="2" name="Content Placeholder 1"/>
          <p:cNvSpPr>
            <a:spLocks noGrp="1"/>
          </p:cNvSpPr>
          <p:nvPr>
            <p:ph sz="quarter" idx="4294967295"/>
          </p:nvPr>
        </p:nvSpPr>
        <p:spPr>
          <a:xfrm>
            <a:off x="4019354" y="1615224"/>
            <a:ext cx="4229100" cy="2686050"/>
          </a:xfrm>
          <a:prstGeom prst="rect">
            <a:avLst/>
          </a:prstGeom>
        </p:spPr>
        <p:txBody>
          <a:bodyPr/>
          <a:lstStyle/>
          <a:p>
            <a:pPr>
              <a:buBlip>
                <a:blip r:embed="rId3"/>
              </a:buBlip>
            </a:pPr>
            <a:r>
              <a:rPr lang="en-US" sz="1500" dirty="0">
                <a:solidFill>
                  <a:schemeClr val="accent3"/>
                </a:solidFill>
              </a:rPr>
              <a:t>Coming to the U.S. temporarily</a:t>
            </a:r>
          </a:p>
          <a:p>
            <a:pPr>
              <a:buBlip>
                <a:blip r:embed="rId3"/>
              </a:buBlip>
            </a:pPr>
            <a:endParaRPr lang="en-US" sz="1500" dirty="0">
              <a:solidFill>
                <a:schemeClr val="accent3"/>
              </a:solidFill>
            </a:endParaRPr>
          </a:p>
          <a:p>
            <a:pPr>
              <a:buBlip>
                <a:blip r:embed="rId3"/>
              </a:buBlip>
            </a:pPr>
            <a:r>
              <a:rPr lang="en-US" sz="1500" dirty="0">
                <a:solidFill>
                  <a:schemeClr val="accent3"/>
                </a:solidFill>
              </a:rPr>
              <a:t>Retain residence abroad</a:t>
            </a:r>
          </a:p>
          <a:p>
            <a:pPr>
              <a:buBlip>
                <a:blip r:embed="rId3"/>
              </a:buBlip>
            </a:pPr>
            <a:endParaRPr lang="en-US" sz="1500" dirty="0">
              <a:solidFill>
                <a:schemeClr val="accent3"/>
              </a:solidFill>
            </a:endParaRPr>
          </a:p>
          <a:p>
            <a:pPr>
              <a:buBlip>
                <a:blip r:embed="rId3"/>
              </a:buBlip>
            </a:pPr>
            <a:r>
              <a:rPr lang="en-US" sz="1500" dirty="0">
                <a:solidFill>
                  <a:schemeClr val="accent3"/>
                </a:solidFill>
              </a:rPr>
              <a:t>Dual intent - only for H’s and L’s</a:t>
            </a:r>
          </a:p>
          <a:p>
            <a:pPr>
              <a:buBlip>
                <a:blip r:embed="rId3"/>
              </a:buBlip>
            </a:pPr>
            <a:endParaRPr lang="en-US" sz="1500" dirty="0">
              <a:solidFill>
                <a:schemeClr val="accent3"/>
              </a:solidFill>
            </a:endParaRPr>
          </a:p>
          <a:p>
            <a:pPr>
              <a:buBlip>
                <a:blip r:embed="rId3"/>
              </a:buBlip>
            </a:pPr>
            <a:r>
              <a:rPr lang="en-US" sz="1500" dirty="0">
                <a:solidFill>
                  <a:schemeClr val="accent3"/>
                </a:solidFill>
              </a:rPr>
              <a:t>“Alphabet Soup” - A-V</a:t>
            </a:r>
          </a:p>
          <a:p>
            <a:pPr>
              <a:buBlip>
                <a:blip r:embed="rId3"/>
              </a:buBlip>
            </a:pPr>
            <a:endParaRPr lang="en-US" sz="1500" dirty="0">
              <a:solidFill>
                <a:schemeClr val="accent3"/>
              </a:solidFill>
            </a:endParaRPr>
          </a:p>
        </p:txBody>
      </p:sp>
      <p:pic>
        <p:nvPicPr>
          <p:cNvPr id="6" name="Picture 5" descr="shutterstock_142118782.jpg"/>
          <p:cNvPicPr>
            <a:picLocks noChangeAspect="1"/>
          </p:cNvPicPr>
          <p:nvPr/>
        </p:nvPicPr>
        <p:blipFill rotWithShape="1">
          <a:blip r:embed="rId4" cstate="print">
            <a:extLst>
              <a:ext uri="{28A0092B-C50C-407E-A947-70E740481C1C}">
                <a14:useLocalDpi xmlns:a14="http://schemas.microsoft.com/office/drawing/2010/main" val="0"/>
              </a:ext>
            </a:extLst>
          </a:blip>
          <a:srcRect t="33772"/>
          <a:stretch/>
        </p:blipFill>
        <p:spPr>
          <a:xfrm>
            <a:off x="1305023" y="1508760"/>
            <a:ext cx="2131496" cy="2125980"/>
          </a:xfrm>
          <a:prstGeom prst="ellipse">
            <a:avLst/>
          </a:prstGeom>
          <a:ln w="28575">
            <a:solidFill>
              <a:schemeClr val="accent1"/>
            </a:solidFill>
          </a:ln>
        </p:spPr>
      </p:pic>
    </p:spTree>
    <p:extLst>
      <p:ext uri="{BB962C8B-B14F-4D97-AF65-F5344CB8AC3E}">
        <p14:creationId xmlns:p14="http://schemas.microsoft.com/office/powerpoint/2010/main" val="315807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p:txBody>
          <a:bodyPr/>
          <a:lstStyle/>
          <a:p>
            <a:r>
              <a:rPr lang="en-US" b="1" dirty="0"/>
              <a:t>ALPHABET</a:t>
            </a:r>
            <a:r>
              <a:rPr lang="en-US" dirty="0"/>
              <a:t> SOUP</a:t>
            </a:r>
          </a:p>
        </p:txBody>
      </p:sp>
      <p:sp>
        <p:nvSpPr>
          <p:cNvPr id="2" name="Text Placeholder 1"/>
          <p:cNvSpPr>
            <a:spLocks noGrp="1"/>
          </p:cNvSpPr>
          <p:nvPr>
            <p:ph type="body" sz="quarter" idx="10"/>
          </p:nvPr>
        </p:nvSpPr>
        <p:spPr/>
        <p:txBody>
          <a:bodyPr/>
          <a:lstStyle/>
          <a:p>
            <a:r>
              <a:rPr lang="en-US" dirty="0"/>
              <a:t>OF VISAS</a:t>
            </a:r>
          </a:p>
        </p:txBody>
      </p:sp>
      <p:sp>
        <p:nvSpPr>
          <p:cNvPr id="5" name="Content Placeholder 2"/>
          <p:cNvSpPr txBox="1">
            <a:spLocks/>
          </p:cNvSpPr>
          <p:nvPr/>
        </p:nvSpPr>
        <p:spPr bwMode="auto">
          <a:xfrm>
            <a:off x="414780" y="1291685"/>
            <a:ext cx="5112260"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numCol="3" spcCol="274320">
            <a:spAutoFit/>
          </a:bodyPr>
          <a:lstStyle>
            <a:lvl1pPr marL="169863" indent="-169863" algn="l" defTabSz="939800" rtl="0" eaLnBrk="1" fontAlgn="base" hangingPunct="1">
              <a:spcBef>
                <a:spcPct val="15000"/>
              </a:spcBef>
              <a:spcAft>
                <a:spcPct val="15000"/>
              </a:spcAft>
              <a:buClr>
                <a:schemeClr val="tx1"/>
              </a:buClr>
              <a:buSzPct val="80000"/>
              <a:buChar char="•"/>
              <a:defRPr sz="2400">
                <a:solidFill>
                  <a:schemeClr val="tx1"/>
                </a:solidFill>
                <a:latin typeface="+mn-lt"/>
                <a:ea typeface="+mn-ea"/>
                <a:cs typeface="+mn-cs"/>
              </a:defRPr>
            </a:lvl1pPr>
            <a:lvl2pPr marL="469900" indent="-185738" algn="l" defTabSz="939800" rtl="0" eaLnBrk="1" fontAlgn="base" hangingPunct="1">
              <a:spcBef>
                <a:spcPct val="15000"/>
              </a:spcBef>
              <a:spcAft>
                <a:spcPct val="15000"/>
              </a:spcAft>
              <a:buClr>
                <a:srgbClr val="474747"/>
              </a:buClr>
              <a:buSzPct val="85000"/>
              <a:buFont typeface="Verdana" pitchFamily="34" charset="0"/>
              <a:buChar char="-"/>
              <a:defRPr sz="2000">
                <a:solidFill>
                  <a:schemeClr val="tx1"/>
                </a:solidFill>
                <a:latin typeface="+mn-lt"/>
              </a:defRPr>
            </a:lvl2pPr>
            <a:lvl3pPr marL="779463" indent="-195263" algn="l" defTabSz="939800" rtl="0" eaLnBrk="1" fontAlgn="base" hangingPunct="1">
              <a:spcBef>
                <a:spcPct val="15000"/>
              </a:spcBef>
              <a:spcAft>
                <a:spcPct val="15000"/>
              </a:spcAft>
              <a:buSzPct val="85000"/>
              <a:buChar char="•"/>
              <a:defRPr>
                <a:solidFill>
                  <a:schemeClr val="tx1"/>
                </a:solidFill>
                <a:latin typeface="+mn-lt"/>
              </a:defRPr>
            </a:lvl3pPr>
            <a:lvl4pPr marL="1089025" indent="-195263" algn="l" defTabSz="939800" rtl="0" eaLnBrk="1" fontAlgn="base" hangingPunct="1">
              <a:spcBef>
                <a:spcPct val="15000"/>
              </a:spcBef>
              <a:spcAft>
                <a:spcPct val="15000"/>
              </a:spcAft>
              <a:buSzPct val="85000"/>
              <a:buFont typeface="Verdana" pitchFamily="34" charset="0"/>
              <a:buChar char="-"/>
              <a:defRPr sz="1600">
                <a:solidFill>
                  <a:schemeClr val="tx1"/>
                </a:solidFill>
                <a:latin typeface="+mn-lt"/>
              </a:defRPr>
            </a:lvl4pPr>
            <a:lvl5pPr marL="1431925" indent="-228600" algn="l" defTabSz="939800" rtl="0" eaLnBrk="1" fontAlgn="base" hangingPunct="1">
              <a:spcBef>
                <a:spcPct val="15000"/>
              </a:spcBef>
              <a:spcAft>
                <a:spcPct val="15000"/>
              </a:spcAft>
              <a:buSzPct val="85000"/>
              <a:buChar char="•"/>
              <a:defRPr sz="1400">
                <a:solidFill>
                  <a:schemeClr val="tx1"/>
                </a:solidFill>
                <a:latin typeface="+mn-lt"/>
              </a:defRPr>
            </a:lvl5pPr>
            <a:lvl6pPr marL="1889125" indent="-228600" algn="l" defTabSz="939800" rtl="0" eaLnBrk="1" fontAlgn="base" hangingPunct="1">
              <a:spcBef>
                <a:spcPct val="15000"/>
              </a:spcBef>
              <a:spcAft>
                <a:spcPct val="15000"/>
              </a:spcAft>
              <a:buSzPct val="85000"/>
              <a:buChar char="•"/>
              <a:defRPr sz="1400">
                <a:solidFill>
                  <a:schemeClr val="tx1"/>
                </a:solidFill>
                <a:latin typeface="+mn-lt"/>
              </a:defRPr>
            </a:lvl6pPr>
            <a:lvl7pPr marL="2346325" indent="-228600" algn="l" defTabSz="939800" rtl="0" eaLnBrk="1" fontAlgn="base" hangingPunct="1">
              <a:spcBef>
                <a:spcPct val="15000"/>
              </a:spcBef>
              <a:spcAft>
                <a:spcPct val="15000"/>
              </a:spcAft>
              <a:buSzPct val="85000"/>
              <a:buChar char="•"/>
              <a:defRPr sz="1400">
                <a:solidFill>
                  <a:schemeClr val="tx1"/>
                </a:solidFill>
                <a:latin typeface="+mn-lt"/>
              </a:defRPr>
            </a:lvl7pPr>
            <a:lvl8pPr marL="2803525" indent="-228600" algn="l" defTabSz="939800" rtl="0" eaLnBrk="1" fontAlgn="base" hangingPunct="1">
              <a:spcBef>
                <a:spcPct val="15000"/>
              </a:spcBef>
              <a:spcAft>
                <a:spcPct val="15000"/>
              </a:spcAft>
              <a:buSzPct val="85000"/>
              <a:buChar char="•"/>
              <a:defRPr sz="1400">
                <a:solidFill>
                  <a:schemeClr val="tx1"/>
                </a:solidFill>
                <a:latin typeface="+mn-lt"/>
              </a:defRPr>
            </a:lvl8pPr>
            <a:lvl9pPr marL="3260725" indent="-228600" algn="l" defTabSz="939800" rtl="0" eaLnBrk="1" fontAlgn="base" hangingPunct="1">
              <a:spcBef>
                <a:spcPct val="15000"/>
              </a:spcBef>
              <a:spcAft>
                <a:spcPct val="15000"/>
              </a:spcAft>
              <a:buSzPct val="85000"/>
              <a:buChar char="•"/>
              <a:defRPr sz="1400">
                <a:solidFill>
                  <a:schemeClr val="tx1"/>
                </a:solidFill>
                <a:latin typeface="+mn-lt"/>
              </a:defRPr>
            </a:lvl9pPr>
          </a:lstStyle>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A: </a:t>
            </a:r>
            <a:r>
              <a:rPr lang="en-US" sz="1200" kern="0" dirty="0" err="1">
                <a:solidFill>
                  <a:schemeClr val="tx1">
                    <a:lumMod val="50000"/>
                  </a:schemeClr>
                </a:solidFill>
                <a:cs typeface="Times New Roman" panose="02020603050405020304" pitchFamily="18" charset="0"/>
              </a:rPr>
              <a:t>Govn</a:t>
            </a:r>
            <a:r>
              <a:rPr lang="en-US" sz="1200" kern="0" dirty="0">
                <a:solidFill>
                  <a:schemeClr val="tx1">
                    <a:lumMod val="50000"/>
                  </a:schemeClr>
                </a:solidFill>
                <a:cs typeface="Times New Roman" panose="02020603050405020304" pitchFamily="18" charset="0"/>
              </a:rPr>
              <a:t> Officials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B: Visitors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C: Aliens in Transit</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D: Crewmen</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E: Treaty Traders &amp; Investors</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E-3: Australian Temporary Workers</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F: Academic or Language Students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G: Int’l Organization Representatives</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H: Temporary Workers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I: Media Representatives</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J: Exchange Visitors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K: </a:t>
            </a:r>
            <a:r>
              <a:rPr lang="en-US" sz="1200" kern="0" dirty="0" err="1">
                <a:solidFill>
                  <a:schemeClr val="tx1">
                    <a:lumMod val="50000"/>
                  </a:schemeClr>
                </a:solidFill>
                <a:cs typeface="Times New Roman" panose="02020603050405020304" pitchFamily="18" charset="0"/>
              </a:rPr>
              <a:t>Fiance</a:t>
            </a:r>
            <a:r>
              <a:rPr lang="en-US" sz="1200" kern="0" dirty="0">
                <a:solidFill>
                  <a:schemeClr val="tx1">
                    <a:lumMod val="50000"/>
                  </a:schemeClr>
                </a:solidFill>
                <a:cs typeface="Times New Roman" panose="02020603050405020304" pitchFamily="18" charset="0"/>
              </a:rPr>
              <a:t>/Spouse of US Citizens</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L: </a:t>
            </a:r>
            <a:r>
              <a:rPr lang="en-US" sz="1200" b="1" kern="0" dirty="0" err="1">
                <a:solidFill>
                  <a:schemeClr val="tx1">
                    <a:lumMod val="50000"/>
                  </a:schemeClr>
                </a:solidFill>
                <a:cs typeface="Times New Roman" panose="02020603050405020304" pitchFamily="18" charset="0"/>
              </a:rPr>
              <a:t>Intracompany</a:t>
            </a:r>
            <a:r>
              <a:rPr lang="en-US" sz="1200" b="1" kern="0" dirty="0">
                <a:solidFill>
                  <a:schemeClr val="tx1">
                    <a:lumMod val="50000"/>
                  </a:schemeClr>
                </a:solidFill>
                <a:cs typeface="Times New Roman" panose="02020603050405020304" pitchFamily="18" charset="0"/>
              </a:rPr>
              <a:t> Transferees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M: Vocational Students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N: Parents/Children of Special Immigrants</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O: Extraordinary Ability</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P: Artists, Athletes, Entertainers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Q: Cultural Exchange</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R: Religious Workers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S: Witnesses &amp; Informants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T: Victims of Human Trafficking</a:t>
            </a:r>
          </a:p>
          <a:p>
            <a:pPr marL="0" indent="0">
              <a:spcBef>
                <a:spcPts val="0"/>
              </a:spcBef>
              <a:spcAft>
                <a:spcPts val="600"/>
              </a:spcAft>
              <a:buNone/>
              <a:defRPr/>
            </a:pPr>
            <a:r>
              <a:rPr lang="en-US" sz="1200" b="1" kern="0" dirty="0">
                <a:solidFill>
                  <a:schemeClr val="tx1">
                    <a:lumMod val="50000"/>
                  </a:schemeClr>
                </a:solidFill>
                <a:cs typeface="Times New Roman" panose="02020603050405020304" pitchFamily="18" charset="0"/>
              </a:rPr>
              <a:t>TN: Canadian &amp; Mexican Temporary Workers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U: Victims of Certain Crimes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V: Spouses &amp; Minor Children of LPRs</a:t>
            </a:r>
          </a:p>
          <a:p>
            <a:pPr marL="0" indent="0">
              <a:spcBef>
                <a:spcPts val="0"/>
              </a:spcBef>
              <a:spcAft>
                <a:spcPts val="600"/>
              </a:spcAft>
              <a:buNone/>
              <a:defRPr/>
            </a:pPr>
            <a:r>
              <a:rPr lang="en-US" sz="1200" kern="0" dirty="0">
                <a:solidFill>
                  <a:schemeClr val="tx1">
                    <a:lumMod val="50000"/>
                  </a:schemeClr>
                </a:solidFill>
                <a:cs typeface="Times New Roman" panose="02020603050405020304" pitchFamily="18" charset="0"/>
              </a:rPr>
              <a:t>W, X, Y, Z: Coming Soon?</a:t>
            </a:r>
          </a:p>
        </p:txBody>
      </p:sp>
      <p:pic>
        <p:nvPicPr>
          <p:cNvPr id="1843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1931" t="2261" r="16867" b="1582"/>
          <a:stretch/>
        </p:blipFill>
        <p:spPr bwMode="auto">
          <a:xfrm>
            <a:off x="5927674" y="1588931"/>
            <a:ext cx="2809618" cy="2791049"/>
          </a:xfrm>
          <a:prstGeom prst="ellipse">
            <a:avLst/>
          </a:prstGeom>
          <a:noFill/>
          <a:ln w="19050">
            <a:solidFill>
              <a:schemeClr val="accent1"/>
            </a:solidFill>
          </a:ln>
        </p:spPr>
      </p:pic>
    </p:spTree>
    <p:extLst>
      <p:ext uri="{BB962C8B-B14F-4D97-AF65-F5344CB8AC3E}">
        <p14:creationId xmlns:p14="http://schemas.microsoft.com/office/powerpoint/2010/main" val="55586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33D843F-2D84-1145-B4CC-A221E40D30E0}"/>
              </a:ext>
            </a:extLst>
          </p:cNvPr>
          <p:cNvSpPr>
            <a:spLocks noGrp="1"/>
          </p:cNvSpPr>
          <p:nvPr>
            <p:ph type="subTitle" idx="1"/>
          </p:nvPr>
        </p:nvSpPr>
        <p:spPr/>
        <p:txBody>
          <a:bodyPr/>
          <a:lstStyle/>
          <a:p>
            <a:r>
              <a:rPr lang="en-US" b="1" dirty="0"/>
              <a:t>H-1B</a:t>
            </a:r>
          </a:p>
          <a:p>
            <a:endParaRPr lang="en-GB" b="1" dirty="0"/>
          </a:p>
        </p:txBody>
      </p:sp>
      <p:sp>
        <p:nvSpPr>
          <p:cNvPr id="3" name="Text Placeholder 2">
            <a:extLst>
              <a:ext uri="{FF2B5EF4-FFF2-40B4-BE49-F238E27FC236}">
                <a16:creationId xmlns:a16="http://schemas.microsoft.com/office/drawing/2014/main" id="{6B37D532-1DCF-B646-8CE7-24FB542DE476}"/>
              </a:ext>
            </a:extLst>
          </p:cNvPr>
          <p:cNvSpPr>
            <a:spLocks noGrp="1"/>
          </p:cNvSpPr>
          <p:nvPr>
            <p:ph type="body" sz="quarter" idx="11"/>
          </p:nvPr>
        </p:nvSpPr>
        <p:spPr>
          <a:xfrm>
            <a:off x="358775" y="1185863"/>
            <a:ext cx="8455025" cy="3571875"/>
          </a:xfrm>
        </p:spPr>
        <p:txBody>
          <a:bodyPr/>
          <a:lstStyle/>
          <a:p>
            <a:r>
              <a:rPr lang="en-US" altLang="en-US" dirty="0"/>
              <a:t>“Specialty Occupation” --  Entry level requirement = minimum Bachelor Degree or equivalent in a specific field of study</a:t>
            </a:r>
          </a:p>
          <a:p>
            <a:r>
              <a:rPr lang="en-US" altLang="en-US" dirty="0"/>
              <a:t>Six-year maximum stay (with exceptions); each H-1B can be valid for up to 3 years maximum</a:t>
            </a:r>
          </a:p>
          <a:p>
            <a:r>
              <a:rPr lang="en-US" altLang="en-US" dirty="0"/>
              <a:t>65,000 annual ceiling, of which 6,800 are set aside for citizens of Chile and Singapore</a:t>
            </a:r>
          </a:p>
          <a:p>
            <a:r>
              <a:rPr lang="en-US" altLang="en-US" dirty="0"/>
              <a:t>20,000 additional visas allocated to holders of advanced degrees from U.S. universities</a:t>
            </a:r>
          </a:p>
          <a:p>
            <a:r>
              <a:rPr lang="en-US" altLang="en-US" dirty="0"/>
              <a:t>Cap Subject vs. Cap Exempt</a:t>
            </a:r>
          </a:p>
          <a:p>
            <a:pPr lvl="1"/>
            <a:r>
              <a:rPr lang="en-US" altLang="en-US" dirty="0">
                <a:solidFill>
                  <a:srgbClr val="81A8BD"/>
                </a:solidFill>
              </a:rPr>
              <a:t>Cap Subject: File on designated dates for a start date of 10/1</a:t>
            </a:r>
          </a:p>
          <a:p>
            <a:pPr lvl="1"/>
            <a:r>
              <a:rPr lang="en-US" altLang="en-US" dirty="0">
                <a:solidFill>
                  <a:srgbClr val="81A8BD"/>
                </a:solidFill>
              </a:rPr>
              <a:t>Cap Exempt: File at any time</a:t>
            </a:r>
          </a:p>
          <a:p>
            <a:pPr lvl="2"/>
            <a:r>
              <a:rPr lang="en-US" altLang="en-US" dirty="0"/>
              <a:t>1) Colleges &amp; Universities</a:t>
            </a:r>
          </a:p>
          <a:p>
            <a:pPr lvl="2"/>
            <a:r>
              <a:rPr lang="en-US" altLang="en-US" dirty="0"/>
              <a:t>2) Organizations affiliated with colleges &amp; universities (UM Hospital) </a:t>
            </a:r>
          </a:p>
          <a:p>
            <a:pPr lvl="2"/>
            <a:r>
              <a:rPr lang="en-US" altLang="en-US" dirty="0"/>
              <a:t>3) Non-profit research entities and government research</a:t>
            </a:r>
          </a:p>
          <a:p>
            <a:endParaRPr lang="en-GB" dirty="0"/>
          </a:p>
        </p:txBody>
      </p:sp>
    </p:spTree>
    <p:extLst>
      <p:ext uri="{BB962C8B-B14F-4D97-AF65-F5344CB8AC3E}">
        <p14:creationId xmlns:p14="http://schemas.microsoft.com/office/powerpoint/2010/main" val="18857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CD505C-7A7C-014A-8102-06D4372ACDEF}"/>
              </a:ext>
            </a:extLst>
          </p:cNvPr>
          <p:cNvSpPr>
            <a:spLocks noGrp="1"/>
          </p:cNvSpPr>
          <p:nvPr>
            <p:ph type="subTitle" idx="1"/>
          </p:nvPr>
        </p:nvSpPr>
        <p:spPr/>
        <p:txBody>
          <a:bodyPr/>
          <a:lstStyle/>
          <a:p>
            <a:r>
              <a:rPr lang="en-US" b="1" dirty="0"/>
              <a:t>H-1B</a:t>
            </a:r>
            <a:r>
              <a:rPr lang="en-US" dirty="0"/>
              <a:t> REGISTRATION/LOTTERY</a:t>
            </a:r>
          </a:p>
          <a:p>
            <a:endParaRPr lang="en-GB" dirty="0"/>
          </a:p>
        </p:txBody>
      </p:sp>
      <p:sp>
        <p:nvSpPr>
          <p:cNvPr id="3" name="Text Placeholder 2">
            <a:extLst>
              <a:ext uri="{FF2B5EF4-FFF2-40B4-BE49-F238E27FC236}">
                <a16:creationId xmlns:a16="http://schemas.microsoft.com/office/drawing/2014/main" id="{2340F852-2955-2B46-96B8-A7E5CCBAB4F8}"/>
              </a:ext>
            </a:extLst>
          </p:cNvPr>
          <p:cNvSpPr>
            <a:spLocks noGrp="1"/>
          </p:cNvSpPr>
          <p:nvPr>
            <p:ph type="body" sz="quarter" idx="11"/>
          </p:nvPr>
        </p:nvSpPr>
        <p:spPr>
          <a:xfrm>
            <a:off x="344487" y="543155"/>
            <a:ext cx="8455025" cy="4057190"/>
          </a:xfrm>
        </p:spPr>
        <p:txBody>
          <a:bodyPr/>
          <a:lstStyle/>
          <a:p>
            <a:r>
              <a:rPr lang="en-US" altLang="en-US" dirty="0"/>
              <a:t>March: Employer registers employee in H-1B lottery</a:t>
            </a:r>
          </a:p>
          <a:p>
            <a:r>
              <a:rPr lang="en-US" altLang="en-US" dirty="0"/>
              <a:t>March 31 (Approximately): Lottery results released</a:t>
            </a:r>
          </a:p>
          <a:p>
            <a:r>
              <a:rPr lang="en-US" altLang="en-US" dirty="0"/>
              <a:t>90 days following lottery results (</a:t>
            </a:r>
            <a:r>
              <a:rPr lang="en-US" altLang="en-US" dirty="0" err="1"/>
              <a:t>ie</a:t>
            </a:r>
            <a:r>
              <a:rPr lang="en-US" altLang="en-US" dirty="0"/>
              <a:t> April/May/June): Employers whose cases were selected can file an H-1B petition with USCIS</a:t>
            </a:r>
          </a:p>
          <a:p>
            <a:pPr lvl="0"/>
            <a:r>
              <a:rPr lang="en-US" sz="1400" dirty="0"/>
              <a:t>This year, employers submitted 483,927 H-1B cap registrations, an approximate 57% increase over the FY 2022.</a:t>
            </a:r>
          </a:p>
          <a:p>
            <a:r>
              <a:rPr lang="en-US" altLang="en-US" dirty="0"/>
              <a:t>Odds of winning lottery depend on how many people register/apply:</a:t>
            </a:r>
          </a:p>
          <a:p>
            <a:pPr lvl="1"/>
            <a:r>
              <a:rPr lang="en-US" altLang="en-US" dirty="0">
                <a:solidFill>
                  <a:srgbClr val="81A8BD"/>
                </a:solidFill>
              </a:rPr>
              <a:t>2021: 309,000 Applications</a:t>
            </a:r>
          </a:p>
          <a:p>
            <a:pPr lvl="1"/>
            <a:r>
              <a:rPr lang="en-US" altLang="en-US" dirty="0">
                <a:solidFill>
                  <a:srgbClr val="81A8BD"/>
                </a:solidFill>
              </a:rPr>
              <a:t>2020: 275,000 Applications (126,000 with Advanced Degrees)</a:t>
            </a:r>
          </a:p>
          <a:p>
            <a:pPr lvl="1"/>
            <a:r>
              <a:rPr lang="en-US" altLang="en-US" dirty="0">
                <a:solidFill>
                  <a:srgbClr val="81A8BD"/>
                </a:solidFill>
              </a:rPr>
              <a:t>2019: 201,000 Applications</a:t>
            </a:r>
          </a:p>
          <a:p>
            <a:pPr lvl="1"/>
            <a:r>
              <a:rPr lang="en-US" altLang="en-US" dirty="0">
                <a:solidFill>
                  <a:srgbClr val="81A8BD"/>
                </a:solidFill>
              </a:rPr>
              <a:t>2018: 190,000 Applications</a:t>
            </a:r>
          </a:p>
          <a:p>
            <a:pPr lvl="1"/>
            <a:r>
              <a:rPr lang="en-US" altLang="en-US" dirty="0">
                <a:solidFill>
                  <a:srgbClr val="81A8BD"/>
                </a:solidFill>
              </a:rPr>
              <a:t>2017: 230,000 Applications</a:t>
            </a:r>
          </a:p>
          <a:p>
            <a:r>
              <a:rPr lang="en-US" altLang="en-US" dirty="0"/>
              <a:t>Lottery Advantage: Holding a US Advanced (Master’s/Ph.D.) degree by the time the case is filed (not by the time the lottery is held)</a:t>
            </a:r>
          </a:p>
          <a:p>
            <a:pPr lvl="1"/>
            <a:r>
              <a:rPr lang="en-US" altLang="en-US" dirty="0">
                <a:solidFill>
                  <a:srgbClr val="81A8BD"/>
                </a:solidFill>
              </a:rPr>
              <a:t>If you are going to earn US advanced degree in May, you can enter lottery as an advance degree holder, BUT if you win, you cannot file the H-1B petition until you have been awarded the degree.</a:t>
            </a:r>
          </a:p>
        </p:txBody>
      </p:sp>
    </p:spTree>
    <p:extLst>
      <p:ext uri="{BB962C8B-B14F-4D97-AF65-F5344CB8AC3E}">
        <p14:creationId xmlns:p14="http://schemas.microsoft.com/office/powerpoint/2010/main" val="214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EACBFD0A-D3A1-3D40-A7DA-C6A7CECAFAE3}"/>
              </a:ext>
            </a:extLst>
          </p:cNvPr>
          <p:cNvSpPr>
            <a:spLocks noGrp="1"/>
          </p:cNvSpPr>
          <p:nvPr>
            <p:ph type="subTitle" idx="1"/>
          </p:nvPr>
        </p:nvSpPr>
        <p:spPr/>
        <p:txBody>
          <a:bodyPr/>
          <a:lstStyle/>
          <a:p>
            <a:r>
              <a:rPr lang="en-US" b="1" dirty="0"/>
              <a:t>H-1B</a:t>
            </a:r>
            <a:r>
              <a:rPr lang="en-US" dirty="0"/>
              <a:t> CHANGE OF EMPLOYER</a:t>
            </a:r>
          </a:p>
          <a:p>
            <a:endParaRPr lang="en-GB" dirty="0"/>
          </a:p>
        </p:txBody>
      </p:sp>
      <p:sp>
        <p:nvSpPr>
          <p:cNvPr id="6" name="Text Placeholder 5">
            <a:extLst>
              <a:ext uri="{FF2B5EF4-FFF2-40B4-BE49-F238E27FC236}">
                <a16:creationId xmlns:a16="http://schemas.microsoft.com/office/drawing/2014/main" id="{44A2870D-CBF9-DC4C-8700-A371B7355478}"/>
              </a:ext>
            </a:extLst>
          </p:cNvPr>
          <p:cNvSpPr>
            <a:spLocks noGrp="1"/>
          </p:cNvSpPr>
          <p:nvPr>
            <p:ph type="body" sz="quarter" idx="11"/>
          </p:nvPr>
        </p:nvSpPr>
        <p:spPr>
          <a:xfrm>
            <a:off x="358775" y="1185863"/>
            <a:ext cx="8455025" cy="3571875"/>
          </a:xfrm>
        </p:spPr>
        <p:txBody>
          <a:bodyPr/>
          <a:lstStyle/>
          <a:p>
            <a:r>
              <a:rPr lang="en-US" altLang="en-US" dirty="0"/>
              <a:t>You can change employers if the new employer files a new H-1B (remember: 6 year H-1B total)</a:t>
            </a:r>
          </a:p>
          <a:p>
            <a:endParaRPr lang="en-US" altLang="en-US" dirty="0"/>
          </a:p>
          <a:p>
            <a:r>
              <a:rPr lang="en-US" altLang="en-US" dirty="0"/>
              <a:t>Different Change of Employer Scenarios:</a:t>
            </a:r>
          </a:p>
          <a:p>
            <a:pPr lvl="1"/>
            <a:r>
              <a:rPr lang="en-US" altLang="en-US" dirty="0">
                <a:solidFill>
                  <a:srgbClr val="81A8BD"/>
                </a:solidFill>
              </a:rPr>
              <a:t>Cap-Subject to Cap-Subject</a:t>
            </a:r>
          </a:p>
          <a:p>
            <a:pPr lvl="1"/>
            <a:r>
              <a:rPr lang="en-US" altLang="en-US" dirty="0">
                <a:solidFill>
                  <a:srgbClr val="81A8BD"/>
                </a:solidFill>
              </a:rPr>
              <a:t>Cap-Subject to Cap Exempt</a:t>
            </a:r>
          </a:p>
          <a:p>
            <a:pPr lvl="1"/>
            <a:r>
              <a:rPr lang="en-US" altLang="en-US" dirty="0">
                <a:solidFill>
                  <a:srgbClr val="81A8BD"/>
                </a:solidFill>
              </a:rPr>
              <a:t>Cap Exempt to Cap Exempt</a:t>
            </a:r>
          </a:p>
          <a:p>
            <a:pPr lvl="1"/>
            <a:r>
              <a:rPr lang="en-US" altLang="en-US" dirty="0">
                <a:solidFill>
                  <a:srgbClr val="81A8BD"/>
                </a:solidFill>
              </a:rPr>
              <a:t>Cap Exempt to Cap Subject: This is the tough one!!</a:t>
            </a:r>
          </a:p>
          <a:p>
            <a:endParaRPr lang="en-US" altLang="en-US" dirty="0"/>
          </a:p>
          <a:p>
            <a:r>
              <a:rPr lang="en-US" dirty="0"/>
              <a:t>Concurrent Employment: You could be sponsored by a cap-exempt employer and then obtain a second or dual H-1B with a cap-subject employer as long as you maintain the cap-exempt employment.  This is a potential way to get around the H-1B lottery</a:t>
            </a:r>
          </a:p>
          <a:p>
            <a:endParaRPr lang="en-GB" dirty="0"/>
          </a:p>
        </p:txBody>
      </p:sp>
    </p:spTree>
    <p:extLst>
      <p:ext uri="{BB962C8B-B14F-4D97-AF65-F5344CB8AC3E}">
        <p14:creationId xmlns:p14="http://schemas.microsoft.com/office/powerpoint/2010/main" val="72341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p:txBody>
          <a:bodyPr/>
          <a:lstStyle/>
          <a:p>
            <a:r>
              <a:rPr lang="en-US" sz="2200" dirty="0">
                <a:solidFill>
                  <a:srgbClr val="81A8BD"/>
                </a:solidFill>
              </a:rPr>
              <a:t>IMMIGRATION 101:</a:t>
            </a:r>
            <a:br>
              <a:rPr lang="en-US" dirty="0"/>
            </a:br>
            <a:r>
              <a:rPr lang="en-US" dirty="0"/>
              <a:t>WHAT HAPPENS AFTER I GRADUATE?</a:t>
            </a:r>
          </a:p>
        </p:txBody>
      </p:sp>
      <p:sp>
        <p:nvSpPr>
          <p:cNvPr id="3" name="Subtitle 2">
            <a:extLst>
              <a:ext uri="{FF2B5EF4-FFF2-40B4-BE49-F238E27FC236}">
                <a16:creationId xmlns:a16="http://schemas.microsoft.com/office/drawing/2014/main" id="{91743183-EEA3-544C-8052-D9BAB93F97BF}"/>
              </a:ext>
            </a:extLst>
          </p:cNvPr>
          <p:cNvSpPr>
            <a:spLocks noGrp="1"/>
          </p:cNvSpPr>
          <p:nvPr>
            <p:ph type="subTitle" idx="1"/>
          </p:nvPr>
        </p:nvSpPr>
        <p:spPr/>
        <p:txBody>
          <a:bodyPr/>
          <a:lstStyle/>
          <a:p>
            <a:r>
              <a:rPr lang="en-US" dirty="0"/>
              <a:t>November 2022</a:t>
            </a:r>
          </a:p>
        </p:txBody>
      </p:sp>
    </p:spTree>
    <p:extLst>
      <p:ext uri="{BB962C8B-B14F-4D97-AF65-F5344CB8AC3E}">
        <p14:creationId xmlns:p14="http://schemas.microsoft.com/office/powerpoint/2010/main" val="3380124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3F2BEB9-DA5E-354A-9892-9FCD696CA70F}"/>
              </a:ext>
            </a:extLst>
          </p:cNvPr>
          <p:cNvSpPr>
            <a:spLocks noGrp="1"/>
          </p:cNvSpPr>
          <p:nvPr>
            <p:ph type="subTitle" idx="1"/>
          </p:nvPr>
        </p:nvSpPr>
        <p:spPr/>
        <p:txBody>
          <a:bodyPr/>
          <a:lstStyle/>
          <a:p>
            <a:r>
              <a:rPr lang="en-US" b="1" dirty="0"/>
              <a:t>WAGE REQUIREMENTS </a:t>
            </a:r>
            <a:r>
              <a:rPr lang="en-US" dirty="0"/>
              <a:t>FOR</a:t>
            </a:r>
          </a:p>
          <a:p>
            <a:endParaRPr lang="en-GB" dirty="0"/>
          </a:p>
        </p:txBody>
      </p:sp>
      <p:sp>
        <p:nvSpPr>
          <p:cNvPr id="3" name="Text Placeholder 2">
            <a:extLst>
              <a:ext uri="{FF2B5EF4-FFF2-40B4-BE49-F238E27FC236}">
                <a16:creationId xmlns:a16="http://schemas.microsoft.com/office/drawing/2014/main" id="{E1E5214A-34D1-8842-9A11-5DD8D7B01DEF}"/>
              </a:ext>
            </a:extLst>
          </p:cNvPr>
          <p:cNvSpPr>
            <a:spLocks noGrp="1"/>
          </p:cNvSpPr>
          <p:nvPr>
            <p:ph type="body" sz="quarter" idx="10"/>
          </p:nvPr>
        </p:nvSpPr>
        <p:spPr/>
        <p:txBody>
          <a:bodyPr/>
          <a:lstStyle/>
          <a:p>
            <a:r>
              <a:rPr lang="en-US" dirty="0"/>
              <a:t>H-1B</a:t>
            </a:r>
          </a:p>
          <a:p>
            <a:endParaRPr lang="en-GB" dirty="0"/>
          </a:p>
        </p:txBody>
      </p:sp>
      <p:sp>
        <p:nvSpPr>
          <p:cNvPr id="5" name="Content Placeholder 2">
            <a:extLst>
              <a:ext uri="{FF2B5EF4-FFF2-40B4-BE49-F238E27FC236}">
                <a16:creationId xmlns:a16="http://schemas.microsoft.com/office/drawing/2014/main" id="{537825C6-F6C8-704E-8C91-F5FCF5E3090D}"/>
              </a:ext>
            </a:extLst>
          </p:cNvPr>
          <p:cNvSpPr txBox="1">
            <a:spLocks/>
          </p:cNvSpPr>
          <p:nvPr/>
        </p:nvSpPr>
        <p:spPr>
          <a:xfrm>
            <a:off x="3352800" y="1573427"/>
            <a:ext cx="5296930" cy="3066438"/>
          </a:xfrm>
          <a:prstGeom prst="rect">
            <a:avLst/>
          </a:prstGeom>
        </p:spPr>
        <p:txBody>
          <a:bodyPr anchor="t">
            <a:normAutofit/>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buClr>
                <a:schemeClr val="accent1"/>
              </a:buClr>
              <a:buFont typeface=".Lucida Grande UI Regular"/>
              <a:buChar char="►"/>
            </a:pPr>
            <a:r>
              <a:rPr lang="en-US" altLang="en-US" sz="1200" dirty="0">
                <a:solidFill>
                  <a:schemeClr val="accent3"/>
                </a:solidFill>
                <a:latin typeface="+mj-lt"/>
                <a:cs typeface="Times New Roman" pitchFamily="18" charset="0"/>
              </a:rPr>
              <a:t>Wage offered must be the higher of Prevailing Wage or Actual Wage paid to similarly situated employees</a:t>
            </a:r>
          </a:p>
          <a:p>
            <a:pPr>
              <a:lnSpc>
                <a:spcPct val="120000"/>
              </a:lnSpc>
              <a:buClr>
                <a:schemeClr val="accent1"/>
              </a:buClr>
              <a:buFont typeface=".Lucida Grande UI Regular"/>
              <a:buChar char="►"/>
            </a:pPr>
            <a:endParaRPr lang="en-US" altLang="en-US" sz="1200" dirty="0">
              <a:solidFill>
                <a:schemeClr val="accent3"/>
              </a:solidFill>
              <a:latin typeface="+mj-lt"/>
              <a:cs typeface="Times New Roman" pitchFamily="18" charset="0"/>
            </a:endParaRPr>
          </a:p>
          <a:p>
            <a:pPr>
              <a:lnSpc>
                <a:spcPct val="120000"/>
              </a:lnSpc>
              <a:buClr>
                <a:schemeClr val="accent1"/>
              </a:buClr>
              <a:buFont typeface=".Lucida Grande UI Regular"/>
              <a:buChar char="►"/>
            </a:pPr>
            <a:r>
              <a:rPr lang="en-US" altLang="en-US" sz="1200" dirty="0">
                <a:solidFill>
                  <a:schemeClr val="accent3"/>
                </a:solidFill>
                <a:latin typeface="+mj-lt"/>
                <a:cs typeface="Times New Roman" pitchFamily="18" charset="0"/>
              </a:rPr>
              <a:t>What is actual wage? Actual wage is the salary paid by the employer to workers with similar skills and qualifications. </a:t>
            </a:r>
          </a:p>
          <a:p>
            <a:pPr>
              <a:lnSpc>
                <a:spcPct val="120000"/>
              </a:lnSpc>
              <a:buClr>
                <a:schemeClr val="accent1"/>
              </a:buClr>
              <a:buFont typeface=".Lucida Grande UI Regular"/>
              <a:buChar char="►"/>
            </a:pPr>
            <a:endParaRPr lang="en-US" altLang="en-US" sz="1200" dirty="0">
              <a:solidFill>
                <a:schemeClr val="accent3"/>
              </a:solidFill>
              <a:latin typeface="+mj-lt"/>
              <a:cs typeface="Times New Roman" pitchFamily="18" charset="0"/>
            </a:endParaRPr>
          </a:p>
          <a:p>
            <a:pPr>
              <a:lnSpc>
                <a:spcPct val="120000"/>
              </a:lnSpc>
              <a:buClr>
                <a:schemeClr val="accent1"/>
              </a:buClr>
              <a:buFont typeface=".Lucida Grande UI Regular"/>
              <a:buChar char="►"/>
            </a:pPr>
            <a:r>
              <a:rPr lang="en-US" altLang="en-US" sz="1200" dirty="0">
                <a:solidFill>
                  <a:schemeClr val="accent3"/>
                </a:solidFill>
                <a:latin typeface="+mj-lt"/>
                <a:cs typeface="Times New Roman" pitchFamily="18" charset="0"/>
              </a:rPr>
              <a:t>What is prevailing wage? The prevailing wage rate is defined as the average wage paid to similarly employed workers in a specific occupation in the area of intended employment.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86" y="1680519"/>
            <a:ext cx="1983946" cy="1983946"/>
          </a:xfrm>
          <a:prstGeom prst="rect">
            <a:avLst/>
          </a:prstGeom>
        </p:spPr>
      </p:pic>
    </p:spTree>
    <p:extLst>
      <p:ext uri="{BB962C8B-B14F-4D97-AF65-F5344CB8AC3E}">
        <p14:creationId xmlns:p14="http://schemas.microsoft.com/office/powerpoint/2010/main" val="16813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45906138-1018-C34D-AF35-21D0FA802976}"/>
              </a:ext>
            </a:extLst>
          </p:cNvPr>
          <p:cNvSpPr>
            <a:spLocks noGrp="1"/>
          </p:cNvSpPr>
          <p:nvPr>
            <p:ph type="subTitle" idx="1"/>
          </p:nvPr>
        </p:nvSpPr>
        <p:spPr/>
        <p:txBody>
          <a:bodyPr/>
          <a:lstStyle/>
          <a:p>
            <a:r>
              <a:rPr lang="en-US" b="1" dirty="0"/>
              <a:t>H-1B</a:t>
            </a:r>
          </a:p>
          <a:p>
            <a:endParaRPr lang="en-GB" dirty="0"/>
          </a:p>
        </p:txBody>
      </p:sp>
      <p:sp>
        <p:nvSpPr>
          <p:cNvPr id="6" name="Text Placeholder 5">
            <a:extLst>
              <a:ext uri="{FF2B5EF4-FFF2-40B4-BE49-F238E27FC236}">
                <a16:creationId xmlns:a16="http://schemas.microsoft.com/office/drawing/2014/main" id="{3F10AE8F-C470-C341-B65D-C149F0E77A0B}"/>
              </a:ext>
            </a:extLst>
          </p:cNvPr>
          <p:cNvSpPr>
            <a:spLocks noGrp="1"/>
          </p:cNvSpPr>
          <p:nvPr>
            <p:ph type="body" sz="quarter" idx="11"/>
          </p:nvPr>
        </p:nvSpPr>
        <p:spPr/>
        <p:txBody>
          <a:bodyPr/>
          <a:lstStyle/>
          <a:p>
            <a:r>
              <a:rPr lang="en-US"/>
              <a:t>FAQ’S</a:t>
            </a:r>
          </a:p>
          <a:p>
            <a:endParaRPr lang="en-GB" dirty="0"/>
          </a:p>
        </p:txBody>
      </p:sp>
      <p:sp>
        <p:nvSpPr>
          <p:cNvPr id="5" name="Text Placeholder 4">
            <a:extLst>
              <a:ext uri="{FF2B5EF4-FFF2-40B4-BE49-F238E27FC236}">
                <a16:creationId xmlns:a16="http://schemas.microsoft.com/office/drawing/2014/main" id="{6E0F497A-A8A2-6148-B7BF-3BF4BF8AC2CD}"/>
              </a:ext>
            </a:extLst>
          </p:cNvPr>
          <p:cNvSpPr>
            <a:spLocks noGrp="1"/>
          </p:cNvSpPr>
          <p:nvPr>
            <p:ph type="body" sz="quarter" idx="12"/>
          </p:nvPr>
        </p:nvSpPr>
        <p:spPr>
          <a:xfrm>
            <a:off x="358775" y="1185863"/>
            <a:ext cx="8455025" cy="3571875"/>
          </a:xfrm>
        </p:spPr>
        <p:txBody>
          <a:bodyPr/>
          <a:lstStyle/>
          <a:p>
            <a:pPr marL="0" indent="0">
              <a:spcAft>
                <a:spcPts val="300"/>
              </a:spcAft>
              <a:buNone/>
            </a:pPr>
            <a:r>
              <a:rPr lang="en-US" altLang="en-US" sz="1200" b="1" dirty="0"/>
              <a:t>Can you file an H-1B for yourself?</a:t>
            </a:r>
          </a:p>
          <a:p>
            <a:pPr>
              <a:spcAft>
                <a:spcPts val="300"/>
              </a:spcAft>
            </a:pPr>
            <a:r>
              <a:rPr lang="en-US" altLang="en-US" sz="1000" dirty="0"/>
              <a:t>NO – Only an employer can file an H-1B on your behalf.</a:t>
            </a:r>
          </a:p>
          <a:p>
            <a:pPr>
              <a:spcAft>
                <a:spcPts val="300"/>
              </a:spcAft>
            </a:pPr>
            <a:r>
              <a:rPr lang="en-US" altLang="en-US" sz="1000" dirty="0"/>
              <a:t>There must be an employer-employee relationship in order to qualify</a:t>
            </a:r>
          </a:p>
          <a:p>
            <a:pPr marL="0" indent="0">
              <a:spcAft>
                <a:spcPts val="300"/>
              </a:spcAft>
              <a:buNone/>
            </a:pPr>
            <a:r>
              <a:rPr lang="en-US" altLang="en-US" sz="1200" b="1" dirty="0"/>
              <a:t>Who can you work for?</a:t>
            </a:r>
          </a:p>
          <a:p>
            <a:pPr>
              <a:spcAft>
                <a:spcPts val="300"/>
              </a:spcAft>
            </a:pPr>
            <a:r>
              <a:rPr lang="en-US" altLang="en-US" sz="1000" dirty="0"/>
              <a:t>Only the employer who sponsored you (H-1B tied to employer)</a:t>
            </a:r>
          </a:p>
          <a:p>
            <a:pPr>
              <a:spcAft>
                <a:spcPts val="300"/>
              </a:spcAft>
            </a:pPr>
            <a:r>
              <a:rPr lang="en-US" altLang="en-US" sz="1000" dirty="0"/>
              <a:t>Concurrent (Dual) H-1B possible if both employers sponsor you</a:t>
            </a:r>
          </a:p>
          <a:p>
            <a:pPr marL="0" indent="0">
              <a:spcAft>
                <a:spcPts val="300"/>
              </a:spcAft>
              <a:buNone/>
            </a:pPr>
            <a:r>
              <a:rPr lang="en-US" altLang="en-US" sz="1200" b="1" dirty="0"/>
              <a:t>Can the H-1B be part-time?</a:t>
            </a:r>
          </a:p>
          <a:p>
            <a:pPr>
              <a:spcAft>
                <a:spcPts val="300"/>
              </a:spcAft>
            </a:pPr>
            <a:r>
              <a:rPr lang="en-US" altLang="en-US" sz="1000" dirty="0"/>
              <a:t>Yes, H-1B can be part-time or full-time</a:t>
            </a:r>
          </a:p>
          <a:p>
            <a:pPr marL="0" indent="0">
              <a:spcAft>
                <a:spcPts val="300"/>
              </a:spcAft>
              <a:buNone/>
            </a:pPr>
            <a:r>
              <a:rPr lang="en-US" altLang="en-US" sz="1200" b="1" dirty="0"/>
              <a:t>What happens if you get a promotion while on the H-1B?</a:t>
            </a:r>
          </a:p>
          <a:p>
            <a:pPr>
              <a:spcAft>
                <a:spcPts val="300"/>
              </a:spcAft>
            </a:pPr>
            <a:r>
              <a:rPr lang="en-US" altLang="en-US" sz="1000" dirty="0"/>
              <a:t>Employer is required to file amendment with </a:t>
            </a:r>
            <a:r>
              <a:rPr lang="en-US" altLang="en-US" sz="1000" dirty="0" err="1"/>
              <a:t>USCIS</a:t>
            </a:r>
            <a:r>
              <a:rPr lang="en-US" altLang="en-US" sz="1000" dirty="0"/>
              <a:t> before promotion or job change can occur</a:t>
            </a:r>
          </a:p>
          <a:p>
            <a:pPr>
              <a:spcAft>
                <a:spcPts val="300"/>
              </a:spcAft>
            </a:pPr>
            <a:r>
              <a:rPr lang="en-US" altLang="en-US" sz="1000" dirty="0"/>
              <a:t>Beware of increasing site visits!</a:t>
            </a:r>
          </a:p>
          <a:p>
            <a:pPr marL="0" indent="0">
              <a:spcAft>
                <a:spcPts val="300"/>
              </a:spcAft>
              <a:buNone/>
            </a:pPr>
            <a:r>
              <a:rPr lang="en-US" altLang="en-US" sz="1200" b="1" dirty="0"/>
              <a:t>What happens if you lose your job?</a:t>
            </a:r>
          </a:p>
          <a:p>
            <a:pPr>
              <a:spcAft>
                <a:spcPts val="300"/>
              </a:spcAft>
            </a:pPr>
            <a:r>
              <a:rPr lang="en-US" altLang="en-US" sz="1000" dirty="0"/>
              <a:t>Grace period of up to 60 days</a:t>
            </a:r>
          </a:p>
          <a:p>
            <a:pPr>
              <a:spcAft>
                <a:spcPts val="300"/>
              </a:spcAft>
            </a:pPr>
            <a:r>
              <a:rPr lang="en-US" altLang="en-US" sz="1000" dirty="0"/>
              <a:t>Reasonable costs of return transportation for dismissed employee</a:t>
            </a:r>
          </a:p>
          <a:p>
            <a:pPr marL="0" indent="0">
              <a:spcAft>
                <a:spcPts val="300"/>
              </a:spcAft>
              <a:buNone/>
            </a:pPr>
            <a:r>
              <a:rPr lang="en-US" altLang="en-US" sz="1200" b="1" dirty="0"/>
              <a:t>What if you previously held a J-1 and have not fulfilled the 2 year home residence requirement?</a:t>
            </a:r>
          </a:p>
          <a:p>
            <a:pPr>
              <a:spcAft>
                <a:spcPts val="300"/>
              </a:spcAft>
            </a:pPr>
            <a:r>
              <a:rPr lang="en-US" altLang="en-US" sz="1000" dirty="0"/>
              <a:t>You must return home for 2 years or obtain a J-1 waiver before being eligible for an H-1B</a:t>
            </a:r>
          </a:p>
          <a:p>
            <a:pPr marL="0" indent="0">
              <a:spcAft>
                <a:spcPts val="300"/>
              </a:spcAft>
              <a:buNone/>
            </a:pPr>
            <a:endParaRPr lang="en-US" altLang="en-US" sz="1200" dirty="0"/>
          </a:p>
          <a:p>
            <a:pPr>
              <a:spcAft>
                <a:spcPts val="300"/>
              </a:spcAft>
            </a:pPr>
            <a:endParaRPr lang="en-GB" sz="12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991" y="1704786"/>
            <a:ext cx="1984632" cy="1984632"/>
          </a:xfrm>
          <a:prstGeom prst="rect">
            <a:avLst/>
          </a:prstGeom>
        </p:spPr>
      </p:pic>
    </p:spTree>
    <p:extLst>
      <p:ext uri="{BB962C8B-B14F-4D97-AF65-F5344CB8AC3E}">
        <p14:creationId xmlns:p14="http://schemas.microsoft.com/office/powerpoint/2010/main" val="417022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0B84F57-6DA7-414C-AC92-4EA5AF03BBA9}"/>
              </a:ext>
            </a:extLst>
          </p:cNvPr>
          <p:cNvSpPr>
            <a:spLocks noGrp="1"/>
          </p:cNvSpPr>
          <p:nvPr>
            <p:ph type="subTitle" idx="1"/>
          </p:nvPr>
        </p:nvSpPr>
        <p:spPr/>
        <p:txBody>
          <a:bodyPr/>
          <a:lstStyle/>
          <a:p>
            <a:r>
              <a:rPr lang="en-US" b="1" dirty="0"/>
              <a:t>H-1B</a:t>
            </a:r>
          </a:p>
        </p:txBody>
      </p:sp>
      <p:sp>
        <p:nvSpPr>
          <p:cNvPr id="4" name="Text Placeholder 3">
            <a:extLst>
              <a:ext uri="{FF2B5EF4-FFF2-40B4-BE49-F238E27FC236}">
                <a16:creationId xmlns:a16="http://schemas.microsoft.com/office/drawing/2014/main" id="{A10111FF-F1F1-944C-9493-763774411FD1}"/>
              </a:ext>
            </a:extLst>
          </p:cNvPr>
          <p:cNvSpPr>
            <a:spLocks noGrp="1"/>
          </p:cNvSpPr>
          <p:nvPr>
            <p:ph type="body" sz="quarter" idx="11"/>
          </p:nvPr>
        </p:nvSpPr>
        <p:spPr/>
        <p:txBody>
          <a:bodyPr/>
          <a:lstStyle/>
          <a:p>
            <a:r>
              <a:rPr lang="en-US"/>
              <a:t>FAQ’S</a:t>
            </a:r>
            <a:endParaRPr lang="en-US" dirty="0"/>
          </a:p>
        </p:txBody>
      </p:sp>
      <p:sp>
        <p:nvSpPr>
          <p:cNvPr id="3" name="Text Placeholder 2">
            <a:extLst>
              <a:ext uri="{FF2B5EF4-FFF2-40B4-BE49-F238E27FC236}">
                <a16:creationId xmlns:a16="http://schemas.microsoft.com/office/drawing/2014/main" id="{70EBC116-3205-1848-B005-DE3C2168F79E}"/>
              </a:ext>
            </a:extLst>
          </p:cNvPr>
          <p:cNvSpPr>
            <a:spLocks noGrp="1"/>
          </p:cNvSpPr>
          <p:nvPr>
            <p:ph type="body" sz="quarter" idx="12"/>
          </p:nvPr>
        </p:nvSpPr>
        <p:spPr>
          <a:xfrm>
            <a:off x="358776" y="1185863"/>
            <a:ext cx="5185289" cy="3571875"/>
          </a:xfrm>
        </p:spPr>
        <p:txBody>
          <a:bodyPr/>
          <a:lstStyle/>
          <a:p>
            <a:pPr marL="0" indent="0">
              <a:spcAft>
                <a:spcPts val="300"/>
              </a:spcAft>
              <a:buNone/>
            </a:pPr>
            <a:r>
              <a:rPr lang="en-US" altLang="en-US" sz="1300" b="1" dirty="0"/>
              <a:t>Can I study while on H-1B?</a:t>
            </a:r>
          </a:p>
          <a:p>
            <a:pPr>
              <a:spcAft>
                <a:spcPts val="300"/>
              </a:spcAft>
            </a:pPr>
            <a:r>
              <a:rPr lang="en-US" altLang="en-US" sz="1100" dirty="0"/>
              <a:t>Yes, part-time study is permitted</a:t>
            </a:r>
          </a:p>
          <a:p>
            <a:pPr marL="0" indent="0">
              <a:spcAft>
                <a:spcPts val="300"/>
              </a:spcAft>
              <a:buNone/>
            </a:pPr>
            <a:r>
              <a:rPr lang="en-US" altLang="en-US" sz="1300" b="1" dirty="0"/>
              <a:t>What do I need to travel internationally?</a:t>
            </a:r>
          </a:p>
          <a:p>
            <a:pPr>
              <a:spcAft>
                <a:spcPts val="300"/>
              </a:spcAft>
            </a:pPr>
            <a:r>
              <a:rPr lang="en-US" altLang="en-US" sz="1100" dirty="0"/>
              <a:t>Must apply for visa (if don’t already have one) at US Consulate/Embassy</a:t>
            </a:r>
          </a:p>
          <a:p>
            <a:pPr>
              <a:spcAft>
                <a:spcPts val="300"/>
              </a:spcAft>
            </a:pPr>
            <a:r>
              <a:rPr lang="en-US" altLang="en-US" sz="1100" dirty="0"/>
              <a:t>File DS-160 and bring I-797 approval notice and other supporting documents required by the Consulate</a:t>
            </a:r>
          </a:p>
          <a:p>
            <a:pPr marL="0" indent="0">
              <a:spcAft>
                <a:spcPts val="300"/>
              </a:spcAft>
              <a:buNone/>
            </a:pPr>
            <a:r>
              <a:rPr lang="en-US" altLang="en-US" sz="1300" b="1" dirty="0"/>
              <a:t>What happens to my spouse/children?</a:t>
            </a:r>
          </a:p>
          <a:p>
            <a:pPr>
              <a:spcAft>
                <a:spcPts val="300"/>
              </a:spcAft>
            </a:pPr>
            <a:r>
              <a:rPr lang="en-US" altLang="en-US" sz="1100" dirty="0"/>
              <a:t>Spouse and children (H-4) not eligible to work (except for some narrow exceptions), but can study</a:t>
            </a:r>
          </a:p>
          <a:p>
            <a:pPr marL="0" indent="0">
              <a:spcAft>
                <a:spcPts val="300"/>
              </a:spcAft>
              <a:buNone/>
            </a:pPr>
            <a:r>
              <a:rPr lang="en-US" altLang="en-US" sz="1300" b="1" dirty="0"/>
              <a:t>Who can pay H-1B fees? EMPLOYER ONLY</a:t>
            </a:r>
          </a:p>
          <a:p>
            <a:pPr marL="0" indent="0">
              <a:spcAft>
                <a:spcPts val="300"/>
              </a:spcAft>
              <a:buNone/>
            </a:pPr>
            <a:r>
              <a:rPr lang="en-US" altLang="en-US" sz="1300" b="1" dirty="0"/>
              <a:t>What are the government fees?</a:t>
            </a:r>
          </a:p>
          <a:p>
            <a:pPr>
              <a:spcAft>
                <a:spcPts val="300"/>
              </a:spcAft>
            </a:pPr>
            <a:r>
              <a:rPr lang="en-US" altLang="en-US" sz="1100" dirty="0"/>
              <a:t>Filing Fee: $460</a:t>
            </a:r>
          </a:p>
          <a:p>
            <a:pPr>
              <a:spcAft>
                <a:spcPts val="300"/>
              </a:spcAft>
            </a:pPr>
            <a:r>
              <a:rPr lang="en-US" altLang="en-US" sz="1100" dirty="0"/>
              <a:t>Anti-Fraud Fee: $500</a:t>
            </a:r>
          </a:p>
          <a:p>
            <a:pPr>
              <a:spcAft>
                <a:spcPts val="300"/>
              </a:spcAft>
            </a:pPr>
            <a:r>
              <a:rPr lang="en-US" altLang="en-US" sz="1100" dirty="0"/>
              <a:t>Training Fee: $750 ($1500 if over 25 full-time employees)</a:t>
            </a:r>
          </a:p>
          <a:p>
            <a:pPr>
              <a:spcAft>
                <a:spcPts val="300"/>
              </a:spcAft>
            </a:pPr>
            <a:r>
              <a:rPr lang="en-US" altLang="en-US" sz="1100" dirty="0"/>
              <a:t>Premium Processing: $2,500 (if applicable)</a:t>
            </a:r>
          </a:p>
          <a:p>
            <a:pPr marL="0" indent="0">
              <a:spcAft>
                <a:spcPts val="300"/>
              </a:spcAft>
              <a:buNone/>
            </a:pPr>
            <a:r>
              <a:rPr lang="en-US" altLang="en-US" sz="1300" b="1" dirty="0"/>
              <a:t>What are standard attorney/legal fees?</a:t>
            </a:r>
          </a:p>
          <a:p>
            <a:pPr>
              <a:spcAft>
                <a:spcPts val="300"/>
              </a:spcAft>
            </a:pPr>
            <a:r>
              <a:rPr lang="en-US" altLang="en-US" sz="1100" dirty="0"/>
              <a:t>Varies depending on attorney, employer, position, location</a:t>
            </a:r>
          </a:p>
          <a:p>
            <a:pPr>
              <a:spcAft>
                <a:spcPts val="300"/>
              </a:spcAft>
            </a:pPr>
            <a:endParaRPr lang="en-GB" sz="13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991" y="1704786"/>
            <a:ext cx="1984632" cy="1984632"/>
          </a:xfrm>
          <a:prstGeom prst="rect">
            <a:avLst/>
          </a:prstGeom>
        </p:spPr>
      </p:pic>
    </p:spTree>
    <p:extLst>
      <p:ext uri="{BB962C8B-B14F-4D97-AF65-F5344CB8AC3E}">
        <p14:creationId xmlns:p14="http://schemas.microsoft.com/office/powerpoint/2010/main" val="123451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91B566B-E6A6-C94A-B0ED-433B6223924C}"/>
              </a:ext>
            </a:extLst>
          </p:cNvPr>
          <p:cNvSpPr>
            <a:spLocks noGrp="1"/>
          </p:cNvSpPr>
          <p:nvPr>
            <p:ph type="subTitle" idx="1"/>
          </p:nvPr>
        </p:nvSpPr>
        <p:spPr/>
        <p:txBody>
          <a:bodyPr/>
          <a:lstStyle/>
          <a:p>
            <a:r>
              <a:rPr lang="en-US" b="1" dirty="0"/>
              <a:t>H-1B</a:t>
            </a:r>
          </a:p>
          <a:p>
            <a:endParaRPr lang="en-GB" dirty="0"/>
          </a:p>
        </p:txBody>
      </p:sp>
      <p:sp>
        <p:nvSpPr>
          <p:cNvPr id="3" name="Text Placeholder 2">
            <a:extLst>
              <a:ext uri="{FF2B5EF4-FFF2-40B4-BE49-F238E27FC236}">
                <a16:creationId xmlns:a16="http://schemas.microsoft.com/office/drawing/2014/main" id="{9FF509C4-A2D8-C045-A9C7-2712563277FA}"/>
              </a:ext>
            </a:extLst>
          </p:cNvPr>
          <p:cNvSpPr>
            <a:spLocks noGrp="1"/>
          </p:cNvSpPr>
          <p:nvPr>
            <p:ph type="body" sz="quarter" idx="10"/>
          </p:nvPr>
        </p:nvSpPr>
        <p:spPr/>
        <p:txBody>
          <a:bodyPr/>
          <a:lstStyle/>
          <a:p>
            <a:r>
              <a:rPr lang="en-US" dirty="0"/>
              <a:t>OBSTACLES</a:t>
            </a:r>
          </a:p>
          <a:p>
            <a:endParaRPr lang="en-GB" dirty="0"/>
          </a:p>
        </p:txBody>
      </p:sp>
      <p:sp>
        <p:nvSpPr>
          <p:cNvPr id="4" name="Content Placeholder 4">
            <a:extLst>
              <a:ext uri="{FF2B5EF4-FFF2-40B4-BE49-F238E27FC236}">
                <a16:creationId xmlns:a16="http://schemas.microsoft.com/office/drawing/2014/main" id="{1CE922B3-5A80-634D-B53F-5F3E23E093CE}"/>
              </a:ext>
            </a:extLst>
          </p:cNvPr>
          <p:cNvSpPr txBox="1">
            <a:spLocks/>
          </p:cNvSpPr>
          <p:nvPr/>
        </p:nvSpPr>
        <p:spPr>
          <a:xfrm>
            <a:off x="457200" y="1185802"/>
            <a:ext cx="4876800" cy="3417570"/>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spcBef>
                <a:spcPts val="0"/>
              </a:spcBef>
              <a:spcAft>
                <a:spcPts val="1800"/>
              </a:spcAft>
              <a:buClr>
                <a:srgbClr val="009CDC"/>
              </a:buClr>
              <a:buFont typeface="Verdana" pitchFamily="34" charset="0"/>
              <a:buAutoNum type="arabicPeriod"/>
            </a:pPr>
            <a:r>
              <a:rPr lang="en-US" altLang="en-US" sz="1500" dirty="0">
                <a:cs typeface="Times New Roman" pitchFamily="18" charset="0"/>
              </a:rPr>
              <a:t>Find a job</a:t>
            </a:r>
          </a:p>
          <a:p>
            <a:pPr marL="342900" indent="-342900">
              <a:spcBef>
                <a:spcPts val="0"/>
              </a:spcBef>
              <a:spcAft>
                <a:spcPts val="1800"/>
              </a:spcAft>
              <a:buClr>
                <a:srgbClr val="009CDC"/>
              </a:buClr>
              <a:buFont typeface="Verdana" pitchFamily="34" charset="0"/>
              <a:buAutoNum type="arabicPeriod"/>
            </a:pPr>
            <a:r>
              <a:rPr lang="en-US" altLang="en-US" sz="1500" dirty="0">
                <a:cs typeface="Times New Roman" pitchFamily="18" charset="0"/>
              </a:rPr>
              <a:t>Find an employer willing to sponsor you</a:t>
            </a:r>
          </a:p>
          <a:p>
            <a:pPr marL="342900" indent="-342900">
              <a:spcBef>
                <a:spcPts val="0"/>
              </a:spcBef>
              <a:spcAft>
                <a:spcPts val="1800"/>
              </a:spcAft>
              <a:buClr>
                <a:srgbClr val="009CDC"/>
              </a:buClr>
              <a:buFont typeface="Verdana" pitchFamily="34" charset="0"/>
              <a:buAutoNum type="arabicPeriod"/>
            </a:pPr>
            <a:r>
              <a:rPr lang="en-US" altLang="en-US" sz="1500" dirty="0">
                <a:cs typeface="Times New Roman" pitchFamily="18" charset="0"/>
              </a:rPr>
              <a:t>Find an employer willing to pay the H-1B fees AND pay you at or above the prevailing wage</a:t>
            </a:r>
          </a:p>
          <a:p>
            <a:pPr marL="342900" indent="-342900">
              <a:spcBef>
                <a:spcPts val="0"/>
              </a:spcBef>
              <a:spcAft>
                <a:spcPts val="1800"/>
              </a:spcAft>
              <a:buClr>
                <a:srgbClr val="009CDC"/>
              </a:buClr>
              <a:buFont typeface="Verdana" pitchFamily="34" charset="0"/>
              <a:buAutoNum type="arabicPeriod"/>
            </a:pPr>
            <a:r>
              <a:rPr lang="en-US" altLang="en-US" sz="1500" dirty="0">
                <a:cs typeface="Times New Roman" pitchFamily="18" charset="0"/>
              </a:rPr>
              <a:t>Enter the lottery in March</a:t>
            </a:r>
          </a:p>
          <a:p>
            <a:pPr marL="342900" indent="-342900">
              <a:spcBef>
                <a:spcPts val="0"/>
              </a:spcBef>
              <a:spcAft>
                <a:spcPts val="1800"/>
              </a:spcAft>
              <a:buClr>
                <a:srgbClr val="009CDC"/>
              </a:buClr>
              <a:buFont typeface="Verdana" pitchFamily="34" charset="0"/>
              <a:buAutoNum type="arabicPeriod"/>
            </a:pPr>
            <a:r>
              <a:rPr lang="en-US" altLang="en-US" sz="1500" dirty="0">
                <a:cs typeface="Times New Roman" pitchFamily="18" charset="0"/>
              </a:rPr>
              <a:t>Win the lottery in April</a:t>
            </a:r>
          </a:p>
          <a:p>
            <a:pPr marL="342900" indent="-342900">
              <a:spcBef>
                <a:spcPts val="0"/>
              </a:spcBef>
              <a:spcAft>
                <a:spcPts val="1800"/>
              </a:spcAft>
              <a:buClr>
                <a:srgbClr val="009CDC"/>
              </a:buClr>
              <a:buFont typeface="Verdana" pitchFamily="34" charset="0"/>
              <a:buAutoNum type="arabicPeriod"/>
            </a:pPr>
            <a:r>
              <a:rPr lang="en-US" altLang="en-US" sz="1500" dirty="0">
                <a:cs typeface="Times New Roman" pitchFamily="18" charset="0"/>
              </a:rPr>
              <a:t>Get the H-1B approved by </a:t>
            </a:r>
            <a:r>
              <a:rPr lang="en-US" altLang="en-US" sz="1500" dirty="0" err="1">
                <a:cs typeface="Times New Roman" pitchFamily="18" charset="0"/>
              </a:rPr>
              <a:t>USCIS</a:t>
            </a:r>
            <a:endParaRPr lang="en-US" altLang="en-US" sz="1500" dirty="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946" y="1622854"/>
            <a:ext cx="1885092" cy="1885092"/>
          </a:xfrm>
          <a:prstGeom prst="rect">
            <a:avLst/>
          </a:prstGeom>
        </p:spPr>
      </p:pic>
    </p:spTree>
    <p:extLst>
      <p:ext uri="{BB962C8B-B14F-4D97-AF65-F5344CB8AC3E}">
        <p14:creationId xmlns:p14="http://schemas.microsoft.com/office/powerpoint/2010/main" val="109439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09F8F9-4A30-DC40-9132-4E0A7AADB8D8}"/>
              </a:ext>
            </a:extLst>
          </p:cNvPr>
          <p:cNvSpPr>
            <a:spLocks noGrp="1"/>
          </p:cNvSpPr>
          <p:nvPr>
            <p:ph type="subTitle" idx="1"/>
          </p:nvPr>
        </p:nvSpPr>
        <p:spPr/>
        <p:txBody>
          <a:bodyPr/>
          <a:lstStyle/>
          <a:p>
            <a:r>
              <a:rPr lang="en-US" dirty="0"/>
              <a:t>WHAT IF YOU </a:t>
            </a:r>
            <a:r>
              <a:rPr lang="en-US" b="1" dirty="0"/>
              <a:t>CAN’T GET AN H-1B?</a:t>
            </a:r>
          </a:p>
          <a:p>
            <a:endParaRPr lang="en-GB" dirty="0"/>
          </a:p>
        </p:txBody>
      </p:sp>
      <p:sp>
        <p:nvSpPr>
          <p:cNvPr id="4" name="Rectangle 3">
            <a:extLst>
              <a:ext uri="{FF2B5EF4-FFF2-40B4-BE49-F238E27FC236}">
                <a16:creationId xmlns:a16="http://schemas.microsoft.com/office/drawing/2014/main" id="{B529B93C-60EA-684D-AA2D-E111E13EE215}"/>
              </a:ext>
            </a:extLst>
          </p:cNvPr>
          <p:cNvSpPr/>
          <p:nvPr/>
        </p:nvSpPr>
        <p:spPr>
          <a:xfrm>
            <a:off x="434340" y="1152251"/>
            <a:ext cx="4277703" cy="3262432"/>
          </a:xfrm>
          <a:prstGeom prst="rect">
            <a:avLst/>
          </a:prstGeom>
        </p:spPr>
        <p:txBody>
          <a:bodyPr wrap="square">
            <a:spAutoFit/>
          </a:bodyPr>
          <a:lstStyle/>
          <a:p>
            <a:pPr marL="285750" indent="-285750">
              <a:spcAft>
                <a:spcPts val="600"/>
              </a:spcAft>
              <a:buClr>
                <a:schemeClr val="accent1"/>
              </a:buClr>
              <a:buFont typeface=".Lucida Grande UI Regular"/>
              <a:buChar char="►"/>
            </a:pPr>
            <a:r>
              <a:rPr lang="en-US" sz="1200" dirty="0">
                <a:solidFill>
                  <a:schemeClr val="tx1">
                    <a:lumMod val="50000"/>
                  </a:schemeClr>
                </a:solidFill>
              </a:rPr>
              <a:t>Work using your OPT (F-1) or Academic Training (J-1) for as long as possible</a:t>
            </a:r>
          </a:p>
          <a:p>
            <a:pPr marL="285750" indent="-285750">
              <a:spcAft>
                <a:spcPts val="600"/>
              </a:spcAft>
              <a:buClr>
                <a:schemeClr val="accent1"/>
              </a:buClr>
              <a:buFont typeface=".Lucida Grande UI Regular"/>
              <a:buChar char="►"/>
            </a:pPr>
            <a:r>
              <a:rPr lang="en-US" sz="1200" dirty="0">
                <a:solidFill>
                  <a:schemeClr val="tx1">
                    <a:lumMod val="50000"/>
                  </a:schemeClr>
                </a:solidFill>
              </a:rPr>
              <a:t>Consider going back to school to obtain an advanced degree</a:t>
            </a:r>
          </a:p>
          <a:p>
            <a:pPr>
              <a:spcAft>
                <a:spcPts val="600"/>
              </a:spcAft>
            </a:pPr>
            <a:endParaRPr lang="en-US" sz="1200" dirty="0">
              <a:solidFill>
                <a:schemeClr val="tx1">
                  <a:lumMod val="50000"/>
                </a:schemeClr>
              </a:solidFill>
            </a:endParaRPr>
          </a:p>
          <a:p>
            <a:pPr>
              <a:spcAft>
                <a:spcPts val="600"/>
              </a:spcAft>
            </a:pPr>
            <a:r>
              <a:rPr lang="en-US" sz="1200" dirty="0">
                <a:solidFill>
                  <a:schemeClr val="tx1">
                    <a:lumMod val="50000"/>
                  </a:schemeClr>
                </a:solidFill>
              </a:rPr>
              <a:t>OR</a:t>
            </a:r>
          </a:p>
          <a:p>
            <a:pPr>
              <a:spcAft>
                <a:spcPts val="600"/>
              </a:spcAft>
            </a:pPr>
            <a:endParaRPr lang="en-US" sz="1200" dirty="0">
              <a:solidFill>
                <a:schemeClr val="tx1">
                  <a:lumMod val="50000"/>
                </a:schemeClr>
              </a:solidFill>
            </a:endParaRPr>
          </a:p>
          <a:p>
            <a:pPr marL="285750" indent="-285750">
              <a:spcAft>
                <a:spcPts val="600"/>
              </a:spcAft>
              <a:buClr>
                <a:schemeClr val="accent1"/>
              </a:buClr>
              <a:buFont typeface=".Lucida Grande UI Regular"/>
              <a:buChar char="►"/>
            </a:pPr>
            <a:r>
              <a:rPr lang="en-US" sz="1200" dirty="0">
                <a:solidFill>
                  <a:schemeClr val="tx1">
                    <a:lumMod val="50000"/>
                  </a:schemeClr>
                </a:solidFill>
              </a:rPr>
              <a:t>Intracompany transferees (L-1)</a:t>
            </a:r>
          </a:p>
          <a:p>
            <a:pPr marL="285750" indent="-285750">
              <a:spcAft>
                <a:spcPts val="600"/>
              </a:spcAft>
              <a:buClr>
                <a:schemeClr val="accent1"/>
              </a:buClr>
              <a:buFont typeface=".Lucida Grande UI Regular"/>
              <a:buChar char="►"/>
            </a:pPr>
            <a:r>
              <a:rPr lang="en-US" sz="1200" dirty="0">
                <a:solidFill>
                  <a:schemeClr val="tx1">
                    <a:lumMod val="50000"/>
                  </a:schemeClr>
                </a:solidFill>
              </a:rPr>
              <a:t>Treaty Traders (E-1) and Investors (E-2)</a:t>
            </a:r>
          </a:p>
          <a:p>
            <a:pPr marL="285750" indent="-285750">
              <a:spcAft>
                <a:spcPts val="600"/>
              </a:spcAft>
              <a:buClr>
                <a:schemeClr val="accent1"/>
              </a:buClr>
              <a:buFont typeface=".Lucida Grande UI Regular"/>
              <a:buChar char="►"/>
            </a:pPr>
            <a:r>
              <a:rPr lang="en-US" sz="1200" dirty="0">
                <a:solidFill>
                  <a:schemeClr val="tx1">
                    <a:lumMod val="50000"/>
                  </a:schemeClr>
                </a:solidFill>
              </a:rPr>
              <a:t>People of Extraordinary Ability (O-1)</a:t>
            </a:r>
          </a:p>
          <a:p>
            <a:pPr marL="285750" indent="-285750">
              <a:spcAft>
                <a:spcPts val="600"/>
              </a:spcAft>
              <a:buClr>
                <a:schemeClr val="accent1"/>
              </a:buClr>
              <a:buFont typeface=".Lucida Grande UI Regular"/>
              <a:buChar char="►"/>
            </a:pPr>
            <a:r>
              <a:rPr lang="en-US" sz="1200" dirty="0">
                <a:solidFill>
                  <a:schemeClr val="tx1">
                    <a:lumMod val="50000"/>
                  </a:schemeClr>
                </a:solidFill>
              </a:rPr>
              <a:t>Exchange Visitors (J-1)</a:t>
            </a:r>
          </a:p>
          <a:p>
            <a:pPr marL="285750" indent="-285750">
              <a:spcAft>
                <a:spcPts val="600"/>
              </a:spcAft>
              <a:buClr>
                <a:schemeClr val="accent1"/>
              </a:buClr>
              <a:buFont typeface=".Lucida Grande UI Regular"/>
              <a:buChar char="►"/>
            </a:pPr>
            <a:r>
              <a:rPr lang="en-US" sz="1200" dirty="0">
                <a:solidFill>
                  <a:schemeClr val="tx1">
                    <a:lumMod val="50000"/>
                  </a:schemeClr>
                </a:solidFill>
              </a:rPr>
              <a:t>Athletes/Artists/Entertainers (P-1)</a:t>
            </a:r>
          </a:p>
          <a:p>
            <a:pPr marL="285750" indent="-285750">
              <a:spcAft>
                <a:spcPts val="600"/>
              </a:spcAft>
              <a:buClr>
                <a:schemeClr val="accent1"/>
              </a:buClr>
              <a:buFont typeface=".Lucida Grande UI Regular"/>
              <a:buChar char="►"/>
            </a:pPr>
            <a:r>
              <a:rPr lang="en-US" sz="1200" dirty="0">
                <a:solidFill>
                  <a:schemeClr val="tx1">
                    <a:lumMod val="50000"/>
                  </a:schemeClr>
                </a:solidFill>
              </a:rPr>
              <a:t>Country Specific Work Visas (H-1B1, E-3, TN)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272" y="1579144"/>
            <a:ext cx="2408646" cy="2408646"/>
          </a:xfrm>
          <a:prstGeom prst="rect">
            <a:avLst/>
          </a:prstGeom>
        </p:spPr>
      </p:pic>
    </p:spTree>
    <p:extLst>
      <p:ext uri="{BB962C8B-B14F-4D97-AF65-F5344CB8AC3E}">
        <p14:creationId xmlns:p14="http://schemas.microsoft.com/office/powerpoint/2010/main" val="19544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p:sp>
      <p:sp>
        <p:nvSpPr>
          <p:cNvPr id="3" name="Subtitle 2">
            <a:extLst>
              <a:ext uri="{FF2B5EF4-FFF2-40B4-BE49-F238E27FC236}">
                <a16:creationId xmlns:a16="http://schemas.microsoft.com/office/drawing/2014/main" id="{A48B5FA5-56E1-E340-AACD-084C9EE6B23B}"/>
              </a:ext>
            </a:extLst>
          </p:cNvPr>
          <p:cNvSpPr>
            <a:spLocks noGrp="1"/>
          </p:cNvSpPr>
          <p:nvPr>
            <p:ph type="subTitle" idx="1"/>
          </p:nvPr>
        </p:nvSpPr>
        <p:spPr/>
        <p:txBody>
          <a:bodyPr/>
          <a:lstStyle/>
          <a:p>
            <a:r>
              <a:rPr lang="en-US" b="1" dirty="0"/>
              <a:t>L-1 (A &amp; B)</a:t>
            </a:r>
          </a:p>
        </p:txBody>
      </p:sp>
      <p:sp>
        <p:nvSpPr>
          <p:cNvPr id="13" name="Text Placeholder 12"/>
          <p:cNvSpPr>
            <a:spLocks noGrp="1"/>
          </p:cNvSpPr>
          <p:nvPr>
            <p:ph type="body" sz="quarter" idx="13"/>
          </p:nvPr>
        </p:nvSpPr>
        <p:spPr>
          <a:xfrm>
            <a:off x="3803597" y="1270791"/>
            <a:ext cx="5122242" cy="3008992"/>
          </a:xfrm>
        </p:spPr>
        <p:txBody>
          <a:bodyPr/>
          <a:lstStyle/>
          <a:p>
            <a:r>
              <a:rPr lang="en-US" altLang="en-US" dirty="0"/>
              <a:t>Allows for Dual Intent</a:t>
            </a:r>
          </a:p>
          <a:p>
            <a:r>
              <a:rPr lang="en-US" altLang="en-US" dirty="0"/>
              <a:t>Intracompany Relationship:</a:t>
            </a:r>
          </a:p>
          <a:p>
            <a:pPr lvl="1"/>
            <a:r>
              <a:rPr lang="en-US" altLang="en-US" dirty="0">
                <a:solidFill>
                  <a:srgbClr val="81A8BD"/>
                </a:solidFill>
              </a:rPr>
              <a:t>Parent, subsidiary, affiliate, branch or joint venture</a:t>
            </a:r>
          </a:p>
          <a:p>
            <a:r>
              <a:rPr lang="en-US" altLang="en-US" dirty="0"/>
              <a:t>Prior Employment Abroad:</a:t>
            </a:r>
          </a:p>
          <a:p>
            <a:pPr lvl="1"/>
            <a:r>
              <a:rPr lang="en-US" altLang="en-US" dirty="0">
                <a:solidFill>
                  <a:srgbClr val="81A8BD"/>
                </a:solidFill>
              </a:rPr>
              <a:t>1 year within 3 years preceding transfer to U.S.</a:t>
            </a:r>
          </a:p>
          <a:p>
            <a:r>
              <a:rPr lang="en-US" altLang="en-US" dirty="0"/>
              <a:t>Qualifying Capacity:</a:t>
            </a:r>
          </a:p>
          <a:p>
            <a:pPr lvl="1"/>
            <a:r>
              <a:rPr lang="en-US" altLang="en-US" dirty="0">
                <a:solidFill>
                  <a:srgbClr val="81A8BD"/>
                </a:solidFill>
              </a:rPr>
              <a:t>Executive, Managerial (L-1A)</a:t>
            </a:r>
          </a:p>
          <a:p>
            <a:pPr lvl="1"/>
            <a:r>
              <a:rPr lang="en-US" altLang="en-US" dirty="0">
                <a:solidFill>
                  <a:srgbClr val="81A8BD"/>
                </a:solidFill>
              </a:rPr>
              <a:t>“Specialized” Knowledge (L-1B) </a:t>
            </a:r>
          </a:p>
          <a:p>
            <a:r>
              <a:rPr lang="en-US" altLang="en-US" dirty="0"/>
              <a:t>Duration:</a:t>
            </a:r>
          </a:p>
          <a:p>
            <a:pPr lvl="1"/>
            <a:r>
              <a:rPr lang="en-US" altLang="en-US" dirty="0">
                <a:solidFill>
                  <a:srgbClr val="81A8BD"/>
                </a:solidFill>
              </a:rPr>
              <a:t>L-1A = 7 years</a:t>
            </a:r>
          </a:p>
          <a:p>
            <a:pPr lvl="1"/>
            <a:r>
              <a:rPr lang="en-US" altLang="en-US" dirty="0">
                <a:solidFill>
                  <a:srgbClr val="81A8BD"/>
                </a:solidFill>
              </a:rPr>
              <a:t>L-1B = 5 years</a:t>
            </a:r>
          </a:p>
        </p:txBody>
      </p:sp>
      <p:pic>
        <p:nvPicPr>
          <p:cNvPr id="6" name="Picture 5" descr="shutterstock_237060256-small.jpg">
            <a:extLst>
              <a:ext uri="{FF2B5EF4-FFF2-40B4-BE49-F238E27FC236}">
                <a16:creationId xmlns:a16="http://schemas.microsoft.com/office/drawing/2014/main" id="{6D5CEA3B-7B39-834F-B091-57467506B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06" r="41210"/>
          <a:stretch/>
        </p:blipFill>
        <p:spPr>
          <a:xfrm>
            <a:off x="0" y="0"/>
            <a:ext cx="3582988" cy="5150516"/>
          </a:xfrm>
          <a:prstGeom prst="rect">
            <a:avLst/>
          </a:prstGeom>
        </p:spPr>
      </p:pic>
    </p:spTree>
    <p:extLst>
      <p:ext uri="{BB962C8B-B14F-4D97-AF65-F5344CB8AC3E}">
        <p14:creationId xmlns:p14="http://schemas.microsoft.com/office/powerpoint/2010/main" val="381598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06C4E-13A5-435D-9322-BB629EEF45C4}"/>
              </a:ext>
            </a:extLst>
          </p:cNvPr>
          <p:cNvSpPr>
            <a:spLocks noGrp="1"/>
          </p:cNvSpPr>
          <p:nvPr>
            <p:ph type="subTitle" idx="1"/>
          </p:nvPr>
        </p:nvSpPr>
        <p:spPr/>
        <p:txBody>
          <a:bodyPr/>
          <a:lstStyle/>
          <a:p>
            <a:r>
              <a:rPr lang="en-US" b="1" dirty="0"/>
              <a:t>E-1 &amp; E-2</a:t>
            </a:r>
          </a:p>
          <a:p>
            <a:endParaRPr lang="en-US" b="1" dirty="0"/>
          </a:p>
        </p:txBody>
      </p:sp>
      <p:sp>
        <p:nvSpPr>
          <p:cNvPr id="4" name="Text Placeholder 3">
            <a:extLst>
              <a:ext uri="{FF2B5EF4-FFF2-40B4-BE49-F238E27FC236}">
                <a16:creationId xmlns:a16="http://schemas.microsoft.com/office/drawing/2014/main" id="{B04CD5CA-C1FB-40A3-BD10-15D3361546C0}"/>
              </a:ext>
            </a:extLst>
          </p:cNvPr>
          <p:cNvSpPr>
            <a:spLocks noGrp="1"/>
          </p:cNvSpPr>
          <p:nvPr>
            <p:ph type="body" sz="quarter" idx="11"/>
          </p:nvPr>
        </p:nvSpPr>
        <p:spPr>
          <a:xfrm>
            <a:off x="358775" y="1185863"/>
            <a:ext cx="8455025" cy="3571875"/>
          </a:xfrm>
        </p:spPr>
        <p:txBody>
          <a:bodyPr/>
          <a:lstStyle/>
          <a:p>
            <a:r>
              <a:rPr lang="en-US" dirty="0"/>
              <a:t>E-1 (Treaty Traders): Carry on substantial trade in goods, services and technology, principally between the United States and the foreign country of which s/he is a citizen or national.</a:t>
            </a:r>
          </a:p>
          <a:p>
            <a:endParaRPr lang="en-US" dirty="0"/>
          </a:p>
          <a:p>
            <a:r>
              <a:rPr lang="en-US" dirty="0"/>
              <a:t>E-2 (Treaty Investors): Direct the operations of an enterprise in which s/he has invested, or is actively investing, a substantial amount of capital in the United States.</a:t>
            </a:r>
          </a:p>
          <a:p>
            <a:endParaRPr lang="en-US" dirty="0"/>
          </a:p>
          <a:p>
            <a:r>
              <a:rPr lang="en-US" dirty="0"/>
              <a:t>E-1/E-2 Visa Issuance: 2-5 years at a time, depending on country of citizenship; no limit on renewals.</a:t>
            </a:r>
          </a:p>
          <a:p>
            <a:endParaRPr lang="en-US" dirty="0"/>
          </a:p>
          <a:p>
            <a:r>
              <a:rPr lang="en-US" dirty="0"/>
              <a:t>2 Types of E-1/E-2 Visa Holders: Investors and Employees</a:t>
            </a:r>
          </a:p>
          <a:p>
            <a:pPr lvl="1"/>
            <a:r>
              <a:rPr lang="en-US" dirty="0">
                <a:solidFill>
                  <a:srgbClr val="81A8BD"/>
                </a:solidFill>
              </a:rPr>
              <a:t>The employee is coming to the U.S. to fill an executive or supervisory position; or has special qualifications essential to the firm’s operations in the US. Ordinary skilled or unskilled workers do not qualify.</a:t>
            </a:r>
          </a:p>
          <a:p>
            <a:pPr lvl="1"/>
            <a:r>
              <a:rPr lang="en-US" dirty="0">
                <a:solidFill>
                  <a:srgbClr val="81A8BD"/>
                </a:solidFill>
              </a:rPr>
              <a:t>Investors and employees must be of the same nationality.</a:t>
            </a:r>
          </a:p>
          <a:p>
            <a:pPr lvl="1"/>
            <a:endParaRPr lang="en-US" dirty="0"/>
          </a:p>
          <a:p>
            <a:endParaRPr lang="en-US" dirty="0"/>
          </a:p>
          <a:p>
            <a:endParaRPr lang="en-US" dirty="0"/>
          </a:p>
        </p:txBody>
      </p:sp>
    </p:spTree>
    <p:extLst>
      <p:ext uri="{BB962C8B-B14F-4D97-AF65-F5344CB8AC3E}">
        <p14:creationId xmlns:p14="http://schemas.microsoft.com/office/powerpoint/2010/main" val="364921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1D0D517-6E51-3646-BCBA-E08DF6668714}"/>
              </a:ext>
            </a:extLst>
          </p:cNvPr>
          <p:cNvSpPr>
            <a:spLocks noGrp="1"/>
          </p:cNvSpPr>
          <p:nvPr>
            <p:ph type="subTitle" idx="1"/>
          </p:nvPr>
        </p:nvSpPr>
        <p:spPr/>
        <p:txBody>
          <a:bodyPr/>
          <a:lstStyle/>
          <a:p>
            <a:r>
              <a:rPr lang="en-US" b="1" dirty="0"/>
              <a:t>E-2</a:t>
            </a:r>
            <a:r>
              <a:rPr lang="en-US" dirty="0"/>
              <a:t> TREATY INVESTOR</a:t>
            </a:r>
          </a:p>
          <a:p>
            <a:endParaRPr lang="en-US" dirty="0"/>
          </a:p>
          <a:p>
            <a:endParaRPr lang="en-GB" dirty="0"/>
          </a:p>
        </p:txBody>
      </p:sp>
      <p:sp>
        <p:nvSpPr>
          <p:cNvPr id="3" name="Text Placeholder 2">
            <a:extLst>
              <a:ext uri="{FF2B5EF4-FFF2-40B4-BE49-F238E27FC236}">
                <a16:creationId xmlns:a16="http://schemas.microsoft.com/office/drawing/2014/main" id="{15A613D9-386F-D247-A7B5-2D3160230CDC}"/>
              </a:ext>
            </a:extLst>
          </p:cNvPr>
          <p:cNvSpPr>
            <a:spLocks noGrp="1"/>
          </p:cNvSpPr>
          <p:nvPr>
            <p:ph type="body" sz="quarter" idx="11"/>
          </p:nvPr>
        </p:nvSpPr>
        <p:spPr>
          <a:xfrm>
            <a:off x="358775" y="1185863"/>
            <a:ext cx="8455025" cy="3571875"/>
          </a:xfrm>
        </p:spPr>
        <p:txBody>
          <a:bodyPr/>
          <a:lstStyle/>
          <a:p>
            <a:r>
              <a:rPr lang="en-US" dirty="0"/>
              <a:t>To qualify for the E-2 (Treaty Trader) visa:</a:t>
            </a:r>
          </a:p>
          <a:p>
            <a:pPr lvl="1"/>
            <a:r>
              <a:rPr lang="en-US" dirty="0">
                <a:solidFill>
                  <a:srgbClr val="81A8BD"/>
                </a:solidFill>
              </a:rPr>
              <a:t>Company in the U.S. that has at least 50% ownership of the treaty country;</a:t>
            </a:r>
          </a:p>
          <a:p>
            <a:pPr lvl="1"/>
            <a:r>
              <a:rPr lang="en-US" dirty="0">
                <a:solidFill>
                  <a:srgbClr val="81A8BD"/>
                </a:solidFill>
              </a:rPr>
              <a:t>Substantial investment in the company;</a:t>
            </a:r>
          </a:p>
          <a:p>
            <a:pPr lvl="1"/>
            <a:r>
              <a:rPr lang="en-US" dirty="0">
                <a:solidFill>
                  <a:srgbClr val="81A8BD"/>
                </a:solidFill>
              </a:rPr>
              <a:t>The enterprise has to be more than marginal;</a:t>
            </a:r>
          </a:p>
          <a:p>
            <a:pPr lvl="1"/>
            <a:r>
              <a:rPr lang="en-US" dirty="0">
                <a:solidFill>
                  <a:srgbClr val="81A8BD"/>
                </a:solidFill>
              </a:rPr>
              <a:t>Real and operating commercial enterprise;</a:t>
            </a:r>
          </a:p>
          <a:p>
            <a:pPr lvl="1"/>
            <a:r>
              <a:rPr lang="en-US" dirty="0">
                <a:solidFill>
                  <a:srgbClr val="81A8BD"/>
                </a:solidFill>
              </a:rPr>
              <a:t>Foreign national is coming to develop and direct the enterprise or to work as an executive; and supervisor or essentially skilled employee.</a:t>
            </a:r>
          </a:p>
          <a:p>
            <a:endParaRPr lang="en-US" dirty="0"/>
          </a:p>
          <a:p>
            <a:r>
              <a:rPr lang="en-US" dirty="0"/>
              <a:t>Major Countries Missing: India, China, Russia, Brazil do not qualify for the E-1 or the E-2</a:t>
            </a:r>
          </a:p>
          <a:p>
            <a:pPr lvl="1"/>
            <a:r>
              <a:rPr lang="en-US" dirty="0">
                <a:solidFill>
                  <a:srgbClr val="81A8BD"/>
                </a:solidFill>
              </a:rPr>
              <a:t>However, if you are a dual citizen of Brazil and Italy (for example) you can qualify based on your Italian citizenship.</a:t>
            </a:r>
          </a:p>
          <a:p>
            <a:endParaRPr lang="en-US" dirty="0"/>
          </a:p>
        </p:txBody>
      </p:sp>
    </p:spTree>
    <p:extLst>
      <p:ext uri="{BB962C8B-B14F-4D97-AF65-F5344CB8AC3E}">
        <p14:creationId xmlns:p14="http://schemas.microsoft.com/office/powerpoint/2010/main" val="164415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382B8-1D92-964E-944C-ED999A682A38}"/>
              </a:ext>
            </a:extLst>
          </p:cNvPr>
          <p:cNvSpPr>
            <a:spLocks noGrp="1"/>
          </p:cNvSpPr>
          <p:nvPr>
            <p:ph type="subTitle" idx="1"/>
          </p:nvPr>
        </p:nvSpPr>
        <p:spPr/>
        <p:txBody>
          <a:bodyPr/>
          <a:lstStyle/>
          <a:p>
            <a:r>
              <a:rPr lang="en-GB" b="1" dirty="0"/>
              <a:t>E-1 &amp; E-2 </a:t>
            </a:r>
            <a:r>
              <a:rPr lang="en-GB" dirty="0"/>
              <a:t>TREATY COUNTRIES</a:t>
            </a:r>
          </a:p>
        </p:txBody>
      </p:sp>
      <p:graphicFrame>
        <p:nvGraphicFramePr>
          <p:cNvPr id="6" name="Table 5">
            <a:extLst>
              <a:ext uri="{FF2B5EF4-FFF2-40B4-BE49-F238E27FC236}">
                <a16:creationId xmlns:a16="http://schemas.microsoft.com/office/drawing/2014/main" id="{5CCFB019-BE41-674C-AE1D-B850699A5092}"/>
              </a:ext>
            </a:extLst>
          </p:cNvPr>
          <p:cNvGraphicFramePr>
            <a:graphicFrameLocks noGrp="1"/>
          </p:cNvGraphicFramePr>
          <p:nvPr>
            <p:extLst>
              <p:ext uri="{D42A27DB-BD31-4B8C-83A1-F6EECF244321}">
                <p14:modId xmlns:p14="http://schemas.microsoft.com/office/powerpoint/2010/main" val="772240469"/>
              </p:ext>
            </p:extLst>
          </p:nvPr>
        </p:nvGraphicFramePr>
        <p:xfrm>
          <a:off x="324411" y="971345"/>
          <a:ext cx="1624822" cy="3722734"/>
        </p:xfrm>
        <a:graphic>
          <a:graphicData uri="http://schemas.openxmlformats.org/drawingml/2006/table">
            <a:tbl>
              <a:tblPr firstRow="1" bandRow="1">
                <a:tableStyleId>{5C22544A-7EE6-4342-B048-85BDC9FD1C3A}</a:tableStyleId>
              </a:tblPr>
              <a:tblGrid>
                <a:gridCol w="812411">
                  <a:extLst>
                    <a:ext uri="{9D8B030D-6E8A-4147-A177-3AD203B41FA5}">
                      <a16:colId xmlns:a16="http://schemas.microsoft.com/office/drawing/2014/main" val="2834031571"/>
                    </a:ext>
                  </a:extLst>
                </a:gridCol>
                <a:gridCol w="812411">
                  <a:extLst>
                    <a:ext uri="{9D8B030D-6E8A-4147-A177-3AD203B41FA5}">
                      <a16:colId xmlns:a16="http://schemas.microsoft.com/office/drawing/2014/main" val="1061840231"/>
                    </a:ext>
                  </a:extLst>
                </a:gridCol>
              </a:tblGrid>
              <a:tr h="138410">
                <a:tc>
                  <a:txBody>
                    <a:bodyPr/>
                    <a:lstStyle/>
                    <a:p>
                      <a:pPr algn="l" fontAlgn="b"/>
                      <a:r>
                        <a:rPr lang="en-GB" sz="900" b="1" i="0" u="none" strike="noStrike" dirty="0">
                          <a:solidFill>
                            <a:schemeClr val="bg1"/>
                          </a:solidFill>
                          <a:effectLst/>
                          <a:latin typeface="+mj-lt"/>
                        </a:rPr>
                        <a:t>Country</a:t>
                      </a:r>
                    </a:p>
                  </a:txBody>
                  <a:tcPr marL="27432" marR="27432" marT="18288" marB="18288" anchor="ctr"/>
                </a:tc>
                <a:tc>
                  <a:txBody>
                    <a:bodyPr/>
                    <a:lstStyle/>
                    <a:p>
                      <a:pPr algn="ctr" fontAlgn="b"/>
                      <a:r>
                        <a:rPr lang="en-GB" sz="900" b="1" i="0" u="none" strike="noStrike" dirty="0">
                          <a:solidFill>
                            <a:schemeClr val="bg1"/>
                          </a:solidFill>
                          <a:effectLst/>
                          <a:latin typeface="+mj-lt"/>
                        </a:rPr>
                        <a:t>Classification</a:t>
                      </a:r>
                    </a:p>
                  </a:txBody>
                  <a:tcPr marL="27432" marR="27432" marT="18288" marB="18288" anchor="ctr"/>
                </a:tc>
                <a:extLst>
                  <a:ext uri="{0D108BD9-81ED-4DB2-BD59-A6C34878D82A}">
                    <a16:rowId xmlns:a16="http://schemas.microsoft.com/office/drawing/2014/main" val="1793082487"/>
                  </a:ext>
                </a:extLst>
              </a:tr>
              <a:tr h="138410">
                <a:tc>
                  <a:txBody>
                    <a:bodyPr/>
                    <a:lstStyle/>
                    <a:p>
                      <a:pPr algn="l" fontAlgn="b"/>
                      <a:r>
                        <a:rPr lang="en-GB" sz="800" b="1" i="0" u="none" strike="noStrike" dirty="0">
                          <a:solidFill>
                            <a:srgbClr val="000000"/>
                          </a:solidFill>
                          <a:effectLst/>
                          <a:latin typeface="+mj-lt"/>
                        </a:rPr>
                        <a:t>Albania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603942134"/>
                  </a:ext>
                </a:extLst>
              </a:tr>
              <a:tr h="138410">
                <a:tc>
                  <a:txBody>
                    <a:bodyPr/>
                    <a:lstStyle/>
                    <a:p>
                      <a:pPr algn="l" fontAlgn="b"/>
                      <a:r>
                        <a:rPr lang="en-GB" sz="800" b="1" i="0" u="none" strike="noStrike" dirty="0">
                          <a:solidFill>
                            <a:srgbClr val="000000"/>
                          </a:solidFill>
                          <a:effectLst/>
                          <a:latin typeface="+mj-lt"/>
                        </a:rPr>
                        <a:t>Argentina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025963628"/>
                  </a:ext>
                </a:extLst>
              </a:tr>
              <a:tr h="138410">
                <a:tc>
                  <a:txBody>
                    <a:bodyPr/>
                    <a:lstStyle/>
                    <a:p>
                      <a:pPr algn="l" fontAlgn="b"/>
                      <a:r>
                        <a:rPr lang="en-GB" sz="800" b="1" i="0" u="none" strike="noStrike" dirty="0">
                          <a:solidFill>
                            <a:srgbClr val="000000"/>
                          </a:solidFill>
                          <a:effectLst/>
                          <a:latin typeface="+mj-lt"/>
                        </a:rPr>
                        <a:t>Armenia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496122719"/>
                  </a:ext>
                </a:extLst>
              </a:tr>
              <a:tr h="138410">
                <a:tc>
                  <a:txBody>
                    <a:bodyPr/>
                    <a:lstStyle/>
                    <a:p>
                      <a:pPr algn="l" fontAlgn="b"/>
                      <a:r>
                        <a:rPr lang="en-GB" sz="800" b="1" i="0" u="none" strike="noStrike" dirty="0">
                          <a:solidFill>
                            <a:srgbClr val="000000"/>
                          </a:solidFill>
                          <a:effectLst/>
                          <a:latin typeface="+mj-lt"/>
                        </a:rPr>
                        <a:t>Australia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3933117341"/>
                  </a:ext>
                </a:extLst>
              </a:tr>
              <a:tr h="138410">
                <a:tc>
                  <a:txBody>
                    <a:bodyPr/>
                    <a:lstStyle/>
                    <a:p>
                      <a:pPr algn="l" fontAlgn="b"/>
                      <a:r>
                        <a:rPr lang="en-GB" sz="800" b="1" i="0" u="none" strike="noStrike" dirty="0">
                          <a:solidFill>
                            <a:srgbClr val="000000"/>
                          </a:solidFill>
                          <a:effectLst/>
                          <a:latin typeface="+mj-lt"/>
                        </a:rPr>
                        <a:t>Austria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3944961107"/>
                  </a:ext>
                </a:extLst>
              </a:tr>
              <a:tr h="138410">
                <a:tc>
                  <a:txBody>
                    <a:bodyPr/>
                    <a:lstStyle/>
                    <a:p>
                      <a:pPr algn="l" fontAlgn="b"/>
                      <a:r>
                        <a:rPr lang="en-GB" sz="800" b="1" i="0" u="none" strike="noStrike" dirty="0">
                          <a:solidFill>
                            <a:srgbClr val="000000"/>
                          </a:solidFill>
                          <a:effectLst/>
                          <a:latin typeface="+mj-lt"/>
                        </a:rPr>
                        <a:t>Azerbaijan</a:t>
                      </a:r>
                    </a:p>
                  </a:txBody>
                  <a:tcPr marL="27432" marR="27432" marT="18288" marB="18288" anchor="b"/>
                </a:tc>
                <a:tc>
                  <a:txBody>
                    <a:bodyPr/>
                    <a:lstStyle/>
                    <a:p>
                      <a:pPr algn="ctr" fontAlgn="b"/>
                      <a:r>
                        <a:rPr lang="en-GB" sz="800" b="0" i="0" u="none" strike="noStrike" dirty="0">
                          <a:solidFill>
                            <a:srgbClr val="000000"/>
                          </a:solidFill>
                          <a:effectLst/>
                          <a:latin typeface="+mj-lt"/>
                        </a:rPr>
                        <a:t>E-2</a:t>
                      </a:r>
                    </a:p>
                  </a:txBody>
                  <a:tcPr marL="27432" marR="27432" marT="18288" marB="18288" anchor="b"/>
                </a:tc>
                <a:extLst>
                  <a:ext uri="{0D108BD9-81ED-4DB2-BD59-A6C34878D82A}">
                    <a16:rowId xmlns:a16="http://schemas.microsoft.com/office/drawing/2014/main" val="742481666"/>
                  </a:ext>
                </a:extLst>
              </a:tr>
              <a:tr h="138410">
                <a:tc>
                  <a:txBody>
                    <a:bodyPr/>
                    <a:lstStyle/>
                    <a:p>
                      <a:pPr algn="l" fontAlgn="b"/>
                      <a:r>
                        <a:rPr lang="en-GB" sz="800" b="1" i="0" u="none" strike="noStrike">
                          <a:solidFill>
                            <a:srgbClr val="000000"/>
                          </a:solidFill>
                          <a:effectLst/>
                          <a:latin typeface="+mj-lt"/>
                        </a:rPr>
                        <a:t>Bahrain</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3813826663"/>
                  </a:ext>
                </a:extLst>
              </a:tr>
              <a:tr h="138410">
                <a:tc>
                  <a:txBody>
                    <a:bodyPr/>
                    <a:lstStyle/>
                    <a:p>
                      <a:pPr algn="l" fontAlgn="b"/>
                      <a:r>
                        <a:rPr lang="en-GB" sz="800" b="1" i="0" u="none" strike="noStrike" dirty="0">
                          <a:solidFill>
                            <a:srgbClr val="000000"/>
                          </a:solidFill>
                          <a:effectLst/>
                          <a:latin typeface="+mj-lt"/>
                        </a:rPr>
                        <a:t>Bangladesh</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725661535"/>
                  </a:ext>
                </a:extLst>
              </a:tr>
              <a:tr h="138410">
                <a:tc>
                  <a:txBody>
                    <a:bodyPr/>
                    <a:lstStyle/>
                    <a:p>
                      <a:pPr algn="l" fontAlgn="b"/>
                      <a:r>
                        <a:rPr lang="en-GB" sz="800" b="1" i="0" u="none" strike="noStrike" dirty="0">
                          <a:solidFill>
                            <a:srgbClr val="000000"/>
                          </a:solidFill>
                          <a:effectLst/>
                          <a:latin typeface="+mj-lt"/>
                        </a:rPr>
                        <a:t>Belgium</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237831670"/>
                  </a:ext>
                </a:extLst>
              </a:tr>
              <a:tr h="138410">
                <a:tc>
                  <a:txBody>
                    <a:bodyPr/>
                    <a:lstStyle/>
                    <a:p>
                      <a:pPr algn="l" fontAlgn="b"/>
                      <a:r>
                        <a:rPr lang="en-GB" sz="800" b="1" i="0" u="none" strike="noStrike">
                          <a:solidFill>
                            <a:srgbClr val="000000"/>
                          </a:solidFill>
                          <a:effectLst/>
                          <a:latin typeface="+mj-lt"/>
                        </a:rPr>
                        <a:t>Bolivia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547135021"/>
                  </a:ext>
                </a:extLst>
              </a:tr>
              <a:tr h="198766">
                <a:tc>
                  <a:txBody>
                    <a:bodyPr/>
                    <a:lstStyle/>
                    <a:p>
                      <a:pPr algn="l" fontAlgn="b"/>
                      <a:r>
                        <a:rPr lang="en-GB" sz="800" b="1" i="0" u="none" strike="noStrike">
                          <a:solidFill>
                            <a:srgbClr val="000000"/>
                          </a:solidFill>
                          <a:effectLst/>
                          <a:latin typeface="+mj-lt"/>
                        </a:rPr>
                        <a:t>Bosnia and Herzegovina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228290326"/>
                  </a:ext>
                </a:extLst>
              </a:tr>
              <a:tr h="138410">
                <a:tc>
                  <a:txBody>
                    <a:bodyPr/>
                    <a:lstStyle/>
                    <a:p>
                      <a:pPr algn="l" fontAlgn="b"/>
                      <a:r>
                        <a:rPr lang="en-GB" sz="800" b="1" i="0" u="none" strike="noStrike">
                          <a:solidFill>
                            <a:srgbClr val="000000"/>
                          </a:solidFill>
                          <a:effectLst/>
                          <a:latin typeface="+mj-lt"/>
                        </a:rPr>
                        <a:t>Brunei</a:t>
                      </a:r>
                    </a:p>
                  </a:txBody>
                  <a:tcPr marL="27432" marR="27432" marT="18288" marB="18288" anchor="b"/>
                </a:tc>
                <a:tc>
                  <a:txBody>
                    <a:bodyPr/>
                    <a:lstStyle/>
                    <a:p>
                      <a:pPr algn="ctr" fontAlgn="b"/>
                      <a:r>
                        <a:rPr lang="en-GB" sz="800" b="0" i="0" u="none" strike="noStrike">
                          <a:solidFill>
                            <a:srgbClr val="000000"/>
                          </a:solidFill>
                          <a:effectLst/>
                          <a:latin typeface="+mj-lt"/>
                        </a:rPr>
                        <a:t>E-1</a:t>
                      </a:r>
                    </a:p>
                  </a:txBody>
                  <a:tcPr marL="27432" marR="27432" marT="18288" marB="18288" anchor="b"/>
                </a:tc>
                <a:extLst>
                  <a:ext uri="{0D108BD9-81ED-4DB2-BD59-A6C34878D82A}">
                    <a16:rowId xmlns:a16="http://schemas.microsoft.com/office/drawing/2014/main" val="3523496243"/>
                  </a:ext>
                </a:extLst>
              </a:tr>
              <a:tr h="171814">
                <a:tc>
                  <a:txBody>
                    <a:bodyPr/>
                    <a:lstStyle/>
                    <a:p>
                      <a:pPr algn="l" fontAlgn="b"/>
                      <a:r>
                        <a:rPr lang="en-GB" sz="800" b="1" i="0" u="none" strike="noStrike" dirty="0">
                          <a:solidFill>
                            <a:srgbClr val="000000"/>
                          </a:solidFill>
                          <a:effectLst/>
                          <a:latin typeface="+mj-lt"/>
                        </a:rPr>
                        <a:t>Bulgaria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891011205"/>
                  </a:ext>
                </a:extLst>
              </a:tr>
              <a:tr h="138410">
                <a:tc>
                  <a:txBody>
                    <a:bodyPr/>
                    <a:lstStyle/>
                    <a:p>
                      <a:pPr algn="l" fontAlgn="b"/>
                      <a:r>
                        <a:rPr lang="en-GB" sz="800" b="1" i="0" u="none" strike="noStrike" dirty="0">
                          <a:solidFill>
                            <a:srgbClr val="000000"/>
                          </a:solidFill>
                          <a:effectLst/>
                          <a:latin typeface="+mj-lt"/>
                        </a:rPr>
                        <a:t>Cameroon</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650449536"/>
                  </a:ext>
                </a:extLst>
              </a:tr>
              <a:tr h="138410">
                <a:tc>
                  <a:txBody>
                    <a:bodyPr/>
                    <a:lstStyle/>
                    <a:p>
                      <a:pPr algn="l" fontAlgn="b"/>
                      <a:r>
                        <a:rPr lang="en-GB" sz="800" b="1" i="0" u="none" strike="noStrike" dirty="0">
                          <a:solidFill>
                            <a:srgbClr val="000000"/>
                          </a:solidFill>
                          <a:effectLst/>
                          <a:latin typeface="+mj-lt"/>
                        </a:rPr>
                        <a:t>Canada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918515585"/>
                  </a:ext>
                </a:extLst>
              </a:tr>
              <a:tr h="138410">
                <a:tc>
                  <a:txBody>
                    <a:bodyPr/>
                    <a:lstStyle/>
                    <a:p>
                      <a:pPr algn="l" fontAlgn="b"/>
                      <a:r>
                        <a:rPr lang="en-GB" sz="800" b="1" i="0" u="none" strike="noStrike" dirty="0">
                          <a:solidFill>
                            <a:srgbClr val="000000"/>
                          </a:solidFill>
                          <a:effectLst/>
                          <a:latin typeface="+mj-lt"/>
                        </a:rPr>
                        <a:t>Chile</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740626371"/>
                  </a:ext>
                </a:extLst>
              </a:tr>
              <a:tr h="138410">
                <a:tc>
                  <a:txBody>
                    <a:bodyPr/>
                    <a:lstStyle/>
                    <a:p>
                      <a:pPr algn="l" fontAlgn="b"/>
                      <a:r>
                        <a:rPr lang="en-GB" sz="800" b="1" i="0" u="none" strike="noStrike" dirty="0">
                          <a:solidFill>
                            <a:srgbClr val="000000"/>
                          </a:solidFill>
                          <a:effectLst/>
                          <a:latin typeface="+mj-lt"/>
                        </a:rPr>
                        <a:t>China (Taiwan)</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108988284"/>
                  </a:ext>
                </a:extLst>
              </a:tr>
              <a:tr h="138410">
                <a:tc>
                  <a:txBody>
                    <a:bodyPr/>
                    <a:lstStyle/>
                    <a:p>
                      <a:pPr algn="l" fontAlgn="b"/>
                      <a:r>
                        <a:rPr lang="en-GB" sz="800" b="1" i="0" u="none" strike="noStrike" dirty="0">
                          <a:solidFill>
                            <a:srgbClr val="000000"/>
                          </a:solidFill>
                          <a:effectLst/>
                          <a:latin typeface="+mj-lt"/>
                        </a:rPr>
                        <a:t>Colombia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4247120728"/>
                  </a:ext>
                </a:extLst>
              </a:tr>
              <a:tr h="198766">
                <a:tc>
                  <a:txBody>
                    <a:bodyPr/>
                    <a:lstStyle/>
                    <a:p>
                      <a:pPr algn="l" fontAlgn="b"/>
                      <a:r>
                        <a:rPr lang="en-GB" sz="800" b="1" i="0" u="none" strike="noStrike" dirty="0">
                          <a:solidFill>
                            <a:srgbClr val="000000"/>
                          </a:solidFill>
                          <a:effectLst/>
                          <a:latin typeface="+mj-lt"/>
                        </a:rPr>
                        <a:t>Congo (Brazzaville)</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4088500284"/>
                  </a:ext>
                </a:extLst>
              </a:tr>
              <a:tr h="198766">
                <a:tc>
                  <a:txBody>
                    <a:bodyPr/>
                    <a:lstStyle/>
                    <a:p>
                      <a:pPr algn="l" fontAlgn="b"/>
                      <a:r>
                        <a:rPr lang="en-GB" sz="800" b="1" i="0" u="none" strike="noStrike" dirty="0">
                          <a:solidFill>
                            <a:srgbClr val="000000"/>
                          </a:solidFill>
                          <a:effectLst/>
                          <a:latin typeface="+mj-lt"/>
                        </a:rPr>
                        <a:t>Congo (Kinshasa)</a:t>
                      </a:r>
                    </a:p>
                  </a:txBody>
                  <a:tcPr marL="27432" marR="27432" marT="18288" marB="18288" anchor="b"/>
                </a:tc>
                <a:tc>
                  <a:txBody>
                    <a:bodyPr/>
                    <a:lstStyle/>
                    <a:p>
                      <a:pPr algn="ctr" fontAlgn="b"/>
                      <a:r>
                        <a:rPr lang="en-GB" sz="800" b="0" i="0" u="none" strike="noStrike" dirty="0">
                          <a:solidFill>
                            <a:srgbClr val="000000"/>
                          </a:solidFill>
                          <a:effectLst/>
                          <a:latin typeface="+mj-lt"/>
                        </a:rPr>
                        <a:t>E-2</a:t>
                      </a:r>
                    </a:p>
                  </a:txBody>
                  <a:tcPr marL="27432" marR="27432" marT="18288" marB="18288" anchor="b"/>
                </a:tc>
                <a:extLst>
                  <a:ext uri="{0D108BD9-81ED-4DB2-BD59-A6C34878D82A}">
                    <a16:rowId xmlns:a16="http://schemas.microsoft.com/office/drawing/2014/main" val="2954281415"/>
                  </a:ext>
                </a:extLst>
              </a:tr>
            </a:tbl>
          </a:graphicData>
        </a:graphic>
      </p:graphicFrame>
      <p:graphicFrame>
        <p:nvGraphicFramePr>
          <p:cNvPr id="9" name="Table 8">
            <a:extLst>
              <a:ext uri="{FF2B5EF4-FFF2-40B4-BE49-F238E27FC236}">
                <a16:creationId xmlns:a16="http://schemas.microsoft.com/office/drawing/2014/main" id="{4C54981F-A033-634A-867D-D842CEBD44A2}"/>
              </a:ext>
            </a:extLst>
          </p:cNvPr>
          <p:cNvGraphicFramePr>
            <a:graphicFrameLocks noGrp="1"/>
          </p:cNvGraphicFramePr>
          <p:nvPr>
            <p:extLst>
              <p:ext uri="{D42A27DB-BD31-4B8C-83A1-F6EECF244321}">
                <p14:modId xmlns:p14="http://schemas.microsoft.com/office/powerpoint/2010/main" val="1801883662"/>
              </p:ext>
            </p:extLst>
          </p:nvPr>
        </p:nvGraphicFramePr>
        <p:xfrm>
          <a:off x="2075034" y="971345"/>
          <a:ext cx="1624822" cy="3317731"/>
        </p:xfrm>
        <a:graphic>
          <a:graphicData uri="http://schemas.openxmlformats.org/drawingml/2006/table">
            <a:tbl>
              <a:tblPr firstRow="1" bandRow="1">
                <a:tableStyleId>{5C22544A-7EE6-4342-B048-85BDC9FD1C3A}</a:tableStyleId>
              </a:tblPr>
              <a:tblGrid>
                <a:gridCol w="812411">
                  <a:extLst>
                    <a:ext uri="{9D8B030D-6E8A-4147-A177-3AD203B41FA5}">
                      <a16:colId xmlns:a16="http://schemas.microsoft.com/office/drawing/2014/main" val="2834031571"/>
                    </a:ext>
                  </a:extLst>
                </a:gridCol>
                <a:gridCol w="812411">
                  <a:extLst>
                    <a:ext uri="{9D8B030D-6E8A-4147-A177-3AD203B41FA5}">
                      <a16:colId xmlns:a16="http://schemas.microsoft.com/office/drawing/2014/main" val="1061840231"/>
                    </a:ext>
                  </a:extLst>
                </a:gridCol>
              </a:tblGrid>
              <a:tr h="138775">
                <a:tc>
                  <a:txBody>
                    <a:bodyPr/>
                    <a:lstStyle/>
                    <a:p>
                      <a:pPr algn="l" fontAlgn="b"/>
                      <a:r>
                        <a:rPr lang="en-GB" sz="800" b="1" i="0" u="none" strike="noStrike" dirty="0">
                          <a:solidFill>
                            <a:schemeClr val="bg1"/>
                          </a:solidFill>
                          <a:effectLst/>
                          <a:latin typeface="+mj-lt"/>
                        </a:rPr>
                        <a:t>Country</a:t>
                      </a:r>
                    </a:p>
                  </a:txBody>
                  <a:tcPr marL="27432" marR="27432" marT="18288" marB="18288" anchor="ctr"/>
                </a:tc>
                <a:tc>
                  <a:txBody>
                    <a:bodyPr/>
                    <a:lstStyle/>
                    <a:p>
                      <a:pPr algn="ctr" fontAlgn="b"/>
                      <a:r>
                        <a:rPr lang="en-GB" sz="800" b="1" i="0" u="none" strike="noStrike" dirty="0">
                          <a:solidFill>
                            <a:schemeClr val="bg1"/>
                          </a:solidFill>
                          <a:effectLst/>
                          <a:latin typeface="+mj-lt"/>
                        </a:rPr>
                        <a:t>Classification</a:t>
                      </a:r>
                    </a:p>
                  </a:txBody>
                  <a:tcPr marL="27432" marR="27432" marT="18288" marB="18288" anchor="ctr"/>
                </a:tc>
                <a:extLst>
                  <a:ext uri="{0D108BD9-81ED-4DB2-BD59-A6C34878D82A}">
                    <a16:rowId xmlns:a16="http://schemas.microsoft.com/office/drawing/2014/main" val="1793082487"/>
                  </a:ext>
                </a:extLst>
              </a:tr>
              <a:tr h="138775">
                <a:tc>
                  <a:txBody>
                    <a:bodyPr/>
                    <a:lstStyle/>
                    <a:p>
                      <a:pPr algn="l" fontAlgn="b"/>
                      <a:r>
                        <a:rPr lang="en-GB" sz="800" b="1" i="0" u="none" strike="noStrike" dirty="0">
                          <a:solidFill>
                            <a:srgbClr val="000000"/>
                          </a:solidFill>
                          <a:effectLst/>
                          <a:latin typeface="+mj-lt"/>
                        </a:rPr>
                        <a:t>Costa Rica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603942134"/>
                  </a:ext>
                </a:extLst>
              </a:tr>
              <a:tr h="138775">
                <a:tc>
                  <a:txBody>
                    <a:bodyPr/>
                    <a:lstStyle/>
                    <a:p>
                      <a:pPr algn="l" fontAlgn="b"/>
                      <a:r>
                        <a:rPr lang="en-GB" sz="800" b="1" i="0" u="none" strike="noStrike">
                          <a:solidFill>
                            <a:srgbClr val="000000"/>
                          </a:solidFill>
                          <a:effectLst/>
                          <a:latin typeface="+mj-lt"/>
                        </a:rPr>
                        <a:t>Croatia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025963628"/>
                  </a:ext>
                </a:extLst>
              </a:tr>
              <a:tr h="138775">
                <a:tc>
                  <a:txBody>
                    <a:bodyPr/>
                    <a:lstStyle/>
                    <a:p>
                      <a:pPr algn="l" fontAlgn="b"/>
                      <a:r>
                        <a:rPr lang="en-GB" sz="800" b="1" i="0" u="none" strike="noStrike" dirty="0">
                          <a:solidFill>
                            <a:srgbClr val="000000"/>
                          </a:solidFill>
                          <a:effectLst/>
                          <a:latin typeface="+mj-lt"/>
                        </a:rPr>
                        <a:t>Czech Republic </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496122719"/>
                  </a:ext>
                </a:extLst>
              </a:tr>
              <a:tr h="138775">
                <a:tc>
                  <a:txBody>
                    <a:bodyPr/>
                    <a:lstStyle/>
                    <a:p>
                      <a:pPr algn="l" fontAlgn="b"/>
                      <a:r>
                        <a:rPr lang="en-GB" sz="800" b="1" i="0" u="none" strike="noStrike">
                          <a:solidFill>
                            <a:srgbClr val="000000"/>
                          </a:solidFill>
                          <a:effectLst/>
                          <a:latin typeface="+mj-lt"/>
                        </a:rPr>
                        <a:t>Denmark </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3933117341"/>
                  </a:ext>
                </a:extLst>
              </a:tr>
              <a:tr h="138775">
                <a:tc>
                  <a:txBody>
                    <a:bodyPr/>
                    <a:lstStyle/>
                    <a:p>
                      <a:pPr algn="l" fontAlgn="b"/>
                      <a:r>
                        <a:rPr lang="en-GB" sz="800" b="1" i="0" u="none" strike="noStrike" dirty="0">
                          <a:solidFill>
                            <a:srgbClr val="000000"/>
                          </a:solidFill>
                          <a:effectLst/>
                          <a:latin typeface="+mj-lt"/>
                        </a:rPr>
                        <a:t>Ecuador</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3944961107"/>
                  </a:ext>
                </a:extLst>
              </a:tr>
              <a:tr h="138775">
                <a:tc>
                  <a:txBody>
                    <a:bodyPr/>
                    <a:lstStyle/>
                    <a:p>
                      <a:pPr algn="l" fontAlgn="b"/>
                      <a:r>
                        <a:rPr lang="en-GB" sz="800" b="1" i="0" u="none" strike="noStrike">
                          <a:solidFill>
                            <a:srgbClr val="000000"/>
                          </a:solidFill>
                          <a:effectLst/>
                          <a:latin typeface="+mj-lt"/>
                        </a:rPr>
                        <a:t>Egypt</a:t>
                      </a:r>
                    </a:p>
                  </a:txBody>
                  <a:tcPr marL="27432" marR="27432" marT="18288" marB="18288" anchor="b"/>
                </a:tc>
                <a:tc>
                  <a:txBody>
                    <a:bodyPr/>
                    <a:lstStyle/>
                    <a:p>
                      <a:pPr algn="ctr" fontAlgn="b"/>
                      <a:r>
                        <a:rPr lang="en-GB" sz="800" b="0" i="0" u="none" strike="noStrike" dirty="0">
                          <a:solidFill>
                            <a:srgbClr val="000000"/>
                          </a:solidFill>
                          <a:effectLst/>
                          <a:latin typeface="+mj-lt"/>
                        </a:rPr>
                        <a:t>E-2</a:t>
                      </a:r>
                    </a:p>
                  </a:txBody>
                  <a:tcPr marL="27432" marR="27432" marT="18288" marB="18288" anchor="b"/>
                </a:tc>
                <a:extLst>
                  <a:ext uri="{0D108BD9-81ED-4DB2-BD59-A6C34878D82A}">
                    <a16:rowId xmlns:a16="http://schemas.microsoft.com/office/drawing/2014/main" val="742481666"/>
                  </a:ext>
                </a:extLst>
              </a:tr>
              <a:tr h="138775">
                <a:tc>
                  <a:txBody>
                    <a:bodyPr/>
                    <a:lstStyle/>
                    <a:p>
                      <a:pPr algn="l" fontAlgn="b"/>
                      <a:r>
                        <a:rPr lang="en-GB" sz="800" b="1" i="0" u="none" strike="noStrike" dirty="0">
                          <a:solidFill>
                            <a:srgbClr val="000000"/>
                          </a:solidFill>
                          <a:effectLst/>
                          <a:latin typeface="+mj-lt"/>
                        </a:rPr>
                        <a:t>Estonia</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3813826663"/>
                  </a:ext>
                </a:extLst>
              </a:tr>
              <a:tr h="138775">
                <a:tc>
                  <a:txBody>
                    <a:bodyPr/>
                    <a:lstStyle/>
                    <a:p>
                      <a:pPr algn="l" fontAlgn="b"/>
                      <a:r>
                        <a:rPr lang="en-GB" sz="800" b="1" i="0" u="none" strike="noStrike">
                          <a:solidFill>
                            <a:srgbClr val="000000"/>
                          </a:solidFill>
                          <a:effectLst/>
                          <a:latin typeface="+mj-lt"/>
                        </a:rPr>
                        <a:t>Ethiopia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725661535"/>
                  </a:ext>
                </a:extLst>
              </a:tr>
              <a:tr h="138775">
                <a:tc>
                  <a:txBody>
                    <a:bodyPr/>
                    <a:lstStyle/>
                    <a:p>
                      <a:pPr algn="l" fontAlgn="b"/>
                      <a:r>
                        <a:rPr lang="en-GB" sz="800" b="1" i="0" u="none" strike="noStrike" dirty="0">
                          <a:solidFill>
                            <a:srgbClr val="000000"/>
                          </a:solidFill>
                          <a:effectLst/>
                          <a:latin typeface="+mj-lt"/>
                        </a:rPr>
                        <a:t>Finland</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37831670"/>
                  </a:ext>
                </a:extLst>
              </a:tr>
              <a:tr h="138775">
                <a:tc>
                  <a:txBody>
                    <a:bodyPr/>
                    <a:lstStyle/>
                    <a:p>
                      <a:pPr algn="l" fontAlgn="b"/>
                      <a:r>
                        <a:rPr lang="en-GB" sz="800" b="1" i="0" u="none" strike="noStrike" dirty="0">
                          <a:solidFill>
                            <a:srgbClr val="000000"/>
                          </a:solidFill>
                          <a:effectLst/>
                          <a:latin typeface="+mj-lt"/>
                        </a:rPr>
                        <a:t>France </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547135021"/>
                  </a:ext>
                </a:extLst>
              </a:tr>
              <a:tr h="138775">
                <a:tc>
                  <a:txBody>
                    <a:bodyPr/>
                    <a:lstStyle/>
                    <a:p>
                      <a:pPr algn="l" fontAlgn="b"/>
                      <a:r>
                        <a:rPr lang="en-GB" sz="800" b="1" i="0" u="none" strike="noStrike" dirty="0">
                          <a:solidFill>
                            <a:srgbClr val="000000"/>
                          </a:solidFill>
                          <a:effectLst/>
                          <a:latin typeface="+mj-lt"/>
                        </a:rPr>
                        <a:t>Georgia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228290326"/>
                  </a:ext>
                </a:extLst>
              </a:tr>
              <a:tr h="138775">
                <a:tc>
                  <a:txBody>
                    <a:bodyPr/>
                    <a:lstStyle/>
                    <a:p>
                      <a:pPr algn="l" fontAlgn="b"/>
                      <a:r>
                        <a:rPr lang="en-GB" sz="800" b="1" i="0" u="none" strike="noStrike" dirty="0">
                          <a:solidFill>
                            <a:srgbClr val="000000"/>
                          </a:solidFill>
                          <a:effectLst/>
                          <a:latin typeface="+mj-lt"/>
                        </a:rPr>
                        <a:t>Germany</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3523496243"/>
                  </a:ext>
                </a:extLst>
              </a:tr>
              <a:tr h="172266">
                <a:tc>
                  <a:txBody>
                    <a:bodyPr/>
                    <a:lstStyle/>
                    <a:p>
                      <a:pPr algn="l" fontAlgn="b"/>
                      <a:r>
                        <a:rPr lang="en-GB" sz="800" b="1" i="0" u="none" strike="noStrike" dirty="0">
                          <a:solidFill>
                            <a:srgbClr val="000000"/>
                          </a:solidFill>
                          <a:effectLst/>
                          <a:latin typeface="+mj-lt"/>
                        </a:rPr>
                        <a:t>Greece</a:t>
                      </a:r>
                    </a:p>
                  </a:txBody>
                  <a:tcPr marL="27432" marR="27432" marT="18288" marB="18288" anchor="b"/>
                </a:tc>
                <a:tc>
                  <a:txBody>
                    <a:bodyPr/>
                    <a:lstStyle/>
                    <a:p>
                      <a:pPr algn="ctr" fontAlgn="b"/>
                      <a:r>
                        <a:rPr lang="en-GB" sz="800" b="0" i="0" u="none" strike="noStrike">
                          <a:solidFill>
                            <a:srgbClr val="000000"/>
                          </a:solidFill>
                          <a:effectLst/>
                          <a:latin typeface="+mj-lt"/>
                        </a:rPr>
                        <a:t>E-1</a:t>
                      </a:r>
                    </a:p>
                  </a:txBody>
                  <a:tcPr marL="27432" marR="27432" marT="18288" marB="18288" anchor="b"/>
                </a:tc>
                <a:extLst>
                  <a:ext uri="{0D108BD9-81ED-4DB2-BD59-A6C34878D82A}">
                    <a16:rowId xmlns:a16="http://schemas.microsoft.com/office/drawing/2014/main" val="1891011205"/>
                  </a:ext>
                </a:extLst>
              </a:tr>
              <a:tr h="138775">
                <a:tc>
                  <a:txBody>
                    <a:bodyPr/>
                    <a:lstStyle/>
                    <a:p>
                      <a:pPr algn="l" fontAlgn="b"/>
                      <a:r>
                        <a:rPr lang="en-GB" sz="800" b="1" i="0" u="none" strike="noStrike">
                          <a:solidFill>
                            <a:srgbClr val="000000"/>
                          </a:solidFill>
                          <a:effectLst/>
                          <a:latin typeface="+mj-lt"/>
                        </a:rPr>
                        <a:t>Grenada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650449536"/>
                  </a:ext>
                </a:extLst>
              </a:tr>
              <a:tr h="138775">
                <a:tc>
                  <a:txBody>
                    <a:bodyPr/>
                    <a:lstStyle/>
                    <a:p>
                      <a:pPr algn="l" fontAlgn="b"/>
                      <a:r>
                        <a:rPr lang="en-GB" sz="800" b="1" i="0" u="none" strike="noStrike">
                          <a:solidFill>
                            <a:srgbClr val="000000"/>
                          </a:solidFill>
                          <a:effectLst/>
                          <a:latin typeface="+mj-lt"/>
                        </a:rPr>
                        <a:t>Honduras</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918515585"/>
                  </a:ext>
                </a:extLst>
              </a:tr>
              <a:tr h="138775">
                <a:tc>
                  <a:txBody>
                    <a:bodyPr/>
                    <a:lstStyle/>
                    <a:p>
                      <a:pPr algn="l" fontAlgn="b"/>
                      <a:r>
                        <a:rPr lang="en-GB" sz="800" b="1" i="0" u="none" strike="noStrike">
                          <a:solidFill>
                            <a:srgbClr val="000000"/>
                          </a:solidFill>
                          <a:effectLst/>
                          <a:latin typeface="+mj-lt"/>
                        </a:rPr>
                        <a:t>Iran</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740626371"/>
                  </a:ext>
                </a:extLst>
              </a:tr>
              <a:tr h="138775">
                <a:tc>
                  <a:txBody>
                    <a:bodyPr/>
                    <a:lstStyle/>
                    <a:p>
                      <a:pPr algn="l" fontAlgn="b"/>
                      <a:r>
                        <a:rPr lang="en-GB" sz="800" b="1" i="0" u="none" strike="noStrike">
                          <a:solidFill>
                            <a:srgbClr val="000000"/>
                          </a:solidFill>
                          <a:effectLst/>
                          <a:latin typeface="+mj-lt"/>
                        </a:rPr>
                        <a:t>Ireland</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108988284"/>
                  </a:ext>
                </a:extLst>
              </a:tr>
              <a:tr h="138775">
                <a:tc>
                  <a:txBody>
                    <a:bodyPr/>
                    <a:lstStyle/>
                    <a:p>
                      <a:pPr algn="l" fontAlgn="b"/>
                      <a:r>
                        <a:rPr lang="en-GB" sz="800" b="1" i="0" u="none" strike="noStrike" dirty="0">
                          <a:solidFill>
                            <a:srgbClr val="000000"/>
                          </a:solidFill>
                          <a:effectLst/>
                          <a:latin typeface="+mj-lt"/>
                        </a:rPr>
                        <a:t>Israel</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4247120728"/>
                  </a:ext>
                </a:extLst>
              </a:tr>
              <a:tr h="170617">
                <a:tc>
                  <a:txBody>
                    <a:bodyPr/>
                    <a:lstStyle/>
                    <a:p>
                      <a:pPr algn="l" fontAlgn="b"/>
                      <a:r>
                        <a:rPr lang="en-GB" sz="800" b="1" i="0" u="none" strike="noStrike" dirty="0">
                          <a:solidFill>
                            <a:srgbClr val="000000"/>
                          </a:solidFill>
                          <a:effectLst/>
                          <a:latin typeface="+mj-lt"/>
                        </a:rPr>
                        <a:t>Italy</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4088500284"/>
                  </a:ext>
                </a:extLst>
              </a:tr>
            </a:tbl>
          </a:graphicData>
        </a:graphic>
      </p:graphicFrame>
      <p:graphicFrame>
        <p:nvGraphicFramePr>
          <p:cNvPr id="10" name="Table 9">
            <a:extLst>
              <a:ext uri="{FF2B5EF4-FFF2-40B4-BE49-F238E27FC236}">
                <a16:creationId xmlns:a16="http://schemas.microsoft.com/office/drawing/2014/main" id="{7B177243-E85B-8E46-93FD-CE49B86DB216}"/>
              </a:ext>
            </a:extLst>
          </p:cNvPr>
          <p:cNvGraphicFramePr>
            <a:graphicFrameLocks noGrp="1"/>
          </p:cNvGraphicFramePr>
          <p:nvPr>
            <p:extLst>
              <p:ext uri="{D42A27DB-BD31-4B8C-83A1-F6EECF244321}">
                <p14:modId xmlns:p14="http://schemas.microsoft.com/office/powerpoint/2010/main" val="444317240"/>
              </p:ext>
            </p:extLst>
          </p:nvPr>
        </p:nvGraphicFramePr>
        <p:xfrm>
          <a:off x="3825657" y="971345"/>
          <a:ext cx="1624822" cy="3354307"/>
        </p:xfrm>
        <a:graphic>
          <a:graphicData uri="http://schemas.openxmlformats.org/drawingml/2006/table">
            <a:tbl>
              <a:tblPr firstRow="1" bandRow="1">
                <a:tableStyleId>{5C22544A-7EE6-4342-B048-85BDC9FD1C3A}</a:tableStyleId>
              </a:tblPr>
              <a:tblGrid>
                <a:gridCol w="812411">
                  <a:extLst>
                    <a:ext uri="{9D8B030D-6E8A-4147-A177-3AD203B41FA5}">
                      <a16:colId xmlns:a16="http://schemas.microsoft.com/office/drawing/2014/main" val="2834031571"/>
                    </a:ext>
                  </a:extLst>
                </a:gridCol>
                <a:gridCol w="812411">
                  <a:extLst>
                    <a:ext uri="{9D8B030D-6E8A-4147-A177-3AD203B41FA5}">
                      <a16:colId xmlns:a16="http://schemas.microsoft.com/office/drawing/2014/main" val="1061840231"/>
                    </a:ext>
                  </a:extLst>
                </a:gridCol>
              </a:tblGrid>
              <a:tr h="138775">
                <a:tc>
                  <a:txBody>
                    <a:bodyPr/>
                    <a:lstStyle/>
                    <a:p>
                      <a:pPr algn="l" fontAlgn="b"/>
                      <a:r>
                        <a:rPr lang="en-GB" sz="800" b="1" i="0" u="none" strike="noStrike">
                          <a:solidFill>
                            <a:schemeClr val="bg1"/>
                          </a:solidFill>
                          <a:effectLst/>
                          <a:latin typeface="+mj-lt"/>
                        </a:rPr>
                        <a:t>Country</a:t>
                      </a:r>
                    </a:p>
                  </a:txBody>
                  <a:tcPr marL="27432" marR="27432" marT="18288" marB="18288" anchor="ctr"/>
                </a:tc>
                <a:tc>
                  <a:txBody>
                    <a:bodyPr/>
                    <a:lstStyle/>
                    <a:p>
                      <a:pPr algn="ctr" fontAlgn="b"/>
                      <a:r>
                        <a:rPr lang="en-GB" sz="800" b="1" i="0" u="none" strike="noStrike" dirty="0">
                          <a:solidFill>
                            <a:schemeClr val="bg1"/>
                          </a:solidFill>
                          <a:effectLst/>
                          <a:latin typeface="+mj-lt"/>
                        </a:rPr>
                        <a:t>Classification</a:t>
                      </a:r>
                    </a:p>
                  </a:txBody>
                  <a:tcPr marL="27432" marR="27432" marT="18288" marB="18288" anchor="ctr"/>
                </a:tc>
                <a:extLst>
                  <a:ext uri="{0D108BD9-81ED-4DB2-BD59-A6C34878D82A}">
                    <a16:rowId xmlns:a16="http://schemas.microsoft.com/office/drawing/2014/main" val="1793082487"/>
                  </a:ext>
                </a:extLst>
              </a:tr>
              <a:tr h="138775">
                <a:tc>
                  <a:txBody>
                    <a:bodyPr/>
                    <a:lstStyle/>
                    <a:p>
                      <a:pPr algn="l" fontAlgn="b"/>
                      <a:r>
                        <a:rPr lang="en-GB" sz="800" b="1" i="0" u="none" strike="noStrike" dirty="0">
                          <a:solidFill>
                            <a:srgbClr val="000000"/>
                          </a:solidFill>
                          <a:effectLst/>
                          <a:latin typeface="+mj-lt"/>
                        </a:rPr>
                        <a:t>Jamaica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603942134"/>
                  </a:ext>
                </a:extLst>
              </a:tr>
              <a:tr h="138775">
                <a:tc>
                  <a:txBody>
                    <a:bodyPr/>
                    <a:lstStyle/>
                    <a:p>
                      <a:pPr algn="l" fontAlgn="b"/>
                      <a:r>
                        <a:rPr lang="en-GB" sz="800" b="1" i="0" u="none" strike="noStrike" dirty="0">
                          <a:solidFill>
                            <a:srgbClr val="000000"/>
                          </a:solidFill>
                          <a:effectLst/>
                          <a:latin typeface="+mj-lt"/>
                        </a:rPr>
                        <a:t>Japan </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2025963628"/>
                  </a:ext>
                </a:extLst>
              </a:tr>
              <a:tr h="138775">
                <a:tc>
                  <a:txBody>
                    <a:bodyPr/>
                    <a:lstStyle/>
                    <a:p>
                      <a:pPr algn="l" fontAlgn="b"/>
                      <a:r>
                        <a:rPr lang="en-GB" sz="800" b="1" i="0" u="none" strike="noStrike">
                          <a:solidFill>
                            <a:srgbClr val="000000"/>
                          </a:solidFill>
                          <a:effectLst/>
                          <a:latin typeface="+mj-lt"/>
                        </a:rPr>
                        <a:t>Jordan</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1496122719"/>
                  </a:ext>
                </a:extLst>
              </a:tr>
              <a:tr h="138775">
                <a:tc>
                  <a:txBody>
                    <a:bodyPr/>
                    <a:lstStyle/>
                    <a:p>
                      <a:pPr algn="l" fontAlgn="b"/>
                      <a:r>
                        <a:rPr lang="en-GB" sz="800" b="1" i="0" u="none" strike="noStrike" dirty="0">
                          <a:solidFill>
                            <a:srgbClr val="000000"/>
                          </a:solidFill>
                          <a:effectLst/>
                          <a:latin typeface="+mj-lt"/>
                        </a:rPr>
                        <a:t>Kazakhstan</a:t>
                      </a:r>
                    </a:p>
                  </a:txBody>
                  <a:tcPr marL="27432" marR="27432" marT="18288" marB="18288" anchor="b"/>
                </a:tc>
                <a:tc>
                  <a:txBody>
                    <a:bodyPr/>
                    <a:lstStyle/>
                    <a:p>
                      <a:pPr algn="ctr" fontAlgn="b"/>
                      <a:r>
                        <a:rPr lang="en-GB" sz="800" b="0" i="0" u="none" strike="noStrike" dirty="0">
                          <a:solidFill>
                            <a:srgbClr val="000000"/>
                          </a:solidFill>
                          <a:effectLst/>
                          <a:latin typeface="+mj-lt"/>
                        </a:rPr>
                        <a:t>E-2</a:t>
                      </a:r>
                    </a:p>
                  </a:txBody>
                  <a:tcPr marL="27432" marR="27432" marT="18288" marB="18288" anchor="b"/>
                </a:tc>
                <a:extLst>
                  <a:ext uri="{0D108BD9-81ED-4DB2-BD59-A6C34878D82A}">
                    <a16:rowId xmlns:a16="http://schemas.microsoft.com/office/drawing/2014/main" val="3933117341"/>
                  </a:ext>
                </a:extLst>
              </a:tr>
              <a:tr h="138775">
                <a:tc>
                  <a:txBody>
                    <a:bodyPr/>
                    <a:lstStyle/>
                    <a:p>
                      <a:pPr algn="l" fontAlgn="b"/>
                      <a:r>
                        <a:rPr lang="en-GB" sz="800" b="1" i="0" u="none" strike="noStrike" dirty="0">
                          <a:solidFill>
                            <a:srgbClr val="000000"/>
                          </a:solidFill>
                          <a:effectLst/>
                          <a:latin typeface="+mj-lt"/>
                        </a:rPr>
                        <a:t>Korea (South)</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3944961107"/>
                  </a:ext>
                </a:extLst>
              </a:tr>
              <a:tr h="138775">
                <a:tc>
                  <a:txBody>
                    <a:bodyPr/>
                    <a:lstStyle/>
                    <a:p>
                      <a:pPr algn="l" fontAlgn="b"/>
                      <a:r>
                        <a:rPr lang="en-GB" sz="800" b="1" i="0" u="none" strike="noStrike" dirty="0">
                          <a:solidFill>
                            <a:srgbClr val="000000"/>
                          </a:solidFill>
                          <a:effectLst/>
                          <a:latin typeface="+mj-lt"/>
                        </a:rPr>
                        <a:t>Kosovo </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742481666"/>
                  </a:ext>
                </a:extLst>
              </a:tr>
              <a:tr h="138775">
                <a:tc>
                  <a:txBody>
                    <a:bodyPr/>
                    <a:lstStyle/>
                    <a:p>
                      <a:pPr algn="l" fontAlgn="b"/>
                      <a:r>
                        <a:rPr lang="en-GB" sz="800" b="1" i="0" u="none" strike="noStrike" dirty="0">
                          <a:solidFill>
                            <a:srgbClr val="000000"/>
                          </a:solidFill>
                          <a:effectLst/>
                          <a:latin typeface="+mj-lt"/>
                        </a:rPr>
                        <a:t>Kyrgyzstan</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3813826663"/>
                  </a:ext>
                </a:extLst>
              </a:tr>
              <a:tr h="138775">
                <a:tc>
                  <a:txBody>
                    <a:bodyPr/>
                    <a:lstStyle/>
                    <a:p>
                      <a:pPr algn="l" fontAlgn="b"/>
                      <a:r>
                        <a:rPr lang="en-GB" sz="800" b="1" i="0" u="none" strike="noStrike" dirty="0">
                          <a:solidFill>
                            <a:srgbClr val="000000"/>
                          </a:solidFill>
                          <a:effectLst/>
                          <a:latin typeface="+mj-lt"/>
                        </a:rPr>
                        <a:t>Latvia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725661535"/>
                  </a:ext>
                </a:extLst>
              </a:tr>
              <a:tr h="138775">
                <a:tc>
                  <a:txBody>
                    <a:bodyPr/>
                    <a:lstStyle/>
                    <a:p>
                      <a:pPr algn="l" fontAlgn="b"/>
                      <a:r>
                        <a:rPr lang="en-GB" sz="800" b="1" i="0" u="none" strike="noStrike">
                          <a:solidFill>
                            <a:srgbClr val="000000"/>
                          </a:solidFill>
                          <a:effectLst/>
                          <a:latin typeface="+mj-lt"/>
                        </a:rPr>
                        <a:t>Liberia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37831670"/>
                  </a:ext>
                </a:extLst>
              </a:tr>
              <a:tr h="138775">
                <a:tc>
                  <a:txBody>
                    <a:bodyPr/>
                    <a:lstStyle/>
                    <a:p>
                      <a:pPr algn="l" fontAlgn="b"/>
                      <a:r>
                        <a:rPr lang="en-GB" sz="800" b="1" i="0" u="none" strike="noStrike">
                          <a:solidFill>
                            <a:srgbClr val="000000"/>
                          </a:solidFill>
                          <a:effectLst/>
                          <a:latin typeface="+mj-lt"/>
                        </a:rPr>
                        <a:t>Lithuania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547135021"/>
                  </a:ext>
                </a:extLst>
              </a:tr>
              <a:tr h="138775">
                <a:tc>
                  <a:txBody>
                    <a:bodyPr/>
                    <a:lstStyle/>
                    <a:p>
                      <a:pPr algn="l" fontAlgn="b"/>
                      <a:r>
                        <a:rPr lang="en-GB" sz="800" b="1" i="0" u="none" strike="noStrike">
                          <a:solidFill>
                            <a:srgbClr val="000000"/>
                          </a:solidFill>
                          <a:effectLst/>
                          <a:latin typeface="+mj-lt"/>
                        </a:rPr>
                        <a:t>Luxembourg</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228290326"/>
                  </a:ext>
                </a:extLst>
              </a:tr>
              <a:tr h="138775">
                <a:tc>
                  <a:txBody>
                    <a:bodyPr/>
                    <a:lstStyle/>
                    <a:p>
                      <a:pPr algn="l" fontAlgn="b"/>
                      <a:r>
                        <a:rPr lang="en-GB" sz="800" b="1" i="0" u="none" strike="noStrike">
                          <a:solidFill>
                            <a:srgbClr val="000000"/>
                          </a:solidFill>
                          <a:effectLst/>
                          <a:latin typeface="+mj-lt"/>
                        </a:rPr>
                        <a:t>Macedonia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3523496243"/>
                  </a:ext>
                </a:extLst>
              </a:tr>
              <a:tr h="172266">
                <a:tc>
                  <a:txBody>
                    <a:bodyPr/>
                    <a:lstStyle/>
                    <a:p>
                      <a:pPr algn="l" fontAlgn="b"/>
                      <a:r>
                        <a:rPr lang="en-GB" sz="800" b="1" i="0" u="none" strike="noStrike" dirty="0">
                          <a:solidFill>
                            <a:srgbClr val="000000"/>
                          </a:solidFill>
                          <a:effectLst/>
                          <a:latin typeface="+mj-lt"/>
                        </a:rPr>
                        <a:t>Mexico</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891011205"/>
                  </a:ext>
                </a:extLst>
              </a:tr>
              <a:tr h="138775">
                <a:tc>
                  <a:txBody>
                    <a:bodyPr/>
                    <a:lstStyle/>
                    <a:p>
                      <a:pPr algn="l" fontAlgn="b"/>
                      <a:r>
                        <a:rPr lang="en-GB" sz="800" b="1" i="0" u="none" strike="noStrike">
                          <a:solidFill>
                            <a:srgbClr val="000000"/>
                          </a:solidFill>
                          <a:effectLst/>
                          <a:latin typeface="+mj-lt"/>
                        </a:rPr>
                        <a:t>Moldova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650449536"/>
                  </a:ext>
                </a:extLst>
              </a:tr>
              <a:tr h="138775">
                <a:tc>
                  <a:txBody>
                    <a:bodyPr/>
                    <a:lstStyle/>
                    <a:p>
                      <a:pPr algn="l" fontAlgn="b"/>
                      <a:r>
                        <a:rPr lang="en-GB" sz="800" b="1" i="0" u="none" strike="noStrike">
                          <a:solidFill>
                            <a:srgbClr val="000000"/>
                          </a:solidFill>
                          <a:effectLst/>
                          <a:latin typeface="+mj-lt"/>
                        </a:rPr>
                        <a:t>Mongolia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918515585"/>
                  </a:ext>
                </a:extLst>
              </a:tr>
              <a:tr h="138775">
                <a:tc>
                  <a:txBody>
                    <a:bodyPr/>
                    <a:lstStyle/>
                    <a:p>
                      <a:pPr algn="l" fontAlgn="b"/>
                      <a:r>
                        <a:rPr lang="en-GB" sz="800" b="1" i="0" u="none" strike="noStrike">
                          <a:solidFill>
                            <a:srgbClr val="000000"/>
                          </a:solidFill>
                          <a:effectLst/>
                          <a:latin typeface="+mj-lt"/>
                        </a:rPr>
                        <a:t>Montenegro</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740626371"/>
                  </a:ext>
                </a:extLst>
              </a:tr>
              <a:tr h="138775">
                <a:tc>
                  <a:txBody>
                    <a:bodyPr/>
                    <a:lstStyle/>
                    <a:p>
                      <a:pPr algn="l" fontAlgn="b"/>
                      <a:r>
                        <a:rPr lang="en-GB" sz="800" b="1" i="0" u="none" strike="noStrike">
                          <a:solidFill>
                            <a:srgbClr val="000000"/>
                          </a:solidFill>
                          <a:effectLst/>
                          <a:latin typeface="+mj-lt"/>
                        </a:rPr>
                        <a:t>Morocco</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108988284"/>
                  </a:ext>
                </a:extLst>
              </a:tr>
              <a:tr h="138775">
                <a:tc>
                  <a:txBody>
                    <a:bodyPr/>
                    <a:lstStyle/>
                    <a:p>
                      <a:pPr algn="l" fontAlgn="b"/>
                      <a:r>
                        <a:rPr lang="en-GB" sz="800" b="1" i="0" u="none" strike="noStrike" dirty="0">
                          <a:solidFill>
                            <a:srgbClr val="000000"/>
                          </a:solidFill>
                          <a:effectLst/>
                          <a:latin typeface="+mj-lt"/>
                        </a:rPr>
                        <a:t>Netherlands</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4247120728"/>
                  </a:ext>
                </a:extLst>
              </a:tr>
              <a:tr h="170617">
                <a:tc>
                  <a:txBody>
                    <a:bodyPr/>
                    <a:lstStyle/>
                    <a:p>
                      <a:pPr algn="l" fontAlgn="b"/>
                      <a:r>
                        <a:rPr lang="en-GB" sz="800" b="1" i="0" u="none" strike="noStrike" dirty="0">
                          <a:solidFill>
                            <a:srgbClr val="000000"/>
                          </a:solidFill>
                          <a:effectLst/>
                          <a:latin typeface="+mj-lt"/>
                        </a:rPr>
                        <a:t>New Zealand</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4088500284"/>
                  </a:ext>
                </a:extLst>
              </a:tr>
              <a:tr h="138775">
                <a:tc>
                  <a:txBody>
                    <a:bodyPr/>
                    <a:lstStyle/>
                    <a:p>
                      <a:pPr algn="l" fontAlgn="b"/>
                      <a:r>
                        <a:rPr lang="en-GB" sz="800" b="1" i="0" u="none" strike="noStrike" dirty="0">
                          <a:solidFill>
                            <a:srgbClr val="000000"/>
                          </a:solidFill>
                          <a:effectLst/>
                          <a:latin typeface="+mj-lt"/>
                        </a:rPr>
                        <a:t>Norway</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2954281415"/>
                  </a:ext>
                </a:extLst>
              </a:tr>
            </a:tbl>
          </a:graphicData>
        </a:graphic>
      </p:graphicFrame>
      <p:graphicFrame>
        <p:nvGraphicFramePr>
          <p:cNvPr id="7" name="Table 6">
            <a:extLst>
              <a:ext uri="{FF2B5EF4-FFF2-40B4-BE49-F238E27FC236}">
                <a16:creationId xmlns:a16="http://schemas.microsoft.com/office/drawing/2014/main" id="{96458C7B-A9A0-45E8-9E61-DDD6FAADE189}"/>
              </a:ext>
            </a:extLst>
          </p:cNvPr>
          <p:cNvGraphicFramePr>
            <a:graphicFrameLocks noGrp="1"/>
          </p:cNvGraphicFramePr>
          <p:nvPr>
            <p:extLst>
              <p:ext uri="{D42A27DB-BD31-4B8C-83A1-F6EECF244321}">
                <p14:modId xmlns:p14="http://schemas.microsoft.com/office/powerpoint/2010/main" val="839212061"/>
              </p:ext>
            </p:extLst>
          </p:nvPr>
        </p:nvGraphicFramePr>
        <p:xfrm>
          <a:off x="5576280" y="971345"/>
          <a:ext cx="1564964" cy="3475768"/>
        </p:xfrm>
        <a:graphic>
          <a:graphicData uri="http://schemas.openxmlformats.org/drawingml/2006/table">
            <a:tbl>
              <a:tblPr firstRow="1" bandRow="1">
                <a:tableStyleId>{5C22544A-7EE6-4342-B048-85BDC9FD1C3A}</a:tableStyleId>
              </a:tblPr>
              <a:tblGrid>
                <a:gridCol w="782482">
                  <a:extLst>
                    <a:ext uri="{9D8B030D-6E8A-4147-A177-3AD203B41FA5}">
                      <a16:colId xmlns:a16="http://schemas.microsoft.com/office/drawing/2014/main" val="2834031571"/>
                    </a:ext>
                  </a:extLst>
                </a:gridCol>
                <a:gridCol w="782482">
                  <a:extLst>
                    <a:ext uri="{9D8B030D-6E8A-4147-A177-3AD203B41FA5}">
                      <a16:colId xmlns:a16="http://schemas.microsoft.com/office/drawing/2014/main" val="1061840231"/>
                    </a:ext>
                  </a:extLst>
                </a:gridCol>
              </a:tblGrid>
              <a:tr h="138589">
                <a:tc>
                  <a:txBody>
                    <a:bodyPr/>
                    <a:lstStyle/>
                    <a:p>
                      <a:pPr algn="l" fontAlgn="b"/>
                      <a:r>
                        <a:rPr lang="en-GB" sz="800" b="1" i="0" u="none" strike="noStrike">
                          <a:solidFill>
                            <a:schemeClr val="bg1"/>
                          </a:solidFill>
                          <a:effectLst/>
                          <a:latin typeface="+mj-lt"/>
                        </a:rPr>
                        <a:t>Country</a:t>
                      </a:r>
                    </a:p>
                  </a:txBody>
                  <a:tcPr marL="27432" marR="27432" marT="18288" marB="18288" anchor="ctr"/>
                </a:tc>
                <a:tc>
                  <a:txBody>
                    <a:bodyPr/>
                    <a:lstStyle/>
                    <a:p>
                      <a:pPr algn="ctr" fontAlgn="b"/>
                      <a:r>
                        <a:rPr lang="en-GB" sz="800" b="1" i="0" u="none" strike="noStrike" dirty="0">
                          <a:solidFill>
                            <a:schemeClr val="bg1"/>
                          </a:solidFill>
                          <a:effectLst/>
                          <a:latin typeface="+mj-lt"/>
                        </a:rPr>
                        <a:t>Classification</a:t>
                      </a:r>
                    </a:p>
                  </a:txBody>
                  <a:tcPr marL="27432" marR="27432" marT="18288" marB="18288" anchor="ctr"/>
                </a:tc>
                <a:extLst>
                  <a:ext uri="{0D108BD9-81ED-4DB2-BD59-A6C34878D82A}">
                    <a16:rowId xmlns:a16="http://schemas.microsoft.com/office/drawing/2014/main" val="1793082487"/>
                  </a:ext>
                </a:extLst>
              </a:tr>
              <a:tr h="138589">
                <a:tc>
                  <a:txBody>
                    <a:bodyPr/>
                    <a:lstStyle/>
                    <a:p>
                      <a:pPr algn="l" fontAlgn="b"/>
                      <a:r>
                        <a:rPr lang="en-GB" sz="800" b="1" i="0" u="none" strike="noStrike" dirty="0">
                          <a:solidFill>
                            <a:srgbClr val="000000"/>
                          </a:solidFill>
                          <a:effectLst/>
                          <a:latin typeface="+mj-lt"/>
                        </a:rPr>
                        <a:t>Oman</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603942134"/>
                  </a:ext>
                </a:extLst>
              </a:tr>
              <a:tr h="138589">
                <a:tc>
                  <a:txBody>
                    <a:bodyPr/>
                    <a:lstStyle/>
                    <a:p>
                      <a:pPr algn="l" fontAlgn="b"/>
                      <a:r>
                        <a:rPr lang="en-GB" sz="800" b="1" i="0" u="none" strike="noStrike" dirty="0">
                          <a:solidFill>
                            <a:srgbClr val="000000"/>
                          </a:solidFill>
                          <a:effectLst/>
                          <a:latin typeface="+mj-lt"/>
                        </a:rPr>
                        <a:t>Pakistan</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025963628"/>
                  </a:ext>
                </a:extLst>
              </a:tr>
              <a:tr h="138589">
                <a:tc>
                  <a:txBody>
                    <a:bodyPr/>
                    <a:lstStyle/>
                    <a:p>
                      <a:pPr algn="l" fontAlgn="b"/>
                      <a:r>
                        <a:rPr lang="en-GB" sz="800" b="1" i="0" u="none" strike="noStrike">
                          <a:solidFill>
                            <a:srgbClr val="000000"/>
                          </a:solidFill>
                          <a:effectLst/>
                          <a:latin typeface="+mj-lt"/>
                        </a:rPr>
                        <a:t>Panama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496122719"/>
                  </a:ext>
                </a:extLst>
              </a:tr>
              <a:tr h="138589">
                <a:tc>
                  <a:txBody>
                    <a:bodyPr/>
                    <a:lstStyle/>
                    <a:p>
                      <a:pPr algn="l" fontAlgn="b"/>
                      <a:r>
                        <a:rPr lang="en-GB" sz="800" b="1" i="0" u="none" strike="noStrike">
                          <a:solidFill>
                            <a:srgbClr val="000000"/>
                          </a:solidFill>
                          <a:effectLst/>
                          <a:latin typeface="+mj-lt"/>
                        </a:rPr>
                        <a:t>Paraguay</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3933117341"/>
                  </a:ext>
                </a:extLst>
              </a:tr>
              <a:tr h="138589">
                <a:tc>
                  <a:txBody>
                    <a:bodyPr/>
                    <a:lstStyle/>
                    <a:p>
                      <a:pPr algn="l" fontAlgn="b"/>
                      <a:r>
                        <a:rPr lang="en-GB" sz="800" b="1" i="0" u="none" strike="noStrike" dirty="0">
                          <a:solidFill>
                            <a:srgbClr val="000000"/>
                          </a:solidFill>
                          <a:effectLst/>
                          <a:latin typeface="+mj-lt"/>
                        </a:rPr>
                        <a:t>Philippines</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3944961107"/>
                  </a:ext>
                </a:extLst>
              </a:tr>
              <a:tr h="138589">
                <a:tc>
                  <a:txBody>
                    <a:bodyPr/>
                    <a:lstStyle/>
                    <a:p>
                      <a:pPr algn="l" fontAlgn="b"/>
                      <a:r>
                        <a:rPr lang="en-GB" sz="800" b="1" i="0" u="none" strike="noStrike" dirty="0">
                          <a:solidFill>
                            <a:srgbClr val="000000"/>
                          </a:solidFill>
                          <a:effectLst/>
                          <a:latin typeface="+mj-lt"/>
                        </a:rPr>
                        <a:t>Poland</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742481666"/>
                  </a:ext>
                </a:extLst>
              </a:tr>
              <a:tr h="138589">
                <a:tc>
                  <a:txBody>
                    <a:bodyPr/>
                    <a:lstStyle/>
                    <a:p>
                      <a:pPr algn="l" fontAlgn="b"/>
                      <a:r>
                        <a:rPr lang="en-GB" sz="800" b="1" i="0" u="none" strike="noStrike" dirty="0">
                          <a:solidFill>
                            <a:srgbClr val="000000"/>
                          </a:solidFill>
                          <a:effectLst/>
                          <a:latin typeface="+mj-lt"/>
                        </a:rPr>
                        <a:t>Romania</a:t>
                      </a:r>
                    </a:p>
                  </a:txBody>
                  <a:tcPr marL="27432" marR="27432" marT="18288" marB="18288" anchor="b"/>
                </a:tc>
                <a:tc>
                  <a:txBody>
                    <a:bodyPr/>
                    <a:lstStyle/>
                    <a:p>
                      <a:pPr algn="ctr" fontAlgn="b"/>
                      <a:r>
                        <a:rPr lang="en-GB" sz="800" b="0" i="0" u="none" strike="noStrike" dirty="0">
                          <a:solidFill>
                            <a:srgbClr val="000000"/>
                          </a:solidFill>
                          <a:effectLst/>
                          <a:latin typeface="+mj-lt"/>
                        </a:rPr>
                        <a:t>E-2</a:t>
                      </a:r>
                    </a:p>
                  </a:txBody>
                  <a:tcPr marL="27432" marR="27432" marT="18288" marB="18288" anchor="b"/>
                </a:tc>
                <a:extLst>
                  <a:ext uri="{0D108BD9-81ED-4DB2-BD59-A6C34878D82A}">
                    <a16:rowId xmlns:a16="http://schemas.microsoft.com/office/drawing/2014/main" val="3813826663"/>
                  </a:ext>
                </a:extLst>
              </a:tr>
              <a:tr h="138589">
                <a:tc>
                  <a:txBody>
                    <a:bodyPr/>
                    <a:lstStyle/>
                    <a:p>
                      <a:pPr algn="l" fontAlgn="b"/>
                      <a:r>
                        <a:rPr lang="en-GB" sz="800" b="1" i="0" u="none" strike="noStrike" dirty="0">
                          <a:solidFill>
                            <a:srgbClr val="000000"/>
                          </a:solidFill>
                          <a:effectLst/>
                          <a:latin typeface="+mj-lt"/>
                        </a:rPr>
                        <a:t>Senegal</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725661535"/>
                  </a:ext>
                </a:extLst>
              </a:tr>
              <a:tr h="138589">
                <a:tc>
                  <a:txBody>
                    <a:bodyPr/>
                    <a:lstStyle/>
                    <a:p>
                      <a:pPr algn="l" fontAlgn="b"/>
                      <a:r>
                        <a:rPr lang="en-GB" sz="800" b="1" i="0" u="none" strike="noStrike" dirty="0">
                          <a:solidFill>
                            <a:srgbClr val="000000"/>
                          </a:solidFill>
                          <a:effectLst/>
                          <a:latin typeface="+mj-lt"/>
                        </a:rPr>
                        <a:t>Serbia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37831670"/>
                  </a:ext>
                </a:extLst>
              </a:tr>
              <a:tr h="138589">
                <a:tc>
                  <a:txBody>
                    <a:bodyPr/>
                    <a:lstStyle/>
                    <a:p>
                      <a:pPr algn="l" fontAlgn="b"/>
                      <a:r>
                        <a:rPr lang="en-GB" sz="800" b="1" i="0" u="none" strike="noStrike" dirty="0">
                          <a:solidFill>
                            <a:srgbClr val="000000"/>
                          </a:solidFill>
                          <a:effectLst/>
                          <a:latin typeface="+mj-lt"/>
                        </a:rPr>
                        <a:t>Singapore</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547135021"/>
                  </a:ext>
                </a:extLst>
              </a:tr>
              <a:tr h="138589">
                <a:tc>
                  <a:txBody>
                    <a:bodyPr/>
                    <a:lstStyle/>
                    <a:p>
                      <a:pPr algn="l" fontAlgn="b"/>
                      <a:r>
                        <a:rPr lang="en-GB" sz="800" b="1" i="0" u="none" strike="noStrike" dirty="0">
                          <a:solidFill>
                            <a:srgbClr val="000000"/>
                          </a:solidFill>
                          <a:effectLst/>
                          <a:latin typeface="+mj-lt"/>
                        </a:rPr>
                        <a:t>Singapore</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228290326"/>
                  </a:ext>
                </a:extLst>
              </a:tr>
              <a:tr h="199023">
                <a:tc>
                  <a:txBody>
                    <a:bodyPr/>
                    <a:lstStyle/>
                    <a:p>
                      <a:pPr algn="l" fontAlgn="b"/>
                      <a:r>
                        <a:rPr lang="en-GB" sz="800" b="1" i="0" u="none" strike="noStrike">
                          <a:solidFill>
                            <a:srgbClr val="000000"/>
                          </a:solidFill>
                          <a:effectLst/>
                          <a:latin typeface="+mj-lt"/>
                        </a:rPr>
                        <a:t>Slovak Republic</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3523496243"/>
                  </a:ext>
                </a:extLst>
              </a:tr>
              <a:tr h="172036">
                <a:tc>
                  <a:txBody>
                    <a:bodyPr/>
                    <a:lstStyle/>
                    <a:p>
                      <a:pPr algn="l" fontAlgn="b"/>
                      <a:r>
                        <a:rPr lang="en-GB" sz="800" b="1" i="0" u="none" strike="noStrike">
                          <a:solidFill>
                            <a:srgbClr val="000000"/>
                          </a:solidFill>
                          <a:effectLst/>
                          <a:latin typeface="+mj-lt"/>
                        </a:rPr>
                        <a:t>Slovenia</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891011205"/>
                  </a:ext>
                </a:extLst>
              </a:tr>
              <a:tr h="138589">
                <a:tc>
                  <a:txBody>
                    <a:bodyPr/>
                    <a:lstStyle/>
                    <a:p>
                      <a:pPr algn="l" fontAlgn="b"/>
                      <a:r>
                        <a:rPr lang="en-GB" sz="800" b="1" i="0" u="none" strike="noStrike">
                          <a:solidFill>
                            <a:srgbClr val="000000"/>
                          </a:solidFill>
                          <a:effectLst/>
                          <a:latin typeface="+mj-lt"/>
                        </a:rPr>
                        <a:t>Spain</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650449536"/>
                  </a:ext>
                </a:extLst>
              </a:tr>
              <a:tr h="138589">
                <a:tc>
                  <a:txBody>
                    <a:bodyPr/>
                    <a:lstStyle/>
                    <a:p>
                      <a:pPr algn="l" fontAlgn="b"/>
                      <a:r>
                        <a:rPr lang="en-GB" sz="800" b="1" i="0" u="none" strike="noStrike">
                          <a:solidFill>
                            <a:srgbClr val="000000"/>
                          </a:solidFill>
                          <a:effectLst/>
                          <a:latin typeface="+mj-lt"/>
                        </a:rPr>
                        <a:t>Sri Lanka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1918515585"/>
                  </a:ext>
                </a:extLst>
              </a:tr>
              <a:tr h="138589">
                <a:tc>
                  <a:txBody>
                    <a:bodyPr/>
                    <a:lstStyle/>
                    <a:p>
                      <a:pPr algn="l" fontAlgn="b"/>
                      <a:r>
                        <a:rPr lang="en-GB" sz="800" b="1" i="0" u="none" strike="noStrike" dirty="0">
                          <a:solidFill>
                            <a:srgbClr val="000000"/>
                          </a:solidFill>
                          <a:effectLst/>
                          <a:latin typeface="+mj-lt"/>
                        </a:rPr>
                        <a:t>Suriname</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740626371"/>
                  </a:ext>
                </a:extLst>
              </a:tr>
              <a:tr h="138589">
                <a:tc>
                  <a:txBody>
                    <a:bodyPr/>
                    <a:lstStyle/>
                    <a:p>
                      <a:pPr algn="l" fontAlgn="b"/>
                      <a:r>
                        <a:rPr lang="en-GB" sz="800" b="1" i="0" u="none" strike="noStrike" dirty="0">
                          <a:solidFill>
                            <a:srgbClr val="000000"/>
                          </a:solidFill>
                          <a:effectLst/>
                          <a:latin typeface="+mj-lt"/>
                        </a:rPr>
                        <a:t>Sweden</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1108988284"/>
                  </a:ext>
                </a:extLst>
              </a:tr>
              <a:tr h="138589">
                <a:tc>
                  <a:txBody>
                    <a:bodyPr/>
                    <a:lstStyle/>
                    <a:p>
                      <a:pPr algn="l" fontAlgn="b"/>
                      <a:r>
                        <a:rPr lang="en-GB" sz="800" b="1" i="0" u="none" strike="noStrike" dirty="0">
                          <a:solidFill>
                            <a:srgbClr val="000000"/>
                          </a:solidFill>
                          <a:effectLst/>
                          <a:latin typeface="+mj-lt"/>
                        </a:rPr>
                        <a:t>Switzerland</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4247120728"/>
                  </a:ext>
                </a:extLst>
              </a:tr>
              <a:tr h="170388">
                <a:tc>
                  <a:txBody>
                    <a:bodyPr/>
                    <a:lstStyle/>
                    <a:p>
                      <a:pPr algn="l" fontAlgn="b"/>
                      <a:r>
                        <a:rPr lang="en-GB" sz="800" b="1" i="0" u="none" strike="noStrike" dirty="0">
                          <a:solidFill>
                            <a:srgbClr val="000000"/>
                          </a:solidFill>
                          <a:effectLst/>
                          <a:latin typeface="+mj-lt"/>
                        </a:rPr>
                        <a:t>Thailand</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4088500284"/>
                  </a:ext>
                </a:extLst>
              </a:tr>
              <a:tr h="138589">
                <a:tc>
                  <a:txBody>
                    <a:bodyPr/>
                    <a:lstStyle/>
                    <a:p>
                      <a:pPr algn="l" fontAlgn="b"/>
                      <a:r>
                        <a:rPr lang="en-GB" sz="800" b="1" i="0" u="none" strike="noStrike" dirty="0">
                          <a:solidFill>
                            <a:srgbClr val="000000"/>
                          </a:solidFill>
                          <a:effectLst/>
                          <a:latin typeface="+mj-lt"/>
                        </a:rPr>
                        <a:t>Togo</a:t>
                      </a:r>
                    </a:p>
                  </a:txBody>
                  <a:tcPr marL="27432" marR="27432" marT="18288" marB="18288" anchor="b"/>
                </a:tc>
                <a:tc>
                  <a:txBody>
                    <a:bodyPr/>
                    <a:lstStyle/>
                    <a:p>
                      <a:pPr algn="ctr" fontAlgn="b"/>
                      <a:r>
                        <a:rPr lang="en-GB" sz="800" b="0" i="0" u="none" strike="noStrike" dirty="0">
                          <a:solidFill>
                            <a:srgbClr val="000000"/>
                          </a:solidFill>
                          <a:effectLst/>
                          <a:latin typeface="+mj-lt"/>
                        </a:rPr>
                        <a:t>E-1 &amp; E-2</a:t>
                      </a:r>
                    </a:p>
                  </a:txBody>
                  <a:tcPr marL="27432" marR="27432" marT="18288" marB="18288" anchor="b"/>
                </a:tc>
                <a:extLst>
                  <a:ext uri="{0D108BD9-81ED-4DB2-BD59-A6C34878D82A}">
                    <a16:rowId xmlns:a16="http://schemas.microsoft.com/office/drawing/2014/main" val="2954281415"/>
                  </a:ext>
                </a:extLst>
              </a:tr>
            </a:tbl>
          </a:graphicData>
        </a:graphic>
      </p:graphicFrame>
      <p:graphicFrame>
        <p:nvGraphicFramePr>
          <p:cNvPr id="8" name="Table 7">
            <a:extLst>
              <a:ext uri="{FF2B5EF4-FFF2-40B4-BE49-F238E27FC236}">
                <a16:creationId xmlns:a16="http://schemas.microsoft.com/office/drawing/2014/main" id="{C413762D-29FB-4C6B-8D53-1BA0079C6055}"/>
              </a:ext>
            </a:extLst>
          </p:cNvPr>
          <p:cNvGraphicFramePr>
            <a:graphicFrameLocks noGrp="1"/>
          </p:cNvGraphicFramePr>
          <p:nvPr>
            <p:extLst>
              <p:ext uri="{D42A27DB-BD31-4B8C-83A1-F6EECF244321}">
                <p14:modId xmlns:p14="http://schemas.microsoft.com/office/powerpoint/2010/main" val="2111999378"/>
              </p:ext>
            </p:extLst>
          </p:nvPr>
        </p:nvGraphicFramePr>
        <p:xfrm>
          <a:off x="7267044" y="971345"/>
          <a:ext cx="1487840" cy="1511808"/>
        </p:xfrm>
        <a:graphic>
          <a:graphicData uri="http://schemas.openxmlformats.org/drawingml/2006/table">
            <a:tbl>
              <a:tblPr firstRow="1" bandRow="1">
                <a:tableStyleId>{5C22544A-7EE6-4342-B048-85BDC9FD1C3A}</a:tableStyleId>
              </a:tblPr>
              <a:tblGrid>
                <a:gridCol w="743920">
                  <a:extLst>
                    <a:ext uri="{9D8B030D-6E8A-4147-A177-3AD203B41FA5}">
                      <a16:colId xmlns:a16="http://schemas.microsoft.com/office/drawing/2014/main" val="2834031571"/>
                    </a:ext>
                  </a:extLst>
                </a:gridCol>
                <a:gridCol w="743920">
                  <a:extLst>
                    <a:ext uri="{9D8B030D-6E8A-4147-A177-3AD203B41FA5}">
                      <a16:colId xmlns:a16="http://schemas.microsoft.com/office/drawing/2014/main" val="1061840231"/>
                    </a:ext>
                  </a:extLst>
                </a:gridCol>
              </a:tblGrid>
              <a:tr h="147795">
                <a:tc>
                  <a:txBody>
                    <a:bodyPr/>
                    <a:lstStyle/>
                    <a:p>
                      <a:pPr algn="l" fontAlgn="b"/>
                      <a:r>
                        <a:rPr lang="en-GB" sz="800" b="1" i="0" u="none" strike="noStrike" dirty="0">
                          <a:solidFill>
                            <a:schemeClr val="bg1"/>
                          </a:solidFill>
                          <a:effectLst/>
                          <a:latin typeface="+mj-lt"/>
                        </a:rPr>
                        <a:t>Country</a:t>
                      </a:r>
                    </a:p>
                  </a:txBody>
                  <a:tcPr marL="27432" marR="27432" marT="18288" marB="18288" anchor="ctr"/>
                </a:tc>
                <a:tc>
                  <a:txBody>
                    <a:bodyPr/>
                    <a:lstStyle/>
                    <a:p>
                      <a:pPr algn="ctr" fontAlgn="b"/>
                      <a:r>
                        <a:rPr lang="en-GB" sz="800" b="1" i="0" u="none" strike="noStrike" dirty="0">
                          <a:solidFill>
                            <a:schemeClr val="bg1"/>
                          </a:solidFill>
                          <a:effectLst/>
                          <a:latin typeface="+mj-lt"/>
                        </a:rPr>
                        <a:t>Classification</a:t>
                      </a:r>
                    </a:p>
                  </a:txBody>
                  <a:tcPr marL="27432" marR="27432" marT="18288" marB="18288" anchor="ctr"/>
                </a:tc>
                <a:extLst>
                  <a:ext uri="{0D108BD9-81ED-4DB2-BD59-A6C34878D82A}">
                    <a16:rowId xmlns:a16="http://schemas.microsoft.com/office/drawing/2014/main" val="1793082487"/>
                  </a:ext>
                </a:extLst>
              </a:tr>
              <a:tr h="212244">
                <a:tc>
                  <a:txBody>
                    <a:bodyPr/>
                    <a:lstStyle/>
                    <a:p>
                      <a:pPr algn="l" fontAlgn="b"/>
                      <a:r>
                        <a:rPr lang="en-GB" sz="800" b="1" i="0" u="none" strike="noStrike" dirty="0">
                          <a:solidFill>
                            <a:srgbClr val="000000"/>
                          </a:solidFill>
                          <a:effectLst/>
                          <a:latin typeface="+mj-lt"/>
                        </a:rPr>
                        <a:t>Trinidad &amp; Tobago</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69659695"/>
                  </a:ext>
                </a:extLst>
              </a:tr>
              <a:tr h="147795">
                <a:tc>
                  <a:txBody>
                    <a:bodyPr/>
                    <a:lstStyle/>
                    <a:p>
                      <a:pPr algn="l" fontAlgn="b"/>
                      <a:r>
                        <a:rPr lang="en-GB" sz="800" b="1" i="0" u="none" strike="noStrike" dirty="0">
                          <a:solidFill>
                            <a:srgbClr val="000000"/>
                          </a:solidFill>
                          <a:effectLst/>
                          <a:latin typeface="+mj-lt"/>
                        </a:rPr>
                        <a:t>Tunisia</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814995500"/>
                  </a:ext>
                </a:extLst>
              </a:tr>
              <a:tr h="147795">
                <a:tc>
                  <a:txBody>
                    <a:bodyPr/>
                    <a:lstStyle/>
                    <a:p>
                      <a:pPr algn="l" fontAlgn="b"/>
                      <a:r>
                        <a:rPr lang="en-GB" sz="800" b="1" i="0" u="none" strike="noStrike" dirty="0">
                          <a:solidFill>
                            <a:srgbClr val="000000"/>
                          </a:solidFill>
                          <a:effectLst/>
                          <a:latin typeface="+mj-lt"/>
                        </a:rPr>
                        <a:t>Turkey</a:t>
                      </a:r>
                    </a:p>
                  </a:txBody>
                  <a:tcPr marL="27432" marR="27432" marT="18288" marB="18288" anchor="b"/>
                </a:tc>
                <a:tc>
                  <a:txBody>
                    <a:bodyPr/>
                    <a:lstStyle/>
                    <a:p>
                      <a:pPr algn="ctr" fontAlgn="b"/>
                      <a:r>
                        <a:rPr lang="en-GB" sz="800" b="0" i="0" u="none" strike="noStrike">
                          <a:solidFill>
                            <a:srgbClr val="000000"/>
                          </a:solidFill>
                          <a:effectLst/>
                          <a:latin typeface="+mj-lt"/>
                        </a:rPr>
                        <a:t>E-1</a:t>
                      </a:r>
                    </a:p>
                  </a:txBody>
                  <a:tcPr marL="27432" marR="27432" marT="18288" marB="18288" anchor="b"/>
                </a:tc>
                <a:extLst>
                  <a:ext uri="{0D108BD9-81ED-4DB2-BD59-A6C34878D82A}">
                    <a16:rowId xmlns:a16="http://schemas.microsoft.com/office/drawing/2014/main" val="836202920"/>
                  </a:ext>
                </a:extLst>
              </a:tr>
              <a:tr h="147795">
                <a:tc>
                  <a:txBody>
                    <a:bodyPr/>
                    <a:lstStyle/>
                    <a:p>
                      <a:pPr algn="l" fontAlgn="b"/>
                      <a:r>
                        <a:rPr lang="en-GB" sz="800" b="1" i="0" u="none" strike="noStrike" dirty="0">
                          <a:solidFill>
                            <a:srgbClr val="000000"/>
                          </a:solidFill>
                          <a:effectLst/>
                          <a:latin typeface="+mj-lt"/>
                        </a:rPr>
                        <a:t>Turkey</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3113694029"/>
                  </a:ext>
                </a:extLst>
              </a:tr>
              <a:tr h="147795">
                <a:tc>
                  <a:txBody>
                    <a:bodyPr/>
                    <a:lstStyle/>
                    <a:p>
                      <a:pPr algn="l" fontAlgn="b"/>
                      <a:r>
                        <a:rPr lang="en-GB" sz="800" b="1" i="0" u="none" strike="noStrike" dirty="0">
                          <a:solidFill>
                            <a:srgbClr val="000000"/>
                          </a:solidFill>
                          <a:effectLst/>
                          <a:latin typeface="+mj-lt"/>
                        </a:rPr>
                        <a:t>Ukraine</a:t>
                      </a:r>
                    </a:p>
                  </a:txBody>
                  <a:tcPr marL="27432" marR="27432" marT="18288" marB="18288" anchor="b"/>
                </a:tc>
                <a:tc>
                  <a:txBody>
                    <a:bodyPr/>
                    <a:lstStyle/>
                    <a:p>
                      <a:pPr algn="ctr" fontAlgn="b"/>
                      <a:r>
                        <a:rPr lang="en-GB" sz="800" b="0" i="0" u="none" strike="noStrike">
                          <a:solidFill>
                            <a:srgbClr val="000000"/>
                          </a:solidFill>
                          <a:effectLst/>
                          <a:latin typeface="+mj-lt"/>
                        </a:rPr>
                        <a:t>E-2</a:t>
                      </a:r>
                    </a:p>
                  </a:txBody>
                  <a:tcPr marL="27432" marR="27432" marT="18288" marB="18288" anchor="b"/>
                </a:tc>
                <a:extLst>
                  <a:ext uri="{0D108BD9-81ED-4DB2-BD59-A6C34878D82A}">
                    <a16:rowId xmlns:a16="http://schemas.microsoft.com/office/drawing/2014/main" val="27475361"/>
                  </a:ext>
                </a:extLst>
              </a:tr>
              <a:tr h="212244">
                <a:tc>
                  <a:txBody>
                    <a:bodyPr/>
                    <a:lstStyle/>
                    <a:p>
                      <a:pPr algn="l" fontAlgn="b"/>
                      <a:r>
                        <a:rPr lang="en-GB" sz="800" b="1" i="0" u="none" strike="noStrike" dirty="0">
                          <a:solidFill>
                            <a:srgbClr val="000000"/>
                          </a:solidFill>
                          <a:effectLst/>
                          <a:latin typeface="+mj-lt"/>
                        </a:rPr>
                        <a:t>United Kingdom</a:t>
                      </a:r>
                    </a:p>
                  </a:txBody>
                  <a:tcPr marL="27432" marR="27432" marT="18288" marB="18288" anchor="b"/>
                </a:tc>
                <a:tc>
                  <a:txBody>
                    <a:bodyPr/>
                    <a:lstStyle/>
                    <a:p>
                      <a:pPr algn="ctr" fontAlgn="b"/>
                      <a:r>
                        <a:rPr lang="en-GB" sz="800" b="0" i="0" u="none" strike="noStrike">
                          <a:solidFill>
                            <a:srgbClr val="000000"/>
                          </a:solidFill>
                          <a:effectLst/>
                          <a:latin typeface="+mj-lt"/>
                        </a:rPr>
                        <a:t>E-1 &amp; E-2</a:t>
                      </a:r>
                    </a:p>
                  </a:txBody>
                  <a:tcPr marL="27432" marR="27432" marT="18288" marB="18288" anchor="b"/>
                </a:tc>
                <a:extLst>
                  <a:ext uri="{0D108BD9-81ED-4DB2-BD59-A6C34878D82A}">
                    <a16:rowId xmlns:a16="http://schemas.microsoft.com/office/drawing/2014/main" val="2545507529"/>
                  </a:ext>
                </a:extLst>
              </a:tr>
              <a:tr h="147795">
                <a:tc>
                  <a:txBody>
                    <a:bodyPr/>
                    <a:lstStyle/>
                    <a:p>
                      <a:pPr algn="l" fontAlgn="b"/>
                      <a:r>
                        <a:rPr lang="en-GB" sz="800" b="1" i="0" u="none" strike="noStrike" dirty="0">
                          <a:solidFill>
                            <a:srgbClr val="000000"/>
                          </a:solidFill>
                          <a:effectLst/>
                          <a:latin typeface="+mj-lt"/>
                        </a:rPr>
                        <a:t>Yugoslavia</a:t>
                      </a:r>
                    </a:p>
                  </a:txBody>
                  <a:tcPr marL="27432" marR="27432" marT="18288" marB="18288" anchor="b"/>
                </a:tc>
                <a:tc>
                  <a:txBody>
                    <a:bodyPr/>
                    <a:lstStyle/>
                    <a:p>
                      <a:pPr algn="ctr" fontAlgn="b"/>
                      <a:r>
                        <a:rPr lang="en-GB" sz="800" b="0" i="0" u="none" strike="noStrike" dirty="0">
                          <a:solidFill>
                            <a:srgbClr val="000000"/>
                          </a:solidFill>
                          <a:effectLst/>
                          <a:latin typeface="+mj-lt"/>
                        </a:rPr>
                        <a:t>E-1</a:t>
                      </a:r>
                    </a:p>
                  </a:txBody>
                  <a:tcPr marL="27432" marR="27432" marT="18288" marB="18288" anchor="b"/>
                </a:tc>
                <a:extLst>
                  <a:ext uri="{0D108BD9-81ED-4DB2-BD59-A6C34878D82A}">
                    <a16:rowId xmlns:a16="http://schemas.microsoft.com/office/drawing/2014/main" val="1221783894"/>
                  </a:ext>
                </a:extLst>
              </a:tr>
            </a:tbl>
          </a:graphicData>
        </a:graphic>
      </p:graphicFrame>
    </p:spTree>
    <p:extLst>
      <p:ext uri="{BB962C8B-B14F-4D97-AF65-F5344CB8AC3E}">
        <p14:creationId xmlns:p14="http://schemas.microsoft.com/office/powerpoint/2010/main" val="90691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8F04D7-46F1-9A4D-B488-6FEC444F6B61}"/>
              </a:ext>
            </a:extLst>
          </p:cNvPr>
          <p:cNvSpPr>
            <a:spLocks noGrp="1"/>
          </p:cNvSpPr>
          <p:nvPr>
            <p:ph type="subTitle" idx="1"/>
          </p:nvPr>
        </p:nvSpPr>
        <p:spPr/>
        <p:txBody>
          <a:bodyPr/>
          <a:lstStyle/>
          <a:p>
            <a:r>
              <a:rPr lang="en-US" b="1" dirty="0"/>
              <a:t>O-1 VISA</a:t>
            </a:r>
            <a:r>
              <a:rPr lang="en-US" dirty="0"/>
              <a:t> FOR PEOPLE OF</a:t>
            </a:r>
          </a:p>
          <a:p>
            <a:endParaRPr lang="en-GB" dirty="0"/>
          </a:p>
        </p:txBody>
      </p:sp>
      <p:sp>
        <p:nvSpPr>
          <p:cNvPr id="4" name="Text Placeholder 3">
            <a:extLst>
              <a:ext uri="{FF2B5EF4-FFF2-40B4-BE49-F238E27FC236}">
                <a16:creationId xmlns:a16="http://schemas.microsoft.com/office/drawing/2014/main" id="{F6AF6B08-7EA9-D147-BEC7-893955A142F3}"/>
              </a:ext>
            </a:extLst>
          </p:cNvPr>
          <p:cNvSpPr>
            <a:spLocks noGrp="1"/>
          </p:cNvSpPr>
          <p:nvPr>
            <p:ph type="body" sz="quarter" idx="11"/>
          </p:nvPr>
        </p:nvSpPr>
        <p:spPr/>
        <p:txBody>
          <a:bodyPr/>
          <a:lstStyle/>
          <a:p>
            <a:r>
              <a:rPr lang="en-US"/>
              <a:t>EXTRAORDINARY ABILITY</a:t>
            </a:r>
          </a:p>
          <a:p>
            <a:endParaRPr lang="en-GB" dirty="0"/>
          </a:p>
        </p:txBody>
      </p:sp>
      <p:sp>
        <p:nvSpPr>
          <p:cNvPr id="3" name="Text Placeholder 2">
            <a:extLst>
              <a:ext uri="{FF2B5EF4-FFF2-40B4-BE49-F238E27FC236}">
                <a16:creationId xmlns:a16="http://schemas.microsoft.com/office/drawing/2014/main" id="{96253B6E-B0FD-0645-8247-ADCB4DF564DA}"/>
              </a:ext>
            </a:extLst>
          </p:cNvPr>
          <p:cNvSpPr>
            <a:spLocks noGrp="1"/>
          </p:cNvSpPr>
          <p:nvPr>
            <p:ph type="body" sz="quarter" idx="12"/>
          </p:nvPr>
        </p:nvSpPr>
        <p:spPr>
          <a:xfrm>
            <a:off x="358775" y="1185863"/>
            <a:ext cx="8455025" cy="3571875"/>
          </a:xfrm>
        </p:spPr>
        <p:txBody>
          <a:bodyPr/>
          <a:lstStyle/>
          <a:p>
            <a:r>
              <a:rPr lang="en-US" altLang="en-US" sz="1200" dirty="0"/>
              <a:t>The O-1 nonimmigrant visa is for the individual who possesses extraordinary ability in the sciences, arts, education, business, or athletics </a:t>
            </a:r>
          </a:p>
          <a:p>
            <a:r>
              <a:rPr lang="en-US" altLang="en-US" sz="1200" dirty="0"/>
              <a:t>To qualify for an O-1 visa, the beneficiary must demonstrate extraordinary ability by sustained national or international acclaim and must be coming temporarily to the United States to continue work in the area of extraordinary ability.</a:t>
            </a:r>
          </a:p>
          <a:p>
            <a:r>
              <a:rPr lang="en-US" altLang="en-US" sz="1200" dirty="0"/>
              <a:t>Employer specific; but can hold dual O-1s</a:t>
            </a:r>
          </a:p>
          <a:p>
            <a:r>
              <a:rPr lang="en-US" altLang="en-US" sz="1200" dirty="0"/>
              <a:t>Anyone still subject to INA 212e (J-1 2 year home residence requirement) can obtain an O-1 visa</a:t>
            </a:r>
          </a:p>
          <a:p>
            <a:r>
              <a:rPr lang="en-US" altLang="en-US" sz="1200" dirty="0"/>
              <a:t>3 years for first O-1 (1 year renewals), renewable indefinitely</a:t>
            </a:r>
          </a:p>
          <a:p>
            <a:r>
              <a:rPr lang="en-US" altLang="en-US" sz="1200" dirty="0"/>
              <a:t>Inconsistent Adjudications: Weak cases approved; strong cases denied</a:t>
            </a:r>
          </a:p>
          <a:p>
            <a:pPr lvl="1"/>
            <a:r>
              <a:rPr lang="en-US" altLang="en-US" sz="1050" dirty="0">
                <a:solidFill>
                  <a:srgbClr val="81A8BD"/>
                </a:solidFill>
              </a:rPr>
              <a:t>May be worth looking into for individuals with </a:t>
            </a:r>
            <a:r>
              <a:rPr lang="en-US" altLang="en-US" sz="1050" dirty="0" err="1">
                <a:solidFill>
                  <a:srgbClr val="81A8BD"/>
                </a:solidFill>
              </a:rPr>
              <a:t>Ph.D.s</a:t>
            </a:r>
            <a:r>
              <a:rPr lang="en-US" altLang="en-US" sz="1050" dirty="0">
                <a:solidFill>
                  <a:srgbClr val="81A8BD"/>
                </a:solidFill>
              </a:rPr>
              <a:t> or individuals with strong business backgrounds, high salaries, etc.</a:t>
            </a:r>
            <a:endParaRPr lang="en-US" sz="1050" dirty="0">
              <a:solidFill>
                <a:srgbClr val="81A8BD"/>
              </a:solidFill>
            </a:endParaRPr>
          </a:p>
          <a:p>
            <a:endParaRPr lang="en-GB" dirty="0"/>
          </a:p>
        </p:txBody>
      </p:sp>
      <p:pic>
        <p:nvPicPr>
          <p:cNvPr id="5" name="Picture 4">
            <a:extLst>
              <a:ext uri="{FF2B5EF4-FFF2-40B4-BE49-F238E27FC236}">
                <a16:creationId xmlns:a16="http://schemas.microsoft.com/office/drawing/2014/main" id="{6B99E84F-9BED-ED42-ABF2-EAB7C7EC0C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04" r="15714"/>
          <a:stretch/>
        </p:blipFill>
        <p:spPr>
          <a:xfrm>
            <a:off x="2279681" y="3817620"/>
            <a:ext cx="1031451" cy="1028700"/>
          </a:xfrm>
          <a:prstGeom prst="ellipse">
            <a:avLst/>
          </a:prstGeom>
          <a:ln>
            <a:solidFill>
              <a:schemeClr val="accent1"/>
            </a:solidFill>
          </a:ln>
        </p:spPr>
      </p:pic>
      <p:pic>
        <p:nvPicPr>
          <p:cNvPr id="6" name="Picture 5">
            <a:extLst>
              <a:ext uri="{FF2B5EF4-FFF2-40B4-BE49-F238E27FC236}">
                <a16:creationId xmlns:a16="http://schemas.microsoft.com/office/drawing/2014/main" id="{8E70D5EF-B7FE-8147-83C6-A9058A046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39" t="-1" r="27313" b="8795"/>
          <a:stretch/>
        </p:blipFill>
        <p:spPr>
          <a:xfrm>
            <a:off x="4061217" y="3817620"/>
            <a:ext cx="1021565" cy="1028700"/>
          </a:xfrm>
          <a:prstGeom prst="ellipse">
            <a:avLst/>
          </a:prstGeom>
          <a:ln>
            <a:solidFill>
              <a:schemeClr val="accent1"/>
            </a:solidFill>
          </a:ln>
        </p:spPr>
      </p:pic>
      <p:pic>
        <p:nvPicPr>
          <p:cNvPr id="7" name="Picture 6">
            <a:extLst>
              <a:ext uri="{FF2B5EF4-FFF2-40B4-BE49-F238E27FC236}">
                <a16:creationId xmlns:a16="http://schemas.microsoft.com/office/drawing/2014/main" id="{29542C30-17F4-4E4F-9032-E044502960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2" r="30819"/>
          <a:stretch/>
        </p:blipFill>
        <p:spPr>
          <a:xfrm>
            <a:off x="5763464" y="3817619"/>
            <a:ext cx="1033818" cy="1028700"/>
          </a:xfrm>
          <a:prstGeom prst="ellipse">
            <a:avLst/>
          </a:prstGeom>
          <a:noFill/>
          <a:ln>
            <a:solidFill>
              <a:schemeClr val="accent1"/>
            </a:solidFill>
          </a:ln>
        </p:spPr>
      </p:pic>
    </p:spTree>
    <p:extLst>
      <p:ext uri="{BB962C8B-B14F-4D97-AF65-F5344CB8AC3E}">
        <p14:creationId xmlns:p14="http://schemas.microsoft.com/office/powerpoint/2010/main" val="47704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WITH YOU</a:t>
            </a:r>
            <a:r>
              <a:rPr lang="en-US" b="1" dirty="0"/>
              <a:t> TODAY</a:t>
            </a:r>
          </a:p>
        </p:txBody>
      </p:sp>
      <p:sp>
        <p:nvSpPr>
          <p:cNvPr id="8" name="Content Placeholder 3">
            <a:extLst>
              <a:ext uri="{FF2B5EF4-FFF2-40B4-BE49-F238E27FC236}">
                <a16:creationId xmlns:a16="http://schemas.microsoft.com/office/drawing/2014/main" id="{5F630A9B-0E02-7246-8038-F3DE87D2E12F}"/>
              </a:ext>
            </a:extLst>
          </p:cNvPr>
          <p:cNvSpPr txBox="1">
            <a:spLocks/>
          </p:cNvSpPr>
          <p:nvPr/>
        </p:nvSpPr>
        <p:spPr>
          <a:xfrm>
            <a:off x="3327399" y="2958784"/>
            <a:ext cx="2489200" cy="974270"/>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sz="1200" b="1" dirty="0">
                <a:solidFill>
                  <a:schemeClr val="accent1"/>
                </a:solidFill>
              </a:rPr>
              <a:t>Anielka Nortelus </a:t>
            </a:r>
          </a:p>
          <a:p>
            <a:pPr marL="0" indent="0" algn="ctr">
              <a:spcBef>
                <a:spcPts val="0"/>
              </a:spcBef>
              <a:buNone/>
            </a:pPr>
            <a:r>
              <a:rPr lang="en-US" sz="1100" dirty="0">
                <a:solidFill>
                  <a:srgbClr val="81A8BD"/>
                </a:solidFill>
              </a:rPr>
              <a:t>Senior Associate</a:t>
            </a:r>
          </a:p>
          <a:p>
            <a:pPr marL="0" indent="0" algn="ctr">
              <a:spcBef>
                <a:spcPts val="0"/>
              </a:spcBef>
              <a:buNone/>
            </a:pPr>
            <a:r>
              <a:rPr lang="en-US" sz="1100" dirty="0">
                <a:solidFill>
                  <a:srgbClr val="81A8BD"/>
                </a:solidFill>
              </a:rPr>
              <a:t>Miami, FL</a:t>
            </a:r>
          </a:p>
          <a:p>
            <a:pPr marL="0" indent="0" algn="ctr">
              <a:spcBef>
                <a:spcPts val="0"/>
              </a:spcBef>
              <a:buNone/>
            </a:pPr>
            <a:endParaRPr lang="en-US" sz="1000" dirty="0">
              <a:solidFill>
                <a:srgbClr val="009CDC"/>
              </a:solidFill>
            </a:endParaRPr>
          </a:p>
          <a:p>
            <a:pPr marL="0" indent="0" algn="ctr">
              <a:spcBef>
                <a:spcPts val="0"/>
              </a:spcBef>
              <a:buNone/>
            </a:pPr>
            <a:r>
              <a:rPr lang="en-US" sz="1000" dirty="0">
                <a:solidFill>
                  <a:srgbClr val="009CDC"/>
                </a:solidFill>
              </a:rPr>
              <a:t>ANortelus@fragomen.com</a:t>
            </a:r>
            <a:endParaRPr lang="en-US" sz="1200" dirty="0">
              <a:solidFill>
                <a:srgbClr val="009CDC"/>
              </a:solidFill>
            </a:endParaRPr>
          </a:p>
        </p:txBody>
      </p:sp>
      <p:pic>
        <p:nvPicPr>
          <p:cNvPr id="10" name="Picture Placeholder 9" descr="A close-up of a person smiling&#10;&#10;Description automatically generated">
            <a:extLst>
              <a:ext uri="{FF2B5EF4-FFF2-40B4-BE49-F238E27FC236}">
                <a16:creationId xmlns:a16="http://schemas.microsoft.com/office/drawing/2014/main" id="{2A7FA920-ED2B-4CA5-B431-ED3AE6A3F7C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a:xfrm>
            <a:off x="3668233" y="764220"/>
            <a:ext cx="1807532" cy="1807530"/>
          </a:xfrm>
        </p:spPr>
      </p:pic>
    </p:spTree>
    <p:extLst>
      <p:ext uri="{BB962C8B-B14F-4D97-AF65-F5344CB8AC3E}">
        <p14:creationId xmlns:p14="http://schemas.microsoft.com/office/powerpoint/2010/main" val="19574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195961" y="192296"/>
            <a:ext cx="5948040" cy="581287"/>
          </a:xfrm>
        </p:spPr>
        <p:txBody>
          <a:bodyPr/>
          <a:lstStyle/>
          <a:p>
            <a:r>
              <a:rPr lang="en-US" b="1" dirty="0"/>
              <a:t>O-1</a:t>
            </a:r>
            <a:r>
              <a:rPr lang="en-US" dirty="0"/>
              <a:t> VISA</a:t>
            </a:r>
          </a:p>
        </p:txBody>
      </p:sp>
      <p:sp>
        <p:nvSpPr>
          <p:cNvPr id="3" name="Text Placeholder 2"/>
          <p:cNvSpPr>
            <a:spLocks noGrp="1"/>
          </p:cNvSpPr>
          <p:nvPr>
            <p:ph type="body" sz="quarter" idx="10"/>
          </p:nvPr>
        </p:nvSpPr>
        <p:spPr>
          <a:xfrm>
            <a:off x="3195960" y="604515"/>
            <a:ext cx="5948040" cy="338138"/>
          </a:xfrm>
        </p:spPr>
        <p:txBody>
          <a:bodyPr/>
          <a:lstStyle/>
          <a:p>
            <a:r>
              <a:rPr lang="en-US" dirty="0"/>
              <a:t>CRITERIA</a:t>
            </a:r>
          </a:p>
        </p:txBody>
      </p:sp>
      <p:sp>
        <p:nvSpPr>
          <p:cNvPr id="9" name="Text Placeholder 4"/>
          <p:cNvSpPr txBox="1">
            <a:spLocks/>
          </p:cNvSpPr>
          <p:nvPr/>
        </p:nvSpPr>
        <p:spPr>
          <a:xfrm>
            <a:off x="3627948" y="1121794"/>
            <a:ext cx="5084064" cy="3571936"/>
          </a:xfrm>
          <a:prstGeom prst="rect">
            <a:avLst/>
          </a:prstGeom>
        </p:spPr>
        <p:txBody>
          <a:bodyPr/>
          <a:lstStyle>
            <a:lvl1pPr marL="0" indent="0" algn="ctr" defTabSz="914400" rtl="0" eaLnBrk="1" latinLnBrk="0" hangingPunct="1">
              <a:spcBef>
                <a:spcPct val="20000"/>
              </a:spcBef>
              <a:buClr>
                <a:schemeClr val="bg2">
                  <a:lumMod val="75000"/>
                </a:schemeClr>
              </a:buClr>
              <a:buFont typeface="Arial" panose="020B0604020202020204" pitchFamily="34" charset="0"/>
              <a:buNone/>
              <a:defRPr sz="1800" b="1" kern="1200">
                <a:solidFill>
                  <a:schemeClr val="accent1"/>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pPr>
            <a:r>
              <a:rPr lang="en-US" sz="1200" u="sng" dirty="0"/>
              <a:t>***MUST MEET 3 OF THE BELOW CRITERIA***</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Receipt of nationally or internationally recognized prizes or awards for excellence in the field of endeavor</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Membership in associations in the field for which classification is sought which require outstanding achievements, as judged by recognized national or international experts in the field</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Published material in professional or major trade publications, newspapers or other major media about the beneficiary and the beneficiary’s work in the field for which classification is sought</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Original scientific, scholarly, or business-related contributions of major significance in the field</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Authorship of scholarly articles in professional journals or other major media in the field for which classification is sought</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A high salary or other remuneration for services as evidenced by contracts or other reliable evidence</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Participation on a panel, or individually, as a judge of the work of others in the same or in a field of specialization allied to that field for which classification is sought</a:t>
            </a:r>
          </a:p>
          <a:p>
            <a:pPr marL="171450" indent="-171450" algn="l">
              <a:spcBef>
                <a:spcPts val="0"/>
              </a:spcBef>
              <a:spcAft>
                <a:spcPts val="600"/>
              </a:spcAft>
              <a:buClr>
                <a:srgbClr val="009CDC"/>
              </a:buClr>
              <a:buSzPct val="120000"/>
              <a:buFont typeface="Wingdings" charset="2"/>
              <a:buChar char="ü"/>
            </a:pPr>
            <a:r>
              <a:rPr lang="en-US" sz="1000" b="0" dirty="0">
                <a:solidFill>
                  <a:srgbClr val="253746"/>
                </a:solidFill>
              </a:rPr>
              <a:t>Employment in a critical or essential capacity for organizations and establishments that have a distinguished reputation</a:t>
            </a:r>
          </a:p>
        </p:txBody>
      </p:sp>
      <p:grpSp>
        <p:nvGrpSpPr>
          <p:cNvPr id="19" name="Group 18"/>
          <p:cNvGrpSpPr/>
          <p:nvPr/>
        </p:nvGrpSpPr>
        <p:grpSpPr>
          <a:xfrm>
            <a:off x="0" y="-1"/>
            <a:ext cx="3195961" cy="5143501"/>
            <a:chOff x="0" y="-1"/>
            <a:chExt cx="4267199" cy="6867525"/>
          </a:xfrm>
        </p:grpSpPr>
        <p:pic>
          <p:nvPicPr>
            <p:cNvPr id="17" name="Picture 3" descr="H:\Downloads\shutterstock_18176381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
              <a:ext cx="4267199" cy="6867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0" y="0"/>
              <a:ext cx="4267199" cy="6858000"/>
            </a:xfrm>
            <a:prstGeom prst="rect">
              <a:avLst/>
            </a:prstGeom>
            <a:solidFill>
              <a:srgbClr val="0000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09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9D1FF80-BC11-6E41-AACC-E6F0E930BAC0}"/>
              </a:ext>
            </a:extLst>
          </p:cNvPr>
          <p:cNvSpPr>
            <a:spLocks noGrp="1"/>
          </p:cNvSpPr>
          <p:nvPr>
            <p:ph type="subTitle" idx="1"/>
          </p:nvPr>
        </p:nvSpPr>
        <p:spPr/>
        <p:txBody>
          <a:bodyPr/>
          <a:lstStyle/>
          <a:p>
            <a:r>
              <a:rPr lang="en-US" b="1" dirty="0"/>
              <a:t>H-1B1</a:t>
            </a:r>
            <a:r>
              <a:rPr lang="en-US" dirty="0"/>
              <a:t> FOR</a:t>
            </a:r>
          </a:p>
          <a:p>
            <a:endParaRPr lang="en-GB" dirty="0"/>
          </a:p>
        </p:txBody>
      </p:sp>
      <p:sp>
        <p:nvSpPr>
          <p:cNvPr id="3" name="Text Placeholder 2">
            <a:extLst>
              <a:ext uri="{FF2B5EF4-FFF2-40B4-BE49-F238E27FC236}">
                <a16:creationId xmlns:a16="http://schemas.microsoft.com/office/drawing/2014/main" id="{C3C9EB8E-8904-3C46-AA6A-0B9CE3DFBB4C}"/>
              </a:ext>
            </a:extLst>
          </p:cNvPr>
          <p:cNvSpPr>
            <a:spLocks noGrp="1"/>
          </p:cNvSpPr>
          <p:nvPr>
            <p:ph type="body" sz="quarter" idx="10"/>
          </p:nvPr>
        </p:nvSpPr>
        <p:spPr/>
        <p:txBody>
          <a:bodyPr/>
          <a:lstStyle/>
          <a:p>
            <a:r>
              <a:rPr lang="en-US" dirty="0"/>
              <a:t>CHILE/SINGAPORE NATIONALS</a:t>
            </a:r>
          </a:p>
          <a:p>
            <a:endParaRPr lang="en-GB" dirty="0"/>
          </a:p>
        </p:txBody>
      </p:sp>
      <p:sp>
        <p:nvSpPr>
          <p:cNvPr id="4" name="Content Placeholder 1">
            <a:extLst>
              <a:ext uri="{FF2B5EF4-FFF2-40B4-BE49-F238E27FC236}">
                <a16:creationId xmlns:a16="http://schemas.microsoft.com/office/drawing/2014/main" id="{8B28AE61-B196-2945-99CF-D0C9E09BB9A3}"/>
              </a:ext>
            </a:extLst>
          </p:cNvPr>
          <p:cNvSpPr txBox="1">
            <a:spLocks/>
          </p:cNvSpPr>
          <p:nvPr/>
        </p:nvSpPr>
        <p:spPr>
          <a:xfrm>
            <a:off x="491490" y="1354872"/>
            <a:ext cx="6057900" cy="2971799"/>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chemeClr val="accent1"/>
              </a:buClr>
              <a:buFont typeface=".Lucida Grande UI Regular"/>
              <a:buChar char="►"/>
            </a:pPr>
            <a:r>
              <a:rPr lang="en-US" sz="1400"/>
              <a:t>For citizens of Chile and Singapore only</a:t>
            </a:r>
          </a:p>
          <a:p>
            <a:pPr>
              <a:buClr>
                <a:schemeClr val="accent1"/>
              </a:buClr>
              <a:buFont typeface=".Lucida Grande UI Regular"/>
              <a:buChar char="►"/>
            </a:pPr>
            <a:r>
              <a:rPr lang="en-US" sz="1400"/>
              <a:t>Similar to the H-1B in that the primary requirement is an offer of employment in a specialty occupation</a:t>
            </a:r>
          </a:p>
          <a:p>
            <a:pPr>
              <a:buClr>
                <a:schemeClr val="accent1"/>
              </a:buClr>
              <a:buFont typeface=".Lucida Grande UI Regular"/>
              <a:buChar char="►"/>
            </a:pPr>
            <a:r>
              <a:rPr lang="en-US" sz="1400"/>
              <a:t>Prevailing wage and LCA required; but can apply directly at the Embassy (similar to E-3)</a:t>
            </a:r>
          </a:p>
          <a:p>
            <a:pPr>
              <a:buClr>
                <a:schemeClr val="accent1"/>
              </a:buClr>
              <a:buFont typeface=".Lucida Grande UI Regular"/>
              <a:buChar char="►"/>
            </a:pPr>
            <a:r>
              <a:rPr lang="en-US" sz="1400"/>
              <a:t>NO dual intent</a:t>
            </a:r>
          </a:p>
          <a:p>
            <a:pPr>
              <a:buClr>
                <a:schemeClr val="accent1"/>
              </a:buClr>
              <a:buFont typeface=".Lucida Grande UI Regular"/>
              <a:buChar char="►"/>
            </a:pPr>
            <a:r>
              <a:rPr lang="en-US" sz="1400"/>
              <a:t>1,400 available for Chile</a:t>
            </a:r>
          </a:p>
          <a:p>
            <a:pPr>
              <a:buClr>
                <a:schemeClr val="accent1"/>
              </a:buClr>
              <a:buFont typeface=".Lucida Grande UI Regular"/>
              <a:buChar char="►"/>
            </a:pPr>
            <a:r>
              <a:rPr lang="en-US" sz="1400"/>
              <a:t>5,400 available for Singapore</a:t>
            </a:r>
          </a:p>
          <a:p>
            <a:pPr>
              <a:buClr>
                <a:schemeClr val="accent1"/>
              </a:buClr>
              <a:buFont typeface=".Lucida Grande UI Regular"/>
              <a:buChar char="►"/>
            </a:pPr>
            <a:r>
              <a:rPr lang="en-US" sz="1400"/>
              <a:t>1 year validity; renewable indefinitely</a:t>
            </a:r>
            <a:endParaRPr lang="en-US" sz="1400" dirty="0"/>
          </a:p>
        </p:txBody>
      </p:sp>
      <p:pic>
        <p:nvPicPr>
          <p:cNvPr id="5" name="Picture 3">
            <a:extLst>
              <a:ext uri="{FF2B5EF4-FFF2-40B4-BE49-F238E27FC236}">
                <a16:creationId xmlns:a16="http://schemas.microsoft.com/office/drawing/2014/main" id="{B5793F12-B214-E746-ABCE-6EB47D9132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114"/>
          <a:stretch/>
        </p:blipFill>
        <p:spPr bwMode="auto">
          <a:xfrm>
            <a:off x="6240780" y="1185802"/>
            <a:ext cx="1469572" cy="156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592345A6-7C1A-D643-BB9D-8728970C7F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2250" y="3371850"/>
            <a:ext cx="1143000" cy="763524"/>
          </a:xfrm>
          <a:prstGeom prst="rect">
            <a:avLst/>
          </a:prstGeom>
        </p:spPr>
      </p:pic>
      <p:pic>
        <p:nvPicPr>
          <p:cNvPr id="7" name="Picture 2">
            <a:extLst>
              <a:ext uri="{FF2B5EF4-FFF2-40B4-BE49-F238E27FC236}">
                <a16:creationId xmlns:a16="http://schemas.microsoft.com/office/drawing/2014/main" id="{062D97C8-F56C-2A4D-A9C9-2C27650F9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0807" y="3200401"/>
            <a:ext cx="121444" cy="156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632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0431A71-027B-3148-8540-2AC930622344}"/>
              </a:ext>
            </a:extLst>
          </p:cNvPr>
          <p:cNvSpPr>
            <a:spLocks noGrp="1"/>
          </p:cNvSpPr>
          <p:nvPr>
            <p:ph type="subTitle" idx="1"/>
          </p:nvPr>
        </p:nvSpPr>
        <p:spPr/>
        <p:txBody>
          <a:bodyPr/>
          <a:lstStyle/>
          <a:p>
            <a:r>
              <a:rPr lang="en-US" b="1" dirty="0"/>
              <a:t>E-3 VISA </a:t>
            </a:r>
            <a:r>
              <a:rPr lang="en-US" dirty="0"/>
              <a:t>FOR</a:t>
            </a:r>
          </a:p>
          <a:p>
            <a:endParaRPr lang="en-GB" dirty="0"/>
          </a:p>
        </p:txBody>
      </p:sp>
      <p:sp>
        <p:nvSpPr>
          <p:cNvPr id="3" name="Text Placeholder 2">
            <a:extLst>
              <a:ext uri="{FF2B5EF4-FFF2-40B4-BE49-F238E27FC236}">
                <a16:creationId xmlns:a16="http://schemas.microsoft.com/office/drawing/2014/main" id="{38FC0EEC-0A8F-D643-8DBE-C05A8080428F}"/>
              </a:ext>
            </a:extLst>
          </p:cNvPr>
          <p:cNvSpPr>
            <a:spLocks noGrp="1"/>
          </p:cNvSpPr>
          <p:nvPr>
            <p:ph type="body" sz="quarter" idx="10"/>
          </p:nvPr>
        </p:nvSpPr>
        <p:spPr/>
        <p:txBody>
          <a:bodyPr/>
          <a:lstStyle/>
          <a:p>
            <a:r>
              <a:rPr lang="en-US" dirty="0"/>
              <a:t>AUSTRALIAN NATIONALS</a:t>
            </a:r>
          </a:p>
          <a:p>
            <a:endParaRPr lang="en-GB" dirty="0"/>
          </a:p>
        </p:txBody>
      </p:sp>
      <p:sp>
        <p:nvSpPr>
          <p:cNvPr id="4" name="Content Placeholder 1">
            <a:extLst>
              <a:ext uri="{FF2B5EF4-FFF2-40B4-BE49-F238E27FC236}">
                <a16:creationId xmlns:a16="http://schemas.microsoft.com/office/drawing/2014/main" id="{152BB935-854E-944F-85BF-AFD0807232DF}"/>
              </a:ext>
            </a:extLst>
          </p:cNvPr>
          <p:cNvSpPr txBox="1">
            <a:spLocks/>
          </p:cNvSpPr>
          <p:nvPr/>
        </p:nvSpPr>
        <p:spPr>
          <a:xfrm>
            <a:off x="365760" y="1354872"/>
            <a:ext cx="6057900" cy="2571750"/>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Blip>
                <a:blip r:embed="rId3"/>
              </a:buBlip>
            </a:pPr>
            <a:r>
              <a:rPr lang="en-US" altLang="en-US" sz="1400" dirty="0">
                <a:solidFill>
                  <a:schemeClr val="accent3"/>
                </a:solidFill>
                <a:cs typeface="Times New Roman" pitchFamily="18" charset="0"/>
              </a:rPr>
              <a:t>Visa category for citizens of Australia to take up professional positions in the U.S. – 10,500 per year available</a:t>
            </a:r>
          </a:p>
          <a:p>
            <a:pPr>
              <a:lnSpc>
                <a:spcPct val="90000"/>
              </a:lnSpc>
              <a:buBlip>
                <a:blip r:embed="rId3"/>
              </a:buBlip>
            </a:pPr>
            <a:r>
              <a:rPr lang="en-US" altLang="en-US" sz="1400" dirty="0">
                <a:solidFill>
                  <a:schemeClr val="accent3"/>
                </a:solidFill>
                <a:cs typeface="Times New Roman" pitchFamily="18" charset="0"/>
              </a:rPr>
              <a:t>Job offered must be for a “specialty occupation” as defined for H-1B visa category</a:t>
            </a:r>
          </a:p>
          <a:p>
            <a:pPr>
              <a:lnSpc>
                <a:spcPct val="90000"/>
              </a:lnSpc>
              <a:buBlip>
                <a:blip r:embed="rId3"/>
              </a:buBlip>
            </a:pPr>
            <a:r>
              <a:rPr lang="en-US" altLang="en-US" sz="1400" dirty="0">
                <a:solidFill>
                  <a:schemeClr val="accent3"/>
                </a:solidFill>
                <a:cs typeface="Times New Roman" pitchFamily="18" charset="0"/>
              </a:rPr>
              <a:t>Requires certified LCA and prevailing wage determination</a:t>
            </a:r>
          </a:p>
          <a:p>
            <a:pPr>
              <a:lnSpc>
                <a:spcPct val="90000"/>
              </a:lnSpc>
              <a:buBlip>
                <a:blip r:embed="rId3"/>
              </a:buBlip>
            </a:pPr>
            <a:r>
              <a:rPr lang="en-US" altLang="en-US" sz="1400" dirty="0">
                <a:solidFill>
                  <a:schemeClr val="accent3"/>
                </a:solidFill>
                <a:cs typeface="Times New Roman" pitchFamily="18" charset="0"/>
              </a:rPr>
              <a:t>Visas can be applied for at consulates without prior USCIS approval</a:t>
            </a:r>
          </a:p>
          <a:p>
            <a:pPr>
              <a:lnSpc>
                <a:spcPct val="90000"/>
              </a:lnSpc>
              <a:buBlip>
                <a:blip r:embed="rId3"/>
              </a:buBlip>
            </a:pPr>
            <a:r>
              <a:rPr lang="en-US" altLang="en-US" sz="1400" dirty="0">
                <a:solidFill>
                  <a:schemeClr val="accent3"/>
                </a:solidFill>
                <a:cs typeface="Times New Roman" pitchFamily="18" charset="0"/>
              </a:rPr>
              <a:t>Filings can be submitted to USCIS, and as of February 24, 2021, premium processing is now available</a:t>
            </a:r>
          </a:p>
          <a:p>
            <a:pPr>
              <a:lnSpc>
                <a:spcPct val="90000"/>
              </a:lnSpc>
              <a:buBlip>
                <a:blip r:embed="rId3"/>
              </a:buBlip>
            </a:pPr>
            <a:r>
              <a:rPr lang="en-US" altLang="en-US" sz="1400" dirty="0">
                <a:solidFill>
                  <a:schemeClr val="accent3"/>
                </a:solidFill>
                <a:cs typeface="Times New Roman" pitchFamily="18" charset="0"/>
              </a:rPr>
              <a:t>2-year validity; renewable indefinitely</a:t>
            </a:r>
          </a:p>
          <a:p>
            <a:pPr>
              <a:lnSpc>
                <a:spcPct val="90000"/>
              </a:lnSpc>
              <a:buBlip>
                <a:blip r:embed="rId3"/>
              </a:buBlip>
            </a:pPr>
            <a:r>
              <a:rPr lang="en-US" altLang="en-US" sz="1400" dirty="0">
                <a:solidFill>
                  <a:schemeClr val="accent3"/>
                </a:solidFill>
                <a:cs typeface="Times New Roman" pitchFamily="18" charset="0"/>
              </a:rPr>
              <a:t>Dependent spouses may apply for employment authorization</a:t>
            </a:r>
          </a:p>
          <a:p>
            <a:pPr>
              <a:lnSpc>
                <a:spcPct val="90000"/>
              </a:lnSpc>
              <a:buBlip>
                <a:blip r:embed="rId3"/>
              </a:buBlip>
            </a:pPr>
            <a:r>
              <a:rPr lang="en-US" altLang="en-US" sz="1400" dirty="0">
                <a:solidFill>
                  <a:schemeClr val="accent3"/>
                </a:solidFill>
                <a:cs typeface="Times New Roman" pitchFamily="18" charset="0"/>
              </a:rPr>
              <a:t>240 day rule DOES apply but NO portability</a:t>
            </a:r>
          </a:p>
          <a:p>
            <a:pPr>
              <a:buBlip>
                <a:blip r:embed="rId3"/>
              </a:buBlip>
            </a:pPr>
            <a:endParaRPr lang="en-US" sz="1400" dirty="0">
              <a:solidFill>
                <a:schemeClr val="accent3"/>
              </a:solidFill>
            </a:endParaRPr>
          </a:p>
        </p:txBody>
      </p:sp>
      <p:pic>
        <p:nvPicPr>
          <p:cNvPr id="5" name="Picture 2">
            <a:extLst>
              <a:ext uri="{FF2B5EF4-FFF2-40B4-BE49-F238E27FC236}">
                <a16:creationId xmlns:a16="http://schemas.microsoft.com/office/drawing/2014/main" id="{95ED8660-97A0-C846-B8BC-A5BF66FDDA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214"/>
          <a:stretch/>
        </p:blipFill>
        <p:spPr bwMode="auto">
          <a:xfrm>
            <a:off x="6751880" y="1354872"/>
            <a:ext cx="1672030" cy="1664144"/>
          </a:xfrm>
          <a:prstGeom prst="ellipse">
            <a:avLst/>
          </a:prstGeom>
          <a:solidFill>
            <a:schemeClr val="accent1"/>
          </a:solidFill>
          <a:ln w="9525">
            <a:solidFill>
              <a:schemeClr val="accent1"/>
            </a:solidFill>
            <a:miter lim="800000"/>
            <a:headEnd/>
            <a:tailEnd/>
          </a:ln>
        </p:spPr>
      </p:pic>
    </p:spTree>
    <p:extLst>
      <p:ext uri="{BB962C8B-B14F-4D97-AF65-F5344CB8AC3E}">
        <p14:creationId xmlns:p14="http://schemas.microsoft.com/office/powerpoint/2010/main" val="46610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EBFACD0-9771-A44C-B111-D7056944621A}"/>
              </a:ext>
            </a:extLst>
          </p:cNvPr>
          <p:cNvSpPr>
            <a:spLocks noGrp="1"/>
          </p:cNvSpPr>
          <p:nvPr>
            <p:ph type="subTitle" idx="1"/>
          </p:nvPr>
        </p:nvSpPr>
        <p:spPr/>
        <p:txBody>
          <a:bodyPr/>
          <a:lstStyle/>
          <a:p>
            <a:r>
              <a:rPr lang="en-US" b="1" dirty="0"/>
              <a:t>TN CATEGORY </a:t>
            </a:r>
            <a:r>
              <a:rPr lang="en-US" dirty="0"/>
              <a:t>FOR</a:t>
            </a:r>
          </a:p>
          <a:p>
            <a:endParaRPr lang="en-GB" dirty="0"/>
          </a:p>
        </p:txBody>
      </p:sp>
      <p:sp>
        <p:nvSpPr>
          <p:cNvPr id="3" name="Text Placeholder 2">
            <a:extLst>
              <a:ext uri="{FF2B5EF4-FFF2-40B4-BE49-F238E27FC236}">
                <a16:creationId xmlns:a16="http://schemas.microsoft.com/office/drawing/2014/main" id="{31D8F96A-3852-0845-8964-ED3123B3734A}"/>
              </a:ext>
            </a:extLst>
          </p:cNvPr>
          <p:cNvSpPr>
            <a:spLocks noGrp="1"/>
          </p:cNvSpPr>
          <p:nvPr>
            <p:ph type="body" sz="quarter" idx="10"/>
          </p:nvPr>
        </p:nvSpPr>
        <p:spPr/>
        <p:txBody>
          <a:bodyPr/>
          <a:lstStyle/>
          <a:p>
            <a:r>
              <a:rPr lang="en-US" dirty="0"/>
              <a:t>CANADIAN &amp; MEXICAN PROFESSIONALS</a:t>
            </a:r>
          </a:p>
          <a:p>
            <a:endParaRPr lang="en-GB" dirty="0"/>
          </a:p>
        </p:txBody>
      </p:sp>
      <p:sp>
        <p:nvSpPr>
          <p:cNvPr id="4" name="Content Placeholder 2">
            <a:extLst>
              <a:ext uri="{FF2B5EF4-FFF2-40B4-BE49-F238E27FC236}">
                <a16:creationId xmlns:a16="http://schemas.microsoft.com/office/drawing/2014/main" id="{CCA4A999-7938-8D45-9815-0E9FA174845F}"/>
              </a:ext>
            </a:extLst>
          </p:cNvPr>
          <p:cNvSpPr txBox="1">
            <a:spLocks/>
          </p:cNvSpPr>
          <p:nvPr/>
        </p:nvSpPr>
        <p:spPr>
          <a:xfrm>
            <a:off x="845820" y="2979529"/>
            <a:ext cx="4434840" cy="1467558"/>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Bef>
                <a:spcPts val="0"/>
              </a:spcBef>
              <a:spcAft>
                <a:spcPts val="600"/>
              </a:spcAft>
              <a:buBlip>
                <a:blip r:embed="rId3"/>
              </a:buBlip>
            </a:pPr>
            <a:r>
              <a:rPr lang="en-US" altLang="en-US" sz="1400" dirty="0">
                <a:solidFill>
                  <a:schemeClr val="tx1">
                    <a:lumMod val="75000"/>
                  </a:schemeClr>
                </a:solidFill>
                <a:cs typeface="Times New Roman" pitchFamily="18" charset="0"/>
              </a:rPr>
              <a:t>Canadians apply at border (non-national dependents must obtain visa at U.S. Consulate)</a:t>
            </a:r>
          </a:p>
          <a:p>
            <a:pPr>
              <a:lnSpc>
                <a:spcPct val="90000"/>
              </a:lnSpc>
              <a:spcBef>
                <a:spcPts val="0"/>
              </a:spcBef>
              <a:spcAft>
                <a:spcPts val="600"/>
              </a:spcAft>
              <a:buBlip>
                <a:blip r:embed="rId3"/>
              </a:buBlip>
            </a:pPr>
            <a:r>
              <a:rPr lang="en-US" altLang="en-US" sz="1400" dirty="0">
                <a:solidFill>
                  <a:schemeClr val="tx1">
                    <a:lumMod val="75000"/>
                  </a:schemeClr>
                </a:solidFill>
                <a:cs typeface="Times New Roman" pitchFamily="18" charset="0"/>
              </a:rPr>
              <a:t>Mexicans apply at Consulate</a:t>
            </a:r>
          </a:p>
          <a:p>
            <a:pPr>
              <a:lnSpc>
                <a:spcPct val="90000"/>
              </a:lnSpc>
              <a:spcBef>
                <a:spcPts val="0"/>
              </a:spcBef>
              <a:spcAft>
                <a:spcPts val="600"/>
              </a:spcAft>
              <a:buBlip>
                <a:blip r:embed="rId3"/>
              </a:buBlip>
            </a:pPr>
            <a:r>
              <a:rPr lang="en-US" altLang="en-US" sz="1400" dirty="0">
                <a:solidFill>
                  <a:schemeClr val="tx1">
                    <a:lumMod val="75000"/>
                  </a:schemeClr>
                </a:solidFill>
                <a:cs typeface="Times New Roman" pitchFamily="18" charset="0"/>
              </a:rPr>
              <a:t>Three year increments, renewable indefinitely</a:t>
            </a:r>
          </a:p>
          <a:p>
            <a:pPr>
              <a:lnSpc>
                <a:spcPct val="90000"/>
              </a:lnSpc>
              <a:spcBef>
                <a:spcPts val="0"/>
              </a:spcBef>
              <a:spcAft>
                <a:spcPts val="600"/>
              </a:spcAft>
              <a:buBlip>
                <a:blip r:embed="rId3"/>
              </a:buBlip>
            </a:pPr>
            <a:r>
              <a:rPr lang="en-US" altLang="en-US" sz="1400" dirty="0">
                <a:solidFill>
                  <a:schemeClr val="tx1">
                    <a:lumMod val="75000"/>
                  </a:schemeClr>
                </a:solidFill>
                <a:cs typeface="Times New Roman" pitchFamily="18" charset="0"/>
              </a:rPr>
              <a:t>Extensions and changes of status may be filed at USCIS Service Center</a:t>
            </a:r>
          </a:p>
          <a:p>
            <a:pPr>
              <a:lnSpc>
                <a:spcPct val="90000"/>
              </a:lnSpc>
              <a:spcBef>
                <a:spcPts val="0"/>
              </a:spcBef>
              <a:spcAft>
                <a:spcPts val="600"/>
              </a:spcAft>
              <a:buBlip>
                <a:blip r:embed="rId3"/>
              </a:buBlip>
            </a:pPr>
            <a:r>
              <a:rPr lang="en-US" altLang="en-US" sz="1400" dirty="0">
                <a:solidFill>
                  <a:schemeClr val="tx1">
                    <a:lumMod val="75000"/>
                  </a:schemeClr>
                </a:solidFill>
                <a:cs typeface="Times New Roman" pitchFamily="18" charset="0"/>
              </a:rPr>
              <a:t>Despite what you hear in the news, the TN category still exists!</a:t>
            </a:r>
          </a:p>
        </p:txBody>
      </p:sp>
      <p:sp>
        <p:nvSpPr>
          <p:cNvPr id="5" name="Rectangle 4">
            <a:extLst>
              <a:ext uri="{FF2B5EF4-FFF2-40B4-BE49-F238E27FC236}">
                <a16:creationId xmlns:a16="http://schemas.microsoft.com/office/drawing/2014/main" id="{6CDCF70F-D2E2-4340-90A1-65CA358F62CA}"/>
              </a:ext>
            </a:extLst>
          </p:cNvPr>
          <p:cNvSpPr/>
          <p:nvPr/>
        </p:nvSpPr>
        <p:spPr>
          <a:xfrm>
            <a:off x="3103246" y="1422131"/>
            <a:ext cx="5337810" cy="1021818"/>
          </a:xfrm>
          <a:prstGeom prst="rect">
            <a:avLst/>
          </a:prstGeom>
        </p:spPr>
        <p:txBody>
          <a:bodyPr wrap="square">
            <a:spAutoFit/>
          </a:bodyPr>
          <a:lstStyle/>
          <a:p>
            <a:pPr marL="285750" indent="-285750">
              <a:lnSpc>
                <a:spcPct val="90000"/>
              </a:lnSpc>
              <a:spcAft>
                <a:spcPts val="600"/>
              </a:spcAft>
              <a:buBlip>
                <a:blip r:embed="rId3"/>
              </a:buBlip>
            </a:pPr>
            <a:r>
              <a:rPr lang="en-US" altLang="en-US" sz="1400" dirty="0">
                <a:solidFill>
                  <a:schemeClr val="tx1">
                    <a:lumMod val="75000"/>
                  </a:schemeClr>
                </a:solidFill>
                <a:cs typeface="Times New Roman" pitchFamily="18" charset="0"/>
              </a:rPr>
              <a:t>Must be nationals of either Canada or Mexico</a:t>
            </a:r>
          </a:p>
          <a:p>
            <a:pPr marL="285750" indent="-285750">
              <a:lnSpc>
                <a:spcPct val="90000"/>
              </a:lnSpc>
              <a:spcAft>
                <a:spcPts val="600"/>
              </a:spcAft>
              <a:buBlip>
                <a:blip r:embed="rId3"/>
              </a:buBlip>
            </a:pPr>
            <a:r>
              <a:rPr lang="en-US" altLang="en-US" sz="1400" dirty="0">
                <a:solidFill>
                  <a:schemeClr val="tx1">
                    <a:lumMod val="75000"/>
                  </a:schemeClr>
                </a:solidFill>
                <a:cs typeface="Times New Roman" pitchFamily="18" charset="0"/>
              </a:rPr>
              <a:t>Coming to U.S. to work in profession listed on NAFTA schedule and must be sponsored by employer</a:t>
            </a:r>
          </a:p>
          <a:p>
            <a:pPr marL="285750" indent="-285750">
              <a:lnSpc>
                <a:spcPct val="90000"/>
              </a:lnSpc>
              <a:spcAft>
                <a:spcPts val="600"/>
              </a:spcAft>
              <a:buBlip>
                <a:blip r:embed="rId3"/>
              </a:buBlip>
            </a:pPr>
            <a:r>
              <a:rPr lang="en-US" altLang="en-US" sz="1400" dirty="0">
                <a:solidFill>
                  <a:schemeClr val="tx1">
                    <a:lumMod val="75000"/>
                  </a:schemeClr>
                </a:solidFill>
                <a:cs typeface="Times New Roman" pitchFamily="18" charset="0"/>
              </a:rPr>
              <a:t>Generally requires a Bachelors degree in field</a:t>
            </a:r>
          </a:p>
        </p:txBody>
      </p:sp>
      <p:pic>
        <p:nvPicPr>
          <p:cNvPr id="6" name="Picture 2">
            <a:extLst>
              <a:ext uri="{FF2B5EF4-FFF2-40B4-BE49-F238E27FC236}">
                <a16:creationId xmlns:a16="http://schemas.microsoft.com/office/drawing/2014/main" id="{85ECC46D-63C0-024A-94CC-DF60043F4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 y="1202443"/>
            <a:ext cx="1870982" cy="130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2127310F-9B44-BE49-B830-BC9A23931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1" y="2979529"/>
            <a:ext cx="1870982" cy="100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61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932B3E-AB94-4441-92D8-80E4DB71AEB3}"/>
              </a:ext>
            </a:extLst>
          </p:cNvPr>
          <p:cNvSpPr>
            <a:spLocks noGrp="1"/>
          </p:cNvSpPr>
          <p:nvPr>
            <p:ph type="subTitle" idx="1"/>
          </p:nvPr>
        </p:nvSpPr>
        <p:spPr/>
        <p:txBody>
          <a:bodyPr/>
          <a:lstStyle/>
          <a:p>
            <a:r>
              <a:rPr lang="en-US" dirty="0"/>
              <a:t>TN </a:t>
            </a:r>
            <a:r>
              <a:rPr lang="en-US" b="1" dirty="0"/>
              <a:t>JOBS</a:t>
            </a:r>
          </a:p>
          <a:p>
            <a:endParaRPr lang="en-US" dirty="0"/>
          </a:p>
          <a:p>
            <a:endParaRPr lang="en-GB" dirty="0"/>
          </a:p>
        </p:txBody>
      </p:sp>
      <p:sp>
        <p:nvSpPr>
          <p:cNvPr id="4" name="Content Placeholder 2">
            <a:extLst>
              <a:ext uri="{FF2B5EF4-FFF2-40B4-BE49-F238E27FC236}">
                <a16:creationId xmlns:a16="http://schemas.microsoft.com/office/drawing/2014/main" id="{772C3187-15B5-8C4C-A09D-3880FF1F4726}"/>
              </a:ext>
            </a:extLst>
          </p:cNvPr>
          <p:cNvSpPr txBox="1">
            <a:spLocks/>
          </p:cNvSpPr>
          <p:nvPr/>
        </p:nvSpPr>
        <p:spPr>
          <a:xfrm>
            <a:off x="982979" y="804216"/>
            <a:ext cx="8023860" cy="3657600"/>
          </a:xfrm>
          <a:prstGeom prst="rect">
            <a:avLst/>
          </a:prstGeom>
        </p:spPr>
        <p:txBody>
          <a:bodyPr numCol="3"/>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Clr>
                <a:srgbClr val="009CDC"/>
              </a:buClr>
              <a:buFont typeface="Arial" panose="020B0604020202020204" pitchFamily="34" charset="0"/>
              <a:buNone/>
              <a:defRPr/>
            </a:pPr>
            <a:r>
              <a:rPr lang="en-US" sz="1050" b="1" dirty="0">
                <a:cs typeface="Times New Roman" panose="02020603050405020304" pitchFamily="18" charset="0"/>
              </a:rPr>
              <a:t>General</a:t>
            </a:r>
          </a:p>
          <a:p>
            <a:pPr algn="just">
              <a:spcBef>
                <a:spcPts val="0"/>
              </a:spcBef>
              <a:buClr>
                <a:srgbClr val="009CDC"/>
              </a:buClr>
              <a:defRPr/>
            </a:pPr>
            <a:r>
              <a:rPr lang="en-US" sz="1050" dirty="0">
                <a:cs typeface="Times New Roman" panose="02020603050405020304" pitchFamily="18" charset="0"/>
              </a:rPr>
              <a:t>Accountant</a:t>
            </a:r>
          </a:p>
          <a:p>
            <a:pPr algn="just">
              <a:spcBef>
                <a:spcPts val="0"/>
              </a:spcBef>
              <a:buClr>
                <a:srgbClr val="009CDC"/>
              </a:buClr>
              <a:defRPr/>
            </a:pPr>
            <a:r>
              <a:rPr lang="en-US" sz="1050" dirty="0">
                <a:cs typeface="Times New Roman" panose="02020603050405020304" pitchFamily="18" charset="0"/>
              </a:rPr>
              <a:t>Architect </a:t>
            </a:r>
          </a:p>
          <a:p>
            <a:pPr algn="just">
              <a:spcBef>
                <a:spcPts val="0"/>
              </a:spcBef>
              <a:buClr>
                <a:srgbClr val="009CDC"/>
              </a:buClr>
              <a:defRPr/>
            </a:pPr>
            <a:r>
              <a:rPr lang="en-US" sz="1050" dirty="0">
                <a:cs typeface="Times New Roman" panose="02020603050405020304" pitchFamily="18" charset="0"/>
              </a:rPr>
              <a:t>Computer Systems Analyst</a:t>
            </a:r>
          </a:p>
          <a:p>
            <a:pPr algn="just">
              <a:spcBef>
                <a:spcPts val="0"/>
              </a:spcBef>
              <a:buClr>
                <a:srgbClr val="009CDC"/>
              </a:buClr>
              <a:defRPr/>
            </a:pPr>
            <a:r>
              <a:rPr lang="en-US" sz="1050" dirty="0">
                <a:cs typeface="Times New Roman" panose="02020603050405020304" pitchFamily="18" charset="0"/>
              </a:rPr>
              <a:t>Disaster Relief Insurance</a:t>
            </a:r>
          </a:p>
          <a:p>
            <a:pPr marL="0" indent="0" algn="just">
              <a:spcBef>
                <a:spcPts val="0"/>
              </a:spcBef>
              <a:buClr>
                <a:srgbClr val="009CDC"/>
              </a:buClr>
              <a:buFont typeface="Arial" panose="020B0604020202020204" pitchFamily="34" charset="0"/>
              <a:buNone/>
              <a:defRPr/>
            </a:pPr>
            <a:r>
              <a:rPr lang="en-US" sz="1050" dirty="0">
                <a:cs typeface="Times New Roman" panose="02020603050405020304" pitchFamily="18" charset="0"/>
              </a:rPr>
              <a:t>      Claims Adjuster</a:t>
            </a:r>
          </a:p>
          <a:p>
            <a:pPr algn="just">
              <a:spcBef>
                <a:spcPts val="0"/>
              </a:spcBef>
              <a:buClr>
                <a:srgbClr val="009CDC"/>
              </a:buClr>
              <a:defRPr/>
            </a:pPr>
            <a:r>
              <a:rPr lang="en-US" sz="1050" dirty="0">
                <a:cs typeface="Times New Roman" panose="02020603050405020304" pitchFamily="18" charset="0"/>
              </a:rPr>
              <a:t>Economist</a:t>
            </a:r>
          </a:p>
          <a:p>
            <a:pPr algn="just">
              <a:spcBef>
                <a:spcPts val="0"/>
              </a:spcBef>
              <a:buClr>
                <a:srgbClr val="009CDC"/>
              </a:buClr>
              <a:defRPr/>
            </a:pPr>
            <a:r>
              <a:rPr lang="en-US" sz="1050" dirty="0">
                <a:cs typeface="Times New Roman" panose="02020603050405020304" pitchFamily="18" charset="0"/>
              </a:rPr>
              <a:t>Engineer</a:t>
            </a:r>
          </a:p>
          <a:p>
            <a:pPr algn="just">
              <a:spcBef>
                <a:spcPts val="0"/>
              </a:spcBef>
              <a:buClr>
                <a:srgbClr val="009CDC"/>
              </a:buClr>
              <a:defRPr/>
            </a:pPr>
            <a:r>
              <a:rPr lang="en-US" sz="1050" dirty="0">
                <a:cs typeface="Times New Roman" panose="02020603050405020304" pitchFamily="18" charset="0"/>
              </a:rPr>
              <a:t>Forester </a:t>
            </a:r>
          </a:p>
          <a:p>
            <a:pPr algn="just">
              <a:spcBef>
                <a:spcPts val="0"/>
              </a:spcBef>
              <a:buClr>
                <a:srgbClr val="009CDC"/>
              </a:buClr>
              <a:defRPr/>
            </a:pPr>
            <a:r>
              <a:rPr lang="en-US" sz="1050" dirty="0">
                <a:cs typeface="Times New Roman" panose="02020603050405020304" pitchFamily="18" charset="0"/>
              </a:rPr>
              <a:t>Graphic Designer </a:t>
            </a:r>
          </a:p>
          <a:p>
            <a:pPr algn="just">
              <a:spcBef>
                <a:spcPts val="0"/>
              </a:spcBef>
              <a:buClr>
                <a:srgbClr val="009CDC"/>
              </a:buClr>
              <a:defRPr/>
            </a:pPr>
            <a:r>
              <a:rPr lang="en-US" sz="1050" dirty="0">
                <a:cs typeface="Times New Roman" panose="02020603050405020304" pitchFamily="18" charset="0"/>
              </a:rPr>
              <a:t>Hotel Manager </a:t>
            </a:r>
          </a:p>
          <a:p>
            <a:pPr algn="just">
              <a:spcBef>
                <a:spcPts val="0"/>
              </a:spcBef>
              <a:buClr>
                <a:srgbClr val="009CDC"/>
              </a:buClr>
              <a:defRPr/>
            </a:pPr>
            <a:r>
              <a:rPr lang="en-US" sz="1050" dirty="0">
                <a:cs typeface="Times New Roman" panose="02020603050405020304" pitchFamily="18" charset="0"/>
              </a:rPr>
              <a:t>Industrial Designer </a:t>
            </a:r>
          </a:p>
          <a:p>
            <a:pPr algn="just">
              <a:spcBef>
                <a:spcPts val="0"/>
              </a:spcBef>
              <a:buClr>
                <a:srgbClr val="009CDC"/>
              </a:buClr>
              <a:defRPr/>
            </a:pPr>
            <a:r>
              <a:rPr lang="en-US" sz="1050" dirty="0">
                <a:cs typeface="Times New Roman" panose="02020603050405020304" pitchFamily="18" charset="0"/>
              </a:rPr>
              <a:t>Interior Designer </a:t>
            </a:r>
          </a:p>
          <a:p>
            <a:pPr algn="just">
              <a:spcBef>
                <a:spcPts val="0"/>
              </a:spcBef>
              <a:buClr>
                <a:srgbClr val="009CDC"/>
              </a:buClr>
              <a:defRPr/>
            </a:pPr>
            <a:r>
              <a:rPr lang="en-US" sz="1050" dirty="0">
                <a:cs typeface="Times New Roman" panose="02020603050405020304" pitchFamily="18" charset="0"/>
              </a:rPr>
              <a:t>Land Surveyor </a:t>
            </a:r>
          </a:p>
          <a:p>
            <a:pPr algn="just">
              <a:spcBef>
                <a:spcPts val="0"/>
              </a:spcBef>
              <a:buClr>
                <a:srgbClr val="009CDC"/>
              </a:buClr>
              <a:defRPr/>
            </a:pPr>
            <a:r>
              <a:rPr lang="en-US" sz="1050" dirty="0">
                <a:cs typeface="Times New Roman" panose="02020603050405020304" pitchFamily="18" charset="0"/>
              </a:rPr>
              <a:t>Landscape Architect </a:t>
            </a:r>
          </a:p>
          <a:p>
            <a:pPr algn="just">
              <a:spcBef>
                <a:spcPts val="0"/>
              </a:spcBef>
              <a:buClr>
                <a:srgbClr val="009CDC"/>
              </a:buClr>
              <a:defRPr/>
            </a:pPr>
            <a:r>
              <a:rPr lang="en-US" sz="1050" dirty="0">
                <a:cs typeface="Times New Roman" panose="02020603050405020304" pitchFamily="18" charset="0"/>
              </a:rPr>
              <a:t>Lawyer</a:t>
            </a:r>
          </a:p>
          <a:p>
            <a:pPr algn="just">
              <a:spcBef>
                <a:spcPts val="0"/>
              </a:spcBef>
              <a:buClr>
                <a:srgbClr val="009CDC"/>
              </a:buClr>
              <a:defRPr/>
            </a:pPr>
            <a:r>
              <a:rPr lang="en-US" sz="1050" dirty="0">
                <a:cs typeface="Times New Roman" panose="02020603050405020304" pitchFamily="18" charset="0"/>
              </a:rPr>
              <a:t>Librarian</a:t>
            </a:r>
          </a:p>
          <a:p>
            <a:pPr algn="just">
              <a:spcBef>
                <a:spcPts val="0"/>
              </a:spcBef>
              <a:buClr>
                <a:srgbClr val="009CDC"/>
              </a:buClr>
              <a:defRPr/>
            </a:pPr>
            <a:r>
              <a:rPr lang="en-US" sz="1050" dirty="0">
                <a:cs typeface="Times New Roman" panose="02020603050405020304" pitchFamily="18" charset="0"/>
              </a:rPr>
              <a:t>Management Consultant </a:t>
            </a:r>
          </a:p>
          <a:p>
            <a:pPr algn="just">
              <a:spcBef>
                <a:spcPts val="0"/>
              </a:spcBef>
              <a:buClr>
                <a:srgbClr val="009CDC"/>
              </a:buClr>
              <a:defRPr/>
            </a:pPr>
            <a:r>
              <a:rPr lang="en-US" sz="1050" dirty="0">
                <a:cs typeface="Times New Roman" panose="02020603050405020304" pitchFamily="18" charset="0"/>
              </a:rPr>
              <a:t>Mathematician </a:t>
            </a:r>
          </a:p>
          <a:p>
            <a:pPr algn="just">
              <a:spcBef>
                <a:spcPts val="0"/>
              </a:spcBef>
              <a:buClr>
                <a:srgbClr val="009CDC"/>
              </a:buClr>
              <a:defRPr/>
            </a:pPr>
            <a:r>
              <a:rPr lang="en-US" sz="1050" dirty="0">
                <a:cs typeface="Times New Roman" panose="02020603050405020304" pitchFamily="18" charset="0"/>
              </a:rPr>
              <a:t>Range Manager/ </a:t>
            </a:r>
          </a:p>
          <a:p>
            <a:pPr marL="0" indent="0" algn="just">
              <a:spcBef>
                <a:spcPts val="0"/>
              </a:spcBef>
              <a:buClr>
                <a:srgbClr val="009CDC"/>
              </a:buClr>
              <a:buFont typeface="Arial" panose="020B0604020202020204" pitchFamily="34" charset="0"/>
              <a:buNone/>
              <a:defRPr/>
            </a:pPr>
            <a:r>
              <a:rPr lang="en-US" sz="1050" dirty="0">
                <a:cs typeface="Times New Roman" panose="02020603050405020304" pitchFamily="18" charset="0"/>
              </a:rPr>
              <a:t>      Range </a:t>
            </a:r>
            <a:r>
              <a:rPr lang="en-US" sz="1050" dirty="0" err="1">
                <a:cs typeface="Times New Roman" panose="02020603050405020304" pitchFamily="18" charset="0"/>
              </a:rPr>
              <a:t>Conservationalist</a:t>
            </a:r>
            <a:r>
              <a:rPr lang="en-US" sz="1050" dirty="0">
                <a:cs typeface="Times New Roman" panose="02020603050405020304" pitchFamily="18" charset="0"/>
              </a:rPr>
              <a:t>	</a:t>
            </a:r>
          </a:p>
          <a:p>
            <a:pPr algn="just">
              <a:spcBef>
                <a:spcPts val="0"/>
              </a:spcBef>
              <a:buClr>
                <a:srgbClr val="009CDC"/>
              </a:buClr>
              <a:defRPr/>
            </a:pPr>
            <a:r>
              <a:rPr lang="en-US" sz="1050" dirty="0">
                <a:cs typeface="Times New Roman" panose="02020603050405020304" pitchFamily="18" charset="0"/>
              </a:rPr>
              <a:t>Research Assistant </a:t>
            </a:r>
          </a:p>
          <a:p>
            <a:pPr algn="just">
              <a:spcBef>
                <a:spcPts val="0"/>
              </a:spcBef>
              <a:buClr>
                <a:srgbClr val="009CDC"/>
              </a:buClr>
              <a:defRPr/>
            </a:pPr>
            <a:r>
              <a:rPr lang="en-US" sz="1050" dirty="0">
                <a:cs typeface="Times New Roman" panose="02020603050405020304" pitchFamily="18" charset="0"/>
              </a:rPr>
              <a:t>Scientific Technician/Technologist </a:t>
            </a:r>
          </a:p>
          <a:p>
            <a:pPr algn="just">
              <a:spcBef>
                <a:spcPts val="0"/>
              </a:spcBef>
              <a:buClr>
                <a:srgbClr val="009CDC"/>
              </a:buClr>
              <a:defRPr/>
            </a:pPr>
            <a:r>
              <a:rPr lang="en-US" sz="1050" dirty="0">
                <a:cs typeface="Times New Roman" panose="02020603050405020304" pitchFamily="18" charset="0"/>
              </a:rPr>
              <a:t>Social Worker </a:t>
            </a:r>
          </a:p>
          <a:p>
            <a:pPr algn="just">
              <a:spcBef>
                <a:spcPts val="0"/>
              </a:spcBef>
              <a:buClr>
                <a:srgbClr val="009CDC"/>
              </a:buClr>
              <a:defRPr/>
            </a:pPr>
            <a:r>
              <a:rPr lang="en-US" sz="1050" dirty="0" err="1">
                <a:cs typeface="Times New Roman" panose="02020603050405020304" pitchFamily="18" charset="0"/>
              </a:rPr>
              <a:t>Sylviculturist</a:t>
            </a:r>
            <a:r>
              <a:rPr lang="en-US" sz="1050" dirty="0">
                <a:cs typeface="Times New Roman" panose="02020603050405020304" pitchFamily="18" charset="0"/>
              </a:rPr>
              <a:t> </a:t>
            </a:r>
          </a:p>
          <a:p>
            <a:pPr algn="just">
              <a:spcBef>
                <a:spcPts val="0"/>
              </a:spcBef>
              <a:buClr>
                <a:srgbClr val="009CDC"/>
              </a:buClr>
              <a:defRPr/>
            </a:pPr>
            <a:r>
              <a:rPr lang="en-US" sz="1050" dirty="0">
                <a:cs typeface="Times New Roman" panose="02020603050405020304" pitchFamily="18" charset="0"/>
              </a:rPr>
              <a:t>Technical Publications Writer </a:t>
            </a:r>
          </a:p>
          <a:p>
            <a:pPr algn="just">
              <a:spcBef>
                <a:spcPts val="0"/>
              </a:spcBef>
              <a:buClr>
                <a:srgbClr val="009CDC"/>
              </a:buClr>
              <a:defRPr/>
            </a:pPr>
            <a:r>
              <a:rPr lang="en-US" sz="1050" dirty="0">
                <a:cs typeface="Times New Roman" panose="02020603050405020304" pitchFamily="18" charset="0"/>
              </a:rPr>
              <a:t>Urban Planner </a:t>
            </a:r>
          </a:p>
          <a:p>
            <a:pPr algn="just">
              <a:spcBef>
                <a:spcPts val="0"/>
              </a:spcBef>
              <a:buClr>
                <a:srgbClr val="009CDC"/>
              </a:buClr>
              <a:defRPr/>
            </a:pPr>
            <a:r>
              <a:rPr lang="en-US" sz="1050" dirty="0">
                <a:cs typeface="Times New Roman" panose="02020603050405020304" pitchFamily="18" charset="0"/>
              </a:rPr>
              <a:t>Vocational Counsellor </a:t>
            </a:r>
          </a:p>
          <a:p>
            <a:pPr marL="0" indent="0" algn="just">
              <a:spcBef>
                <a:spcPts val="0"/>
              </a:spcBef>
              <a:buClr>
                <a:srgbClr val="009CDC"/>
              </a:buClr>
              <a:buFont typeface="Arial" panose="020B0604020202020204" pitchFamily="34" charset="0"/>
              <a:buNone/>
              <a:defRPr/>
            </a:pPr>
            <a:endParaRPr lang="en-US" sz="1050" b="1" u="sng" dirty="0">
              <a:cs typeface="Times New Roman" panose="02020603050405020304" pitchFamily="18" charset="0"/>
            </a:endParaRPr>
          </a:p>
          <a:p>
            <a:pPr marL="0" indent="0" algn="just">
              <a:spcBef>
                <a:spcPts val="0"/>
              </a:spcBef>
              <a:buClr>
                <a:srgbClr val="009CDC"/>
              </a:buClr>
              <a:buFont typeface="Arial" panose="020B0604020202020204" pitchFamily="34" charset="0"/>
              <a:buNone/>
              <a:defRPr/>
            </a:pPr>
            <a:r>
              <a:rPr lang="en-US" sz="1050" b="1" dirty="0">
                <a:cs typeface="Times New Roman" panose="02020603050405020304" pitchFamily="18" charset="0"/>
              </a:rPr>
              <a:t>Medical/Allied Professional </a:t>
            </a:r>
            <a:endParaRPr lang="en-US" sz="1050" dirty="0">
              <a:cs typeface="Times New Roman" panose="02020603050405020304" pitchFamily="18" charset="0"/>
            </a:endParaRPr>
          </a:p>
          <a:p>
            <a:pPr algn="just">
              <a:spcBef>
                <a:spcPts val="0"/>
              </a:spcBef>
              <a:buClr>
                <a:srgbClr val="009CDC"/>
              </a:buClr>
              <a:defRPr/>
            </a:pPr>
            <a:r>
              <a:rPr lang="en-US" sz="1050" dirty="0">
                <a:cs typeface="Times New Roman" panose="02020603050405020304" pitchFamily="18" charset="0"/>
              </a:rPr>
              <a:t>Dentist</a:t>
            </a:r>
          </a:p>
          <a:p>
            <a:pPr algn="just">
              <a:spcBef>
                <a:spcPts val="0"/>
              </a:spcBef>
              <a:buClr>
                <a:srgbClr val="009CDC"/>
              </a:buClr>
              <a:defRPr/>
            </a:pPr>
            <a:r>
              <a:rPr lang="en-US" sz="1050" dirty="0">
                <a:cs typeface="Times New Roman" panose="02020603050405020304" pitchFamily="18" charset="0"/>
              </a:rPr>
              <a:t>Dietitian</a:t>
            </a:r>
          </a:p>
          <a:p>
            <a:pPr algn="just">
              <a:spcBef>
                <a:spcPts val="0"/>
              </a:spcBef>
              <a:buClr>
                <a:srgbClr val="009CDC"/>
              </a:buClr>
              <a:defRPr/>
            </a:pPr>
            <a:r>
              <a:rPr lang="en-US" sz="1050" dirty="0">
                <a:cs typeface="Times New Roman" panose="02020603050405020304" pitchFamily="18" charset="0"/>
              </a:rPr>
              <a:t>Medical Laboratory Technologist</a:t>
            </a:r>
          </a:p>
          <a:p>
            <a:pPr algn="just">
              <a:spcBef>
                <a:spcPts val="0"/>
              </a:spcBef>
              <a:buClr>
                <a:srgbClr val="009CDC"/>
              </a:buClr>
              <a:defRPr/>
            </a:pPr>
            <a:r>
              <a:rPr lang="en-US" sz="1050" dirty="0">
                <a:cs typeface="Times New Roman" panose="02020603050405020304" pitchFamily="18" charset="0"/>
              </a:rPr>
              <a:t>Medical Technologist</a:t>
            </a:r>
          </a:p>
          <a:p>
            <a:pPr algn="just">
              <a:spcBef>
                <a:spcPts val="0"/>
              </a:spcBef>
              <a:buClr>
                <a:srgbClr val="009CDC"/>
              </a:buClr>
              <a:defRPr/>
            </a:pPr>
            <a:r>
              <a:rPr lang="en-US" sz="1050" dirty="0">
                <a:cs typeface="Times New Roman" panose="02020603050405020304" pitchFamily="18" charset="0"/>
              </a:rPr>
              <a:t>Nutritionist</a:t>
            </a:r>
          </a:p>
          <a:p>
            <a:pPr algn="just">
              <a:spcBef>
                <a:spcPts val="0"/>
              </a:spcBef>
              <a:buClr>
                <a:srgbClr val="009CDC"/>
              </a:buClr>
              <a:defRPr/>
            </a:pPr>
            <a:r>
              <a:rPr lang="en-US" sz="1050" dirty="0">
                <a:cs typeface="Times New Roman" panose="02020603050405020304" pitchFamily="18" charset="0"/>
              </a:rPr>
              <a:t>Occupational Therapist </a:t>
            </a:r>
          </a:p>
          <a:p>
            <a:pPr algn="just">
              <a:spcBef>
                <a:spcPts val="0"/>
              </a:spcBef>
              <a:buClr>
                <a:srgbClr val="009CDC"/>
              </a:buClr>
              <a:defRPr/>
            </a:pPr>
            <a:r>
              <a:rPr lang="en-US" sz="1050" dirty="0">
                <a:cs typeface="Times New Roman" panose="02020603050405020304" pitchFamily="18" charset="0"/>
              </a:rPr>
              <a:t>Pharmacist</a:t>
            </a:r>
          </a:p>
          <a:p>
            <a:pPr algn="just">
              <a:spcBef>
                <a:spcPts val="0"/>
              </a:spcBef>
              <a:buClr>
                <a:srgbClr val="009CDC"/>
              </a:buClr>
              <a:defRPr/>
            </a:pPr>
            <a:r>
              <a:rPr lang="en-US" sz="1050" dirty="0">
                <a:cs typeface="Times New Roman" panose="02020603050405020304" pitchFamily="18" charset="0"/>
              </a:rPr>
              <a:t>Physician</a:t>
            </a:r>
          </a:p>
          <a:p>
            <a:pPr algn="just">
              <a:spcBef>
                <a:spcPts val="0"/>
              </a:spcBef>
              <a:buClr>
                <a:srgbClr val="009CDC"/>
              </a:buClr>
              <a:defRPr/>
            </a:pPr>
            <a:r>
              <a:rPr lang="en-US" sz="1050" dirty="0">
                <a:cs typeface="Times New Roman" panose="02020603050405020304" pitchFamily="18" charset="0"/>
              </a:rPr>
              <a:t>Physiotherapist/Physical Therapist </a:t>
            </a:r>
          </a:p>
          <a:p>
            <a:pPr algn="just">
              <a:spcBef>
                <a:spcPts val="0"/>
              </a:spcBef>
              <a:buClr>
                <a:srgbClr val="009CDC"/>
              </a:buClr>
              <a:defRPr/>
            </a:pPr>
            <a:r>
              <a:rPr lang="en-US" sz="1050" dirty="0">
                <a:cs typeface="Times New Roman" panose="02020603050405020304" pitchFamily="18" charset="0"/>
              </a:rPr>
              <a:t>Psychologist</a:t>
            </a:r>
          </a:p>
          <a:p>
            <a:pPr algn="just">
              <a:spcBef>
                <a:spcPts val="0"/>
              </a:spcBef>
              <a:buClr>
                <a:srgbClr val="009CDC"/>
              </a:buClr>
              <a:defRPr/>
            </a:pPr>
            <a:r>
              <a:rPr lang="en-US" sz="1050" dirty="0">
                <a:cs typeface="Times New Roman" panose="02020603050405020304" pitchFamily="18" charset="0"/>
              </a:rPr>
              <a:t>Recreational Therapist </a:t>
            </a:r>
          </a:p>
          <a:p>
            <a:pPr algn="just">
              <a:spcBef>
                <a:spcPts val="0"/>
              </a:spcBef>
              <a:buClr>
                <a:srgbClr val="009CDC"/>
              </a:buClr>
              <a:defRPr/>
            </a:pPr>
            <a:r>
              <a:rPr lang="en-US" sz="1050" dirty="0">
                <a:cs typeface="Times New Roman" panose="02020603050405020304" pitchFamily="18" charset="0"/>
              </a:rPr>
              <a:t>Registered Nurse </a:t>
            </a:r>
          </a:p>
          <a:p>
            <a:pPr algn="just">
              <a:spcBef>
                <a:spcPts val="0"/>
              </a:spcBef>
              <a:buClr>
                <a:srgbClr val="009CDC"/>
              </a:buClr>
              <a:defRPr/>
            </a:pPr>
            <a:r>
              <a:rPr lang="en-US" sz="1050" dirty="0">
                <a:cs typeface="Times New Roman" panose="02020603050405020304" pitchFamily="18" charset="0"/>
              </a:rPr>
              <a:t>Veterinarian</a:t>
            </a:r>
          </a:p>
          <a:p>
            <a:pPr marL="0" indent="0" algn="just">
              <a:spcBef>
                <a:spcPts val="0"/>
              </a:spcBef>
              <a:buClr>
                <a:srgbClr val="009CDC"/>
              </a:buClr>
              <a:buFont typeface="Arial" panose="020B0604020202020204" pitchFamily="34" charset="0"/>
              <a:buNone/>
              <a:defRPr/>
            </a:pPr>
            <a:endParaRPr lang="en-US" sz="1050" b="1" u="sng" dirty="0">
              <a:cs typeface="Times New Roman" panose="02020603050405020304" pitchFamily="18" charset="0"/>
            </a:endParaRPr>
          </a:p>
          <a:p>
            <a:pPr marL="0" indent="0" algn="just">
              <a:spcBef>
                <a:spcPts val="0"/>
              </a:spcBef>
              <a:buClr>
                <a:srgbClr val="009CDC"/>
              </a:buClr>
              <a:buFont typeface="Arial" panose="020B0604020202020204" pitchFamily="34" charset="0"/>
              <a:buNone/>
              <a:defRPr/>
            </a:pPr>
            <a:r>
              <a:rPr lang="en-US" sz="1050" b="1" dirty="0">
                <a:cs typeface="Times New Roman" panose="02020603050405020304" pitchFamily="18" charset="0"/>
              </a:rPr>
              <a:t>Scientist</a:t>
            </a:r>
            <a:endParaRPr lang="en-US" sz="1050" dirty="0">
              <a:cs typeface="Times New Roman" panose="02020603050405020304" pitchFamily="18" charset="0"/>
            </a:endParaRPr>
          </a:p>
          <a:p>
            <a:pPr algn="just">
              <a:spcBef>
                <a:spcPts val="0"/>
              </a:spcBef>
              <a:buClr>
                <a:srgbClr val="009CDC"/>
              </a:buClr>
              <a:defRPr/>
            </a:pPr>
            <a:r>
              <a:rPr lang="en-US" sz="1050" dirty="0">
                <a:cs typeface="Times New Roman" panose="02020603050405020304" pitchFamily="18" charset="0"/>
              </a:rPr>
              <a:t>Agriculturist </a:t>
            </a:r>
          </a:p>
          <a:p>
            <a:pPr algn="just">
              <a:spcBef>
                <a:spcPts val="0"/>
              </a:spcBef>
              <a:buClr>
                <a:srgbClr val="009CDC"/>
              </a:buClr>
              <a:defRPr/>
            </a:pPr>
            <a:r>
              <a:rPr lang="en-US" sz="1050" dirty="0">
                <a:cs typeface="Times New Roman" panose="02020603050405020304" pitchFamily="18" charset="0"/>
              </a:rPr>
              <a:t>Animal Breeder </a:t>
            </a:r>
          </a:p>
          <a:p>
            <a:pPr algn="just">
              <a:spcBef>
                <a:spcPts val="0"/>
              </a:spcBef>
              <a:buClr>
                <a:srgbClr val="009CDC"/>
              </a:buClr>
              <a:defRPr/>
            </a:pPr>
            <a:r>
              <a:rPr lang="en-US" sz="1050" dirty="0">
                <a:cs typeface="Times New Roman" panose="02020603050405020304" pitchFamily="18" charset="0"/>
              </a:rPr>
              <a:t>Animal Scientist </a:t>
            </a:r>
          </a:p>
          <a:p>
            <a:pPr algn="just">
              <a:spcBef>
                <a:spcPts val="0"/>
              </a:spcBef>
              <a:buClr>
                <a:srgbClr val="009CDC"/>
              </a:buClr>
              <a:defRPr/>
            </a:pPr>
            <a:r>
              <a:rPr lang="en-US" sz="1050" dirty="0">
                <a:cs typeface="Times New Roman" panose="02020603050405020304" pitchFamily="18" charset="0"/>
              </a:rPr>
              <a:t>Apiculturist</a:t>
            </a:r>
          </a:p>
          <a:p>
            <a:pPr algn="just">
              <a:spcBef>
                <a:spcPts val="0"/>
              </a:spcBef>
              <a:buClr>
                <a:srgbClr val="009CDC"/>
              </a:buClr>
              <a:defRPr/>
            </a:pPr>
            <a:r>
              <a:rPr lang="en-US" sz="1050" dirty="0">
                <a:cs typeface="Times New Roman" panose="02020603050405020304" pitchFamily="18" charset="0"/>
              </a:rPr>
              <a:t>Astronomer</a:t>
            </a:r>
          </a:p>
          <a:p>
            <a:pPr algn="just">
              <a:spcBef>
                <a:spcPts val="0"/>
              </a:spcBef>
              <a:buClr>
                <a:srgbClr val="009CDC"/>
              </a:buClr>
              <a:defRPr/>
            </a:pPr>
            <a:r>
              <a:rPr lang="en-US" sz="1050" dirty="0">
                <a:cs typeface="Times New Roman" panose="02020603050405020304" pitchFamily="18" charset="0"/>
              </a:rPr>
              <a:t>Biochemist</a:t>
            </a:r>
          </a:p>
          <a:p>
            <a:pPr algn="just">
              <a:spcBef>
                <a:spcPts val="0"/>
              </a:spcBef>
              <a:buClr>
                <a:srgbClr val="009CDC"/>
              </a:buClr>
              <a:defRPr/>
            </a:pPr>
            <a:r>
              <a:rPr lang="en-US" sz="1050" dirty="0">
                <a:cs typeface="Times New Roman" panose="02020603050405020304" pitchFamily="18" charset="0"/>
              </a:rPr>
              <a:t>Biologist</a:t>
            </a:r>
          </a:p>
          <a:p>
            <a:pPr algn="just">
              <a:spcBef>
                <a:spcPts val="0"/>
              </a:spcBef>
              <a:buClr>
                <a:srgbClr val="009CDC"/>
              </a:buClr>
              <a:defRPr/>
            </a:pPr>
            <a:r>
              <a:rPr lang="en-US" sz="1050" dirty="0">
                <a:cs typeface="Times New Roman" panose="02020603050405020304" pitchFamily="18" charset="0"/>
              </a:rPr>
              <a:t>Chemist</a:t>
            </a:r>
          </a:p>
          <a:p>
            <a:pPr algn="just">
              <a:spcBef>
                <a:spcPts val="0"/>
              </a:spcBef>
              <a:buClr>
                <a:srgbClr val="009CDC"/>
              </a:buClr>
              <a:defRPr/>
            </a:pPr>
            <a:r>
              <a:rPr lang="en-US" sz="1050" dirty="0">
                <a:cs typeface="Times New Roman" panose="02020603050405020304" pitchFamily="18" charset="0"/>
              </a:rPr>
              <a:t>Dairy Scientist </a:t>
            </a:r>
          </a:p>
          <a:p>
            <a:pPr algn="just">
              <a:spcBef>
                <a:spcPts val="0"/>
              </a:spcBef>
              <a:buClr>
                <a:srgbClr val="009CDC"/>
              </a:buClr>
              <a:defRPr/>
            </a:pPr>
            <a:r>
              <a:rPr lang="en-US" sz="1050" dirty="0">
                <a:cs typeface="Times New Roman" panose="02020603050405020304" pitchFamily="18" charset="0"/>
              </a:rPr>
              <a:t>Entomologist</a:t>
            </a:r>
          </a:p>
          <a:p>
            <a:pPr algn="just">
              <a:spcBef>
                <a:spcPts val="0"/>
              </a:spcBef>
              <a:buClr>
                <a:srgbClr val="009CDC"/>
              </a:buClr>
              <a:defRPr/>
            </a:pPr>
            <a:r>
              <a:rPr lang="en-US" sz="1050" dirty="0">
                <a:cs typeface="Times New Roman" panose="02020603050405020304" pitchFamily="18" charset="0"/>
              </a:rPr>
              <a:t>Epidemiologist</a:t>
            </a:r>
          </a:p>
          <a:p>
            <a:pPr algn="just">
              <a:spcBef>
                <a:spcPts val="0"/>
              </a:spcBef>
              <a:buClr>
                <a:srgbClr val="009CDC"/>
              </a:buClr>
              <a:defRPr/>
            </a:pPr>
            <a:r>
              <a:rPr lang="en-US" sz="1050" dirty="0">
                <a:cs typeface="Times New Roman" panose="02020603050405020304" pitchFamily="18" charset="0"/>
              </a:rPr>
              <a:t>Geneticist</a:t>
            </a:r>
          </a:p>
          <a:p>
            <a:pPr algn="just">
              <a:spcBef>
                <a:spcPts val="0"/>
              </a:spcBef>
              <a:buClr>
                <a:srgbClr val="009CDC"/>
              </a:buClr>
              <a:defRPr/>
            </a:pPr>
            <a:r>
              <a:rPr lang="en-US" sz="1050" dirty="0">
                <a:cs typeface="Times New Roman" panose="02020603050405020304" pitchFamily="18" charset="0"/>
              </a:rPr>
              <a:t>Geologist</a:t>
            </a:r>
          </a:p>
          <a:p>
            <a:pPr algn="just">
              <a:spcBef>
                <a:spcPts val="0"/>
              </a:spcBef>
              <a:buClr>
                <a:srgbClr val="009CDC"/>
              </a:buClr>
              <a:defRPr/>
            </a:pPr>
            <a:r>
              <a:rPr lang="en-US" sz="1050" dirty="0">
                <a:cs typeface="Times New Roman" panose="02020603050405020304" pitchFamily="18" charset="0"/>
              </a:rPr>
              <a:t>Geochemist</a:t>
            </a:r>
          </a:p>
          <a:p>
            <a:pPr algn="just">
              <a:spcBef>
                <a:spcPts val="0"/>
              </a:spcBef>
              <a:buClr>
                <a:srgbClr val="009CDC"/>
              </a:buClr>
              <a:defRPr/>
            </a:pPr>
            <a:r>
              <a:rPr lang="en-US" sz="1050" dirty="0">
                <a:cs typeface="Times New Roman" panose="02020603050405020304" pitchFamily="18" charset="0"/>
              </a:rPr>
              <a:t>Geophysicist  </a:t>
            </a:r>
          </a:p>
          <a:p>
            <a:pPr algn="just">
              <a:spcBef>
                <a:spcPts val="0"/>
              </a:spcBef>
              <a:buClr>
                <a:srgbClr val="009CDC"/>
              </a:buClr>
              <a:defRPr/>
            </a:pPr>
            <a:r>
              <a:rPr lang="en-US" sz="1050" dirty="0">
                <a:cs typeface="Times New Roman" panose="02020603050405020304" pitchFamily="18" charset="0"/>
              </a:rPr>
              <a:t>Horticulturist </a:t>
            </a:r>
          </a:p>
          <a:p>
            <a:pPr algn="just">
              <a:spcBef>
                <a:spcPts val="0"/>
              </a:spcBef>
              <a:buClr>
                <a:srgbClr val="009CDC"/>
              </a:buClr>
              <a:defRPr/>
            </a:pPr>
            <a:r>
              <a:rPr lang="en-US" sz="1050" dirty="0">
                <a:cs typeface="Times New Roman" panose="02020603050405020304" pitchFamily="18" charset="0"/>
              </a:rPr>
              <a:t>Meteorologist</a:t>
            </a:r>
          </a:p>
          <a:p>
            <a:pPr algn="just">
              <a:spcBef>
                <a:spcPts val="0"/>
              </a:spcBef>
              <a:buClr>
                <a:srgbClr val="009CDC"/>
              </a:buClr>
              <a:defRPr/>
            </a:pPr>
            <a:r>
              <a:rPr lang="en-US" sz="1050" dirty="0">
                <a:cs typeface="Times New Roman" panose="02020603050405020304" pitchFamily="18" charset="0"/>
              </a:rPr>
              <a:t>Pharmacologist</a:t>
            </a:r>
          </a:p>
          <a:p>
            <a:pPr algn="just">
              <a:spcBef>
                <a:spcPts val="0"/>
              </a:spcBef>
              <a:buClr>
                <a:srgbClr val="009CDC"/>
              </a:buClr>
              <a:defRPr/>
            </a:pPr>
            <a:r>
              <a:rPr lang="en-US" sz="1050" dirty="0">
                <a:cs typeface="Times New Roman" panose="02020603050405020304" pitchFamily="18" charset="0"/>
              </a:rPr>
              <a:t>Physicist Plant Breeder </a:t>
            </a:r>
          </a:p>
          <a:p>
            <a:pPr algn="just">
              <a:spcBef>
                <a:spcPts val="0"/>
              </a:spcBef>
              <a:buClr>
                <a:srgbClr val="009CDC"/>
              </a:buClr>
              <a:defRPr/>
            </a:pPr>
            <a:r>
              <a:rPr lang="en-US" sz="1050" dirty="0">
                <a:cs typeface="Times New Roman" panose="02020603050405020304" pitchFamily="18" charset="0"/>
              </a:rPr>
              <a:t>Poultry Scientist </a:t>
            </a:r>
          </a:p>
          <a:p>
            <a:pPr algn="just">
              <a:spcBef>
                <a:spcPts val="0"/>
              </a:spcBef>
              <a:buClr>
                <a:srgbClr val="009CDC"/>
              </a:buClr>
              <a:defRPr/>
            </a:pPr>
            <a:r>
              <a:rPr lang="en-US" sz="1050" dirty="0">
                <a:cs typeface="Times New Roman" panose="02020603050405020304" pitchFamily="18" charset="0"/>
              </a:rPr>
              <a:t>Soil Scientist </a:t>
            </a:r>
          </a:p>
          <a:p>
            <a:pPr algn="just">
              <a:spcBef>
                <a:spcPts val="0"/>
              </a:spcBef>
              <a:buClr>
                <a:srgbClr val="009CDC"/>
              </a:buClr>
              <a:defRPr/>
            </a:pPr>
            <a:r>
              <a:rPr lang="en-US" sz="1050" dirty="0">
                <a:cs typeface="Times New Roman" panose="02020603050405020304" pitchFamily="18" charset="0"/>
              </a:rPr>
              <a:t>Zoologist</a:t>
            </a:r>
          </a:p>
          <a:p>
            <a:pPr marL="0" indent="0" algn="just">
              <a:spcBef>
                <a:spcPts val="0"/>
              </a:spcBef>
              <a:buClr>
                <a:srgbClr val="009CDC"/>
              </a:buClr>
              <a:buFont typeface="Arial" panose="020B0604020202020204" pitchFamily="34" charset="0"/>
              <a:buNone/>
              <a:defRPr/>
            </a:pPr>
            <a:endParaRPr lang="en-US" sz="1050" b="1" u="sng" dirty="0">
              <a:cs typeface="Times New Roman" panose="02020603050405020304" pitchFamily="18" charset="0"/>
            </a:endParaRPr>
          </a:p>
          <a:p>
            <a:pPr marL="0" indent="0" algn="just">
              <a:spcBef>
                <a:spcPts val="0"/>
              </a:spcBef>
              <a:buClr>
                <a:srgbClr val="009CDC"/>
              </a:buClr>
              <a:buFont typeface="Arial" panose="020B0604020202020204" pitchFamily="34" charset="0"/>
              <a:buNone/>
              <a:defRPr/>
            </a:pPr>
            <a:r>
              <a:rPr lang="en-US" sz="1050" b="1" dirty="0">
                <a:cs typeface="Times New Roman" panose="02020603050405020304" pitchFamily="18" charset="0"/>
              </a:rPr>
              <a:t>Teacher </a:t>
            </a:r>
            <a:endParaRPr lang="en-US" sz="1050" dirty="0">
              <a:cs typeface="Times New Roman" panose="02020603050405020304" pitchFamily="18" charset="0"/>
            </a:endParaRPr>
          </a:p>
          <a:p>
            <a:pPr algn="just">
              <a:spcBef>
                <a:spcPts val="0"/>
              </a:spcBef>
              <a:buClr>
                <a:srgbClr val="009CDC"/>
              </a:buClr>
              <a:defRPr/>
            </a:pPr>
            <a:r>
              <a:rPr lang="en-US" sz="1050" dirty="0">
                <a:cs typeface="Times New Roman" panose="02020603050405020304" pitchFamily="18" charset="0"/>
              </a:rPr>
              <a:t>College </a:t>
            </a:r>
          </a:p>
          <a:p>
            <a:pPr algn="just">
              <a:spcBef>
                <a:spcPts val="0"/>
              </a:spcBef>
              <a:buClr>
                <a:srgbClr val="009CDC"/>
              </a:buClr>
              <a:defRPr/>
            </a:pPr>
            <a:r>
              <a:rPr lang="en-US" sz="1050" dirty="0">
                <a:cs typeface="Times New Roman" panose="02020603050405020304" pitchFamily="18" charset="0"/>
              </a:rPr>
              <a:t>Seminary</a:t>
            </a:r>
          </a:p>
          <a:p>
            <a:pPr algn="just">
              <a:spcBef>
                <a:spcPts val="0"/>
              </a:spcBef>
              <a:buClr>
                <a:srgbClr val="009CDC"/>
              </a:buClr>
              <a:defRPr/>
            </a:pPr>
            <a:r>
              <a:rPr lang="en-US" sz="1050" dirty="0">
                <a:cs typeface="Times New Roman" panose="02020603050405020304" pitchFamily="18" charset="0"/>
              </a:rPr>
              <a:t>University</a:t>
            </a:r>
          </a:p>
        </p:txBody>
      </p:sp>
    </p:spTree>
    <p:extLst>
      <p:ext uri="{BB962C8B-B14F-4D97-AF65-F5344CB8AC3E}">
        <p14:creationId xmlns:p14="http://schemas.microsoft.com/office/powerpoint/2010/main" val="357642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1"/>
          </p:nvPr>
        </p:nvSpPr>
        <p:spPr/>
        <p:txBody>
          <a:bodyPr/>
          <a:lstStyle/>
          <a:p>
            <a:r>
              <a:rPr lang="en-US" dirty="0"/>
              <a:t>GREENCARD OVERVIEW</a:t>
            </a:r>
          </a:p>
        </p:txBody>
      </p:sp>
      <p:sp>
        <p:nvSpPr>
          <p:cNvPr id="3" name="Slide Number Placeholder 2">
            <a:extLst>
              <a:ext uri="{FF2B5EF4-FFF2-40B4-BE49-F238E27FC236}">
                <a16:creationId xmlns:a16="http://schemas.microsoft.com/office/drawing/2014/main" id="{4BD9BE9D-9119-4A9B-ADEE-6930D515A0BF}"/>
              </a:ext>
            </a:extLst>
          </p:cNvPr>
          <p:cNvSpPr>
            <a:spLocks noGrp="1"/>
          </p:cNvSpPr>
          <p:nvPr>
            <p:ph type="sldNum" sz="quarter" idx="12"/>
          </p:nvPr>
        </p:nvSpPr>
        <p:spPr/>
        <p:txBody>
          <a:bodyPr/>
          <a:lstStyle/>
          <a:p>
            <a:fld id="{5E0F1BB3-AF99-0C4E-BCA0-6DD17513A514}" type="slidenum">
              <a:rPr lang="en-US" smtClean="0"/>
              <a:pPr/>
              <a:t>35</a:t>
            </a:fld>
            <a:endParaRPr lang="en-US" dirty="0"/>
          </a:p>
        </p:txBody>
      </p:sp>
    </p:spTree>
    <p:extLst>
      <p:ext uri="{BB962C8B-B14F-4D97-AF65-F5344CB8AC3E}">
        <p14:creationId xmlns:p14="http://schemas.microsoft.com/office/powerpoint/2010/main" val="354410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F0200E-5866-E747-82A3-CFE1E8F0B4B8}"/>
              </a:ext>
            </a:extLst>
          </p:cNvPr>
          <p:cNvSpPr>
            <a:spLocks noGrp="1"/>
          </p:cNvSpPr>
          <p:nvPr>
            <p:ph type="subTitle" idx="1"/>
          </p:nvPr>
        </p:nvSpPr>
        <p:spPr/>
        <p:txBody>
          <a:bodyPr/>
          <a:lstStyle/>
          <a:p>
            <a:r>
              <a:rPr lang="en-US" b="1" dirty="0"/>
              <a:t>IMMIGRANTS</a:t>
            </a:r>
          </a:p>
          <a:p>
            <a:endParaRPr lang="en-GB" b="1" dirty="0"/>
          </a:p>
        </p:txBody>
      </p:sp>
      <p:pic>
        <p:nvPicPr>
          <p:cNvPr id="3" name="Picture 8" descr="http://thakerlaw.com/wp-content/uploads/2012/02/GreenCardSampleFINAL.jpg">
            <a:extLst>
              <a:ext uri="{FF2B5EF4-FFF2-40B4-BE49-F238E27FC236}">
                <a16:creationId xmlns:a16="http://schemas.microsoft.com/office/drawing/2014/main" id="{FE00811B-71DD-B946-8281-9E679878B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095030" y="830733"/>
            <a:ext cx="2953940" cy="1864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1">
            <a:extLst>
              <a:ext uri="{FF2B5EF4-FFF2-40B4-BE49-F238E27FC236}">
                <a16:creationId xmlns:a16="http://schemas.microsoft.com/office/drawing/2014/main" id="{47966A7B-BD2E-F649-8CF3-1A0BBD648534}"/>
              </a:ext>
            </a:extLst>
          </p:cNvPr>
          <p:cNvSpPr txBox="1">
            <a:spLocks/>
          </p:cNvSpPr>
          <p:nvPr/>
        </p:nvSpPr>
        <p:spPr>
          <a:xfrm>
            <a:off x="1691640" y="3034036"/>
            <a:ext cx="6057900" cy="1864519"/>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buBlip>
                <a:blip r:embed="rId4"/>
              </a:buBlip>
            </a:pPr>
            <a:r>
              <a:rPr lang="en-US" altLang="en-US" sz="1500" dirty="0">
                <a:cs typeface="Times New Roman" pitchFamily="18" charset="0"/>
              </a:rPr>
              <a:t>“Green card holders” = “Permanent residents” = “Immigrants”</a:t>
            </a:r>
          </a:p>
          <a:p>
            <a:pPr algn="just">
              <a:lnSpc>
                <a:spcPct val="90000"/>
              </a:lnSpc>
              <a:buBlip>
                <a:blip r:embed="rId4"/>
              </a:buBlip>
            </a:pPr>
            <a:r>
              <a:rPr lang="en-US" altLang="en-US" sz="1500" dirty="0">
                <a:cs typeface="Times New Roman" pitchFamily="18" charset="0"/>
              </a:rPr>
              <a:t>Coming to U.S. permanently</a:t>
            </a:r>
          </a:p>
          <a:p>
            <a:pPr algn="just">
              <a:lnSpc>
                <a:spcPct val="90000"/>
              </a:lnSpc>
              <a:buBlip>
                <a:blip r:embed="rId4"/>
              </a:buBlip>
            </a:pPr>
            <a:r>
              <a:rPr lang="en-US" altLang="en-US" sz="1500" dirty="0">
                <a:cs typeface="Times New Roman" pitchFamily="18" charset="0"/>
              </a:rPr>
              <a:t>Numerically limited</a:t>
            </a:r>
          </a:p>
          <a:p>
            <a:pPr lvl="1" algn="just">
              <a:lnSpc>
                <a:spcPct val="90000"/>
              </a:lnSpc>
              <a:buClr>
                <a:srgbClr val="009CDC"/>
              </a:buClr>
              <a:buFont typeface=".AppleSystemUIFont" charset="-120"/>
              <a:buChar char="-"/>
            </a:pPr>
            <a:r>
              <a:rPr lang="en-US" altLang="en-US" sz="1500" dirty="0">
                <a:cs typeface="Times New Roman" pitchFamily="18" charset="0"/>
              </a:rPr>
              <a:t>Visa bulletin</a:t>
            </a:r>
          </a:p>
          <a:p>
            <a:pPr lvl="1" algn="just">
              <a:lnSpc>
                <a:spcPct val="90000"/>
              </a:lnSpc>
              <a:buClr>
                <a:srgbClr val="009CDC"/>
              </a:buClr>
              <a:buFont typeface=".AppleSystemUIFont" charset="-120"/>
              <a:buChar char="-"/>
            </a:pPr>
            <a:r>
              <a:rPr lang="en-US" altLang="en-US" sz="1500" dirty="0">
                <a:cs typeface="Times New Roman" pitchFamily="18" charset="0"/>
              </a:rPr>
              <a:t>Priority date</a:t>
            </a:r>
          </a:p>
          <a:p>
            <a:pPr algn="just">
              <a:lnSpc>
                <a:spcPct val="90000"/>
              </a:lnSpc>
              <a:buBlip>
                <a:blip r:embed="rId4"/>
              </a:buBlip>
            </a:pPr>
            <a:r>
              <a:rPr lang="en-US" altLang="en-US" sz="1500" dirty="0">
                <a:cs typeface="Times New Roman" pitchFamily="18" charset="0"/>
              </a:rPr>
              <a:t>Can become U.S. citizens after 3 - 5 years</a:t>
            </a:r>
          </a:p>
          <a:p>
            <a:pPr>
              <a:buBlip>
                <a:blip r:embed="rId4"/>
              </a:buBlip>
            </a:pPr>
            <a:endParaRPr lang="en-US" sz="1500" dirty="0"/>
          </a:p>
        </p:txBody>
      </p:sp>
    </p:spTree>
    <p:extLst>
      <p:ext uri="{BB962C8B-B14F-4D97-AF65-F5344CB8AC3E}">
        <p14:creationId xmlns:p14="http://schemas.microsoft.com/office/powerpoint/2010/main" val="16421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EB0C31-303B-314E-88A8-CA7460BD1385}"/>
              </a:ext>
            </a:extLst>
          </p:cNvPr>
          <p:cNvSpPr>
            <a:spLocks noGrp="1"/>
          </p:cNvSpPr>
          <p:nvPr>
            <p:ph type="subTitle" idx="1"/>
          </p:nvPr>
        </p:nvSpPr>
        <p:spPr/>
        <p:txBody>
          <a:bodyPr/>
          <a:lstStyle/>
          <a:p>
            <a:r>
              <a:rPr lang="en-US" b="1" dirty="0"/>
              <a:t>GREEN CARD</a:t>
            </a:r>
            <a:r>
              <a:rPr lang="en-US" dirty="0"/>
              <a:t> BASICS</a:t>
            </a:r>
          </a:p>
          <a:p>
            <a:endParaRPr lang="en-GB" dirty="0"/>
          </a:p>
        </p:txBody>
      </p:sp>
      <p:sp>
        <p:nvSpPr>
          <p:cNvPr id="3" name="Text Placeholder 2">
            <a:extLst>
              <a:ext uri="{FF2B5EF4-FFF2-40B4-BE49-F238E27FC236}">
                <a16:creationId xmlns:a16="http://schemas.microsoft.com/office/drawing/2014/main" id="{B82A6A40-38B7-FA4B-A2FF-1C80E615679F}"/>
              </a:ext>
            </a:extLst>
          </p:cNvPr>
          <p:cNvSpPr>
            <a:spLocks noGrp="1"/>
          </p:cNvSpPr>
          <p:nvPr>
            <p:ph type="body" sz="quarter" idx="11"/>
          </p:nvPr>
        </p:nvSpPr>
        <p:spPr>
          <a:xfrm>
            <a:off x="358775" y="1185863"/>
            <a:ext cx="8455025" cy="3571875"/>
          </a:xfrm>
        </p:spPr>
        <p:txBody>
          <a:bodyPr/>
          <a:lstStyle/>
          <a:p>
            <a:pPr>
              <a:spcAft>
                <a:spcPts val="1200"/>
              </a:spcAft>
            </a:pPr>
            <a:r>
              <a:rPr lang="en-US" altLang="en-US" dirty="0"/>
              <a:t>Although its strongly recommended, you do not have to be on an H-1B to file for a green card</a:t>
            </a:r>
          </a:p>
          <a:p>
            <a:pPr>
              <a:spcAft>
                <a:spcPts val="1200"/>
              </a:spcAft>
            </a:pPr>
            <a:r>
              <a:rPr lang="en-US" altLang="en-US" dirty="0"/>
              <a:t>Being in the US for a certain number of years will not help/hurt your green card application; you can obtain a green card even if you never before stepped foot in the US</a:t>
            </a:r>
          </a:p>
          <a:p>
            <a:pPr>
              <a:spcAft>
                <a:spcPts val="1200"/>
              </a:spcAft>
            </a:pPr>
            <a:r>
              <a:rPr lang="en-US" altLang="en-US" dirty="0"/>
              <a:t>You can have multiple green card applications pending at the same time if you’d like</a:t>
            </a:r>
          </a:p>
          <a:p>
            <a:pPr>
              <a:spcAft>
                <a:spcPts val="1200"/>
              </a:spcAft>
            </a:pPr>
            <a:r>
              <a:rPr lang="en-US" altLang="en-US" dirty="0"/>
              <a:t>You can be sponsored by an employer that you don’t currently work for, as long as you intend to work for them upon getting the GC</a:t>
            </a:r>
          </a:p>
          <a:p>
            <a:pPr>
              <a:spcAft>
                <a:spcPts val="1200"/>
              </a:spcAft>
            </a:pPr>
            <a:r>
              <a:rPr lang="en-US" altLang="en-US" dirty="0"/>
              <a:t>Green cards via Family, Employment, Investment or the Diversity Lottery are all based on your country of birth, not citizenship</a:t>
            </a:r>
          </a:p>
          <a:p>
            <a:pPr>
              <a:spcAft>
                <a:spcPts val="1200"/>
              </a:spcAft>
            </a:pPr>
            <a:r>
              <a:rPr lang="en-US" altLang="en-US" dirty="0"/>
              <a:t>You can always include your spouse and unmarried children under 21 in your green card application</a:t>
            </a:r>
          </a:p>
          <a:p>
            <a:pPr>
              <a:spcAft>
                <a:spcPts val="1200"/>
              </a:spcAft>
            </a:pPr>
            <a:endParaRPr lang="en-US" dirty="0"/>
          </a:p>
          <a:p>
            <a:pPr>
              <a:spcAft>
                <a:spcPts val="1200"/>
              </a:spcAft>
            </a:pPr>
            <a:endParaRPr lang="en-GB" dirty="0"/>
          </a:p>
        </p:txBody>
      </p:sp>
    </p:spTree>
    <p:extLst>
      <p:ext uri="{BB962C8B-B14F-4D97-AF65-F5344CB8AC3E}">
        <p14:creationId xmlns:p14="http://schemas.microsoft.com/office/powerpoint/2010/main" val="370844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82AE60-2BA1-5746-84D5-F30F2C2237F7}"/>
              </a:ext>
            </a:extLst>
          </p:cNvPr>
          <p:cNvSpPr>
            <a:spLocks noGrp="1"/>
          </p:cNvSpPr>
          <p:nvPr>
            <p:ph type="subTitle" idx="1"/>
          </p:nvPr>
        </p:nvSpPr>
        <p:spPr/>
        <p:txBody>
          <a:bodyPr/>
          <a:lstStyle/>
          <a:p>
            <a:r>
              <a:rPr lang="en-US" b="1" dirty="0"/>
              <a:t>HOW TO GET </a:t>
            </a:r>
            <a:r>
              <a:rPr lang="en-US" dirty="0"/>
              <a:t>A</a:t>
            </a:r>
          </a:p>
          <a:p>
            <a:endParaRPr lang="en-GB" dirty="0"/>
          </a:p>
        </p:txBody>
      </p:sp>
      <p:sp>
        <p:nvSpPr>
          <p:cNvPr id="3" name="Text Placeholder 2">
            <a:extLst>
              <a:ext uri="{FF2B5EF4-FFF2-40B4-BE49-F238E27FC236}">
                <a16:creationId xmlns:a16="http://schemas.microsoft.com/office/drawing/2014/main" id="{18BE53DE-5F32-6047-8B94-77C1888CF33C}"/>
              </a:ext>
            </a:extLst>
          </p:cNvPr>
          <p:cNvSpPr>
            <a:spLocks noGrp="1"/>
          </p:cNvSpPr>
          <p:nvPr>
            <p:ph type="body" sz="quarter" idx="10"/>
          </p:nvPr>
        </p:nvSpPr>
        <p:spPr/>
        <p:txBody>
          <a:bodyPr/>
          <a:lstStyle/>
          <a:p>
            <a:r>
              <a:rPr lang="en-US" dirty="0"/>
              <a:t>GREENCARD</a:t>
            </a:r>
          </a:p>
          <a:p>
            <a:endParaRPr lang="en-GB" dirty="0"/>
          </a:p>
        </p:txBody>
      </p:sp>
      <p:sp>
        <p:nvSpPr>
          <p:cNvPr id="4" name="Rectangle 3">
            <a:extLst>
              <a:ext uri="{FF2B5EF4-FFF2-40B4-BE49-F238E27FC236}">
                <a16:creationId xmlns:a16="http://schemas.microsoft.com/office/drawing/2014/main" id="{7A1A6B37-F57D-F04E-AE39-134291178BC4}"/>
              </a:ext>
            </a:extLst>
          </p:cNvPr>
          <p:cNvSpPr/>
          <p:nvPr/>
        </p:nvSpPr>
        <p:spPr>
          <a:xfrm>
            <a:off x="857250" y="1833086"/>
            <a:ext cx="4572000" cy="1477328"/>
          </a:xfrm>
          <a:prstGeom prst="rect">
            <a:avLst/>
          </a:prstGeom>
        </p:spPr>
        <p:txBody>
          <a:bodyPr>
            <a:spAutoFit/>
          </a:bodyPr>
          <a:lstStyle/>
          <a:p>
            <a:pPr marL="342900" indent="-342900" algn="just">
              <a:spcBef>
                <a:spcPct val="0"/>
              </a:spcBef>
              <a:spcAft>
                <a:spcPct val="0"/>
              </a:spcAft>
              <a:buClr>
                <a:srgbClr val="009CDC"/>
              </a:buClr>
              <a:buFont typeface="Tahoma" pitchFamily="34" charset="0"/>
              <a:buAutoNum type="arabicPeriod"/>
            </a:pPr>
            <a:r>
              <a:rPr lang="en-US" altLang="en-US" dirty="0">
                <a:cs typeface="Times New Roman" pitchFamily="18" charset="0"/>
              </a:rPr>
              <a:t>Family</a:t>
            </a:r>
          </a:p>
          <a:p>
            <a:pPr marL="342900" indent="-342900" algn="just">
              <a:spcBef>
                <a:spcPct val="0"/>
              </a:spcBef>
              <a:spcAft>
                <a:spcPct val="0"/>
              </a:spcAft>
              <a:buClr>
                <a:srgbClr val="009CDC"/>
              </a:buClr>
              <a:buFont typeface="Tahoma" pitchFamily="34" charset="0"/>
              <a:buAutoNum type="arabicPeriod"/>
            </a:pPr>
            <a:r>
              <a:rPr lang="en-US" altLang="en-US" dirty="0">
                <a:cs typeface="Times New Roman" pitchFamily="18" charset="0"/>
              </a:rPr>
              <a:t>Work</a:t>
            </a:r>
          </a:p>
          <a:p>
            <a:pPr marL="342900" indent="-342900" algn="just">
              <a:spcBef>
                <a:spcPct val="0"/>
              </a:spcBef>
              <a:spcAft>
                <a:spcPct val="0"/>
              </a:spcAft>
              <a:buClr>
                <a:srgbClr val="009CDC"/>
              </a:buClr>
              <a:buFont typeface="Tahoma" pitchFamily="34" charset="0"/>
              <a:buAutoNum type="arabicPeriod"/>
            </a:pPr>
            <a:r>
              <a:rPr lang="en-US" altLang="en-US" dirty="0">
                <a:cs typeface="Times New Roman" pitchFamily="18" charset="0"/>
              </a:rPr>
              <a:t>Diversity Lottery</a:t>
            </a:r>
          </a:p>
          <a:p>
            <a:pPr marL="342900" indent="-342900" algn="just">
              <a:spcBef>
                <a:spcPct val="0"/>
              </a:spcBef>
              <a:spcAft>
                <a:spcPct val="0"/>
              </a:spcAft>
              <a:buClr>
                <a:srgbClr val="009CDC"/>
              </a:buClr>
              <a:buFont typeface="Tahoma" pitchFamily="34" charset="0"/>
              <a:buAutoNum type="arabicPeriod"/>
            </a:pPr>
            <a:r>
              <a:rPr lang="en-US" altLang="en-US" dirty="0">
                <a:cs typeface="Times New Roman" pitchFamily="18" charset="0"/>
              </a:rPr>
              <a:t>Asylum</a:t>
            </a:r>
          </a:p>
          <a:p>
            <a:pPr algn="just">
              <a:spcBef>
                <a:spcPct val="0"/>
              </a:spcBef>
              <a:spcAft>
                <a:spcPct val="0"/>
              </a:spcAft>
              <a:buClr>
                <a:srgbClr val="009CDC"/>
              </a:buClr>
            </a:pPr>
            <a:endParaRPr lang="en-US" altLang="en-US" dirty="0">
              <a:cs typeface="Times New Roman" pitchFamily="18" charset="0"/>
            </a:endParaRPr>
          </a:p>
        </p:txBody>
      </p:sp>
      <p:pic>
        <p:nvPicPr>
          <p:cNvPr id="5" name="Picture 6">
            <a:extLst>
              <a:ext uri="{FF2B5EF4-FFF2-40B4-BE49-F238E27FC236}">
                <a16:creationId xmlns:a16="http://schemas.microsoft.com/office/drawing/2014/main" id="{32894212-50FB-E044-AA0E-5DA6C5CF5283}"/>
              </a:ext>
            </a:extLst>
          </p:cNvPr>
          <p:cNvPicPr>
            <a:picLocks noChangeAspect="1" noChangeArrowheads="1"/>
          </p:cNvPicPr>
          <p:nvPr/>
        </p:nvPicPr>
        <p:blipFill>
          <a:blip r:embed="rId3"/>
          <a:srcRect/>
          <a:stretch>
            <a:fillRect/>
          </a:stretch>
        </p:blipFill>
        <p:spPr>
          <a:xfrm>
            <a:off x="4789170" y="1628775"/>
            <a:ext cx="2743200" cy="1885950"/>
          </a:xfrm>
          <a:prstGeom prst="roundRect">
            <a:avLst/>
          </a:prstGeom>
          <a:effectLst>
            <a:outerShdw blurRad="152400" dir="13500000" sy="23000" kx="1200000" algn="br" rotWithShape="0">
              <a:prstClr val="black">
                <a:alpha val="20000"/>
              </a:prstClr>
            </a:outerShdw>
          </a:effectLst>
        </p:spPr>
      </p:pic>
    </p:spTree>
    <p:extLst>
      <p:ext uri="{BB962C8B-B14F-4D97-AF65-F5344CB8AC3E}">
        <p14:creationId xmlns:p14="http://schemas.microsoft.com/office/powerpoint/2010/main" val="18724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09F57B7-DCF4-9845-90C4-810103E0D949}"/>
              </a:ext>
            </a:extLst>
          </p:cNvPr>
          <p:cNvSpPr>
            <a:spLocks noGrp="1"/>
          </p:cNvSpPr>
          <p:nvPr>
            <p:ph type="subTitle" idx="1"/>
          </p:nvPr>
        </p:nvSpPr>
        <p:spPr/>
        <p:txBody>
          <a:bodyPr/>
          <a:lstStyle/>
          <a:p>
            <a:r>
              <a:rPr lang="en-US" b="1" dirty="0"/>
              <a:t>DIVERSITY</a:t>
            </a:r>
          </a:p>
          <a:p>
            <a:endParaRPr lang="en-GB" b="1" dirty="0"/>
          </a:p>
        </p:txBody>
      </p:sp>
      <p:sp>
        <p:nvSpPr>
          <p:cNvPr id="4" name="Text Placeholder 3">
            <a:extLst>
              <a:ext uri="{FF2B5EF4-FFF2-40B4-BE49-F238E27FC236}">
                <a16:creationId xmlns:a16="http://schemas.microsoft.com/office/drawing/2014/main" id="{E0E4D330-7DA1-6640-B673-DAC06C2C7E06}"/>
              </a:ext>
            </a:extLst>
          </p:cNvPr>
          <p:cNvSpPr>
            <a:spLocks noGrp="1"/>
          </p:cNvSpPr>
          <p:nvPr>
            <p:ph type="body" sz="quarter" idx="11"/>
          </p:nvPr>
        </p:nvSpPr>
        <p:spPr/>
        <p:txBody>
          <a:bodyPr/>
          <a:lstStyle/>
          <a:p>
            <a:r>
              <a:rPr lang="en-US"/>
              <a:t>LOTTERY</a:t>
            </a:r>
          </a:p>
          <a:p>
            <a:endParaRPr lang="en-GB" dirty="0"/>
          </a:p>
        </p:txBody>
      </p:sp>
      <p:sp>
        <p:nvSpPr>
          <p:cNvPr id="3" name="Text Placeholder 2">
            <a:extLst>
              <a:ext uri="{FF2B5EF4-FFF2-40B4-BE49-F238E27FC236}">
                <a16:creationId xmlns:a16="http://schemas.microsoft.com/office/drawing/2014/main" id="{494611D6-98CD-7641-B562-D77D187C3422}"/>
              </a:ext>
            </a:extLst>
          </p:cNvPr>
          <p:cNvSpPr>
            <a:spLocks noGrp="1"/>
          </p:cNvSpPr>
          <p:nvPr>
            <p:ph type="body" sz="quarter" idx="12"/>
          </p:nvPr>
        </p:nvSpPr>
        <p:spPr>
          <a:xfrm>
            <a:off x="358775" y="1185863"/>
            <a:ext cx="5097145" cy="3571875"/>
          </a:xfrm>
        </p:spPr>
        <p:txBody>
          <a:bodyPr/>
          <a:lstStyle/>
          <a:p>
            <a:r>
              <a:rPr lang="en-US" altLang="en-US" sz="1200" dirty="0"/>
              <a:t>50,000 green cards given out each year (about 15 million applicants); must apply during the month of October / early November at this website: https://</a:t>
            </a:r>
            <a:r>
              <a:rPr lang="en-US" altLang="en-US" sz="1200" dirty="0" err="1"/>
              <a:t>www.dvlottery.state.gov</a:t>
            </a:r>
            <a:r>
              <a:rPr lang="en-US" altLang="en-US" sz="1200" dirty="0"/>
              <a:t>/</a:t>
            </a:r>
          </a:p>
          <a:p>
            <a:r>
              <a:rPr lang="en-US" altLang="en-US" sz="1200" dirty="0"/>
              <a:t>Odds of winning the Powerball jackpot? </a:t>
            </a:r>
          </a:p>
          <a:p>
            <a:pPr lvl="1"/>
            <a:r>
              <a:rPr lang="en-US" altLang="en-US" sz="1200" dirty="0">
                <a:solidFill>
                  <a:srgbClr val="81A8BD"/>
                </a:solidFill>
              </a:rPr>
              <a:t>1 in 195,249,054 </a:t>
            </a:r>
          </a:p>
          <a:p>
            <a:r>
              <a:rPr lang="en-US" altLang="en-US" sz="1200" dirty="0"/>
              <a:t>Who is NOT eligible? Persons BORN in: Bangladesh, Brazil, Canada, China (mainland born), Colombia, Dominican Republic, El Salvador, Haiti, India, Jamaica, Mexico, Nigeria, Pakistan, Peru, Philippines, South Korea, United Kingdom (except Northern Ireland) and its dependent territories, and Vietnam. </a:t>
            </a:r>
          </a:p>
          <a:p>
            <a:r>
              <a:rPr lang="en-US" altLang="en-US" sz="1200" dirty="0"/>
              <a:t>Persons born in Hong Kong SAR, Macau SAR, and Taiwan are eligible. </a:t>
            </a:r>
          </a:p>
          <a:p>
            <a:r>
              <a:rPr lang="en-US" altLang="en-US" sz="1200" dirty="0"/>
              <a:t>Apply: https://</a:t>
            </a:r>
            <a:r>
              <a:rPr lang="en-US" altLang="en-US" sz="1200" dirty="0" err="1"/>
              <a:t>dvlottery.state.gov</a:t>
            </a:r>
            <a:r>
              <a:rPr lang="en-US" altLang="en-US" sz="1200" dirty="0"/>
              <a:t>/</a:t>
            </a:r>
            <a:endParaRPr lang="en-US" sz="1200" dirty="0"/>
          </a:p>
          <a:p>
            <a:r>
              <a:rPr lang="en-US" sz="1200" dirty="0"/>
              <a:t>Apply in October-November of each year</a:t>
            </a:r>
            <a:endParaRPr lang="en-US" altLang="en-US" sz="1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984" y="1354872"/>
            <a:ext cx="1696994" cy="1696994"/>
          </a:xfrm>
          <a:prstGeom prst="rect">
            <a:avLst/>
          </a:prstGeom>
        </p:spPr>
      </p:pic>
      <p:sp>
        <p:nvSpPr>
          <p:cNvPr id="7" name="Oval 6"/>
          <p:cNvSpPr/>
          <p:nvPr/>
        </p:nvSpPr>
        <p:spPr>
          <a:xfrm>
            <a:off x="6697363" y="3245708"/>
            <a:ext cx="304800" cy="304800"/>
          </a:xfrm>
          <a:prstGeom prst="ellipse">
            <a:avLst/>
          </a:prstGeom>
          <a:solidFill>
            <a:srgbClr val="00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28022" y="3377587"/>
            <a:ext cx="420130" cy="420130"/>
          </a:xfrm>
          <a:prstGeom prst="ellipse">
            <a:avLst/>
          </a:prstGeom>
          <a:solidFill>
            <a:srgbClr val="00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35795" y="3163330"/>
            <a:ext cx="296561" cy="296561"/>
          </a:xfrm>
          <a:prstGeom prst="ellipse">
            <a:avLst/>
          </a:prstGeom>
          <a:solidFill>
            <a:srgbClr val="00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286769" y="3559549"/>
            <a:ext cx="584084" cy="584084"/>
          </a:xfrm>
          <a:prstGeom prst="ellipse">
            <a:avLst/>
          </a:prstGeom>
          <a:solidFill>
            <a:srgbClr val="00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706899" y="3316205"/>
            <a:ext cx="360710" cy="360710"/>
          </a:xfrm>
          <a:prstGeom prst="ellipse">
            <a:avLst/>
          </a:prstGeom>
          <a:solidFill>
            <a:srgbClr val="00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65988" y="3163330"/>
            <a:ext cx="304800" cy="304800"/>
          </a:xfrm>
          <a:prstGeom prst="ellipse">
            <a:avLst/>
          </a:prstGeom>
          <a:solidFill>
            <a:srgbClr val="00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487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1"/>
          </p:nvPr>
        </p:nvSpPr>
        <p:spPr/>
        <p:txBody>
          <a:bodyPr/>
          <a:lstStyle/>
          <a:p>
            <a:r>
              <a:rPr lang="en-US" sz="2400" b="1" dirty="0"/>
              <a:t>TODAY’S </a:t>
            </a:r>
            <a:r>
              <a:rPr lang="en-US" sz="2400" dirty="0"/>
              <a:t>PRESENTATION</a:t>
            </a:r>
          </a:p>
        </p:txBody>
      </p:sp>
      <p:sp>
        <p:nvSpPr>
          <p:cNvPr id="8" name="Slide Number Placeholder 7">
            <a:extLst>
              <a:ext uri="{FF2B5EF4-FFF2-40B4-BE49-F238E27FC236}">
                <a16:creationId xmlns:a16="http://schemas.microsoft.com/office/drawing/2014/main" id="{9A2B9AA9-F0AA-4AB3-A8EB-C7134C8FB9B4}"/>
              </a:ext>
            </a:extLst>
          </p:cNvPr>
          <p:cNvSpPr>
            <a:spLocks noGrp="1"/>
          </p:cNvSpPr>
          <p:nvPr>
            <p:ph type="sldNum" sz="quarter" idx="12"/>
          </p:nvPr>
        </p:nvSpPr>
        <p:spPr/>
        <p:txBody>
          <a:bodyPr/>
          <a:lstStyle/>
          <a:p>
            <a:fld id="{5E0F1BB3-AF99-0C4E-BCA0-6DD17513A514}" type="slidenum">
              <a:rPr lang="en-US" smtClean="0"/>
              <a:pPr/>
              <a:t>4</a:t>
            </a:fld>
            <a:endParaRPr lang="en-US" dirty="0"/>
          </a:p>
        </p:txBody>
      </p:sp>
      <p:sp>
        <p:nvSpPr>
          <p:cNvPr id="4" name="Text Placeholder 3"/>
          <p:cNvSpPr>
            <a:spLocks noGrp="1"/>
          </p:cNvSpPr>
          <p:nvPr>
            <p:ph type="body" sz="quarter" idx="13"/>
          </p:nvPr>
        </p:nvSpPr>
        <p:spPr/>
        <p:txBody>
          <a:bodyPr>
            <a:normAutofit/>
          </a:bodyPr>
          <a:lstStyle/>
          <a:p>
            <a:pPr>
              <a:buBlip>
                <a:blip r:embed="rId3"/>
              </a:buBlip>
            </a:pPr>
            <a:r>
              <a:rPr lang="en-US" altLang="en-US" sz="1500" dirty="0"/>
              <a:t>Overview of Immigration System</a:t>
            </a:r>
          </a:p>
          <a:p>
            <a:pPr>
              <a:buBlip>
                <a:blip r:embed="rId3"/>
              </a:buBlip>
            </a:pPr>
            <a:endParaRPr lang="en-US" altLang="en-US" sz="1500" dirty="0"/>
          </a:p>
          <a:p>
            <a:pPr>
              <a:buBlip>
                <a:blip r:embed="rId3"/>
              </a:buBlip>
            </a:pPr>
            <a:r>
              <a:rPr lang="en-US" altLang="en-US" sz="1500" dirty="0"/>
              <a:t>Review of Important Documents</a:t>
            </a:r>
          </a:p>
          <a:p>
            <a:pPr>
              <a:buBlip>
                <a:blip r:embed="rId3"/>
              </a:buBlip>
            </a:pPr>
            <a:endParaRPr lang="en-US" altLang="en-US" sz="1500" dirty="0"/>
          </a:p>
          <a:p>
            <a:pPr>
              <a:buBlip>
                <a:blip r:embed="rId3"/>
              </a:buBlip>
            </a:pPr>
            <a:r>
              <a:rPr lang="en-US" altLang="en-US" sz="1500" dirty="0"/>
              <a:t>Nonimmigrant Visas </a:t>
            </a:r>
          </a:p>
          <a:p>
            <a:pPr>
              <a:buBlip>
                <a:blip r:embed="rId3"/>
              </a:buBlip>
            </a:pPr>
            <a:endParaRPr lang="en-US" altLang="en-US" sz="1500" dirty="0"/>
          </a:p>
          <a:p>
            <a:pPr>
              <a:buBlip>
                <a:blip r:embed="rId3"/>
              </a:buBlip>
            </a:pPr>
            <a:r>
              <a:rPr lang="en-US" altLang="en-US" sz="1500" dirty="0"/>
              <a:t>Immigrant Visas</a:t>
            </a:r>
          </a:p>
          <a:p>
            <a:pPr marL="0" indent="0">
              <a:buNone/>
            </a:pPr>
            <a:endParaRPr lang="en-US" altLang="en-US" sz="1500" dirty="0"/>
          </a:p>
          <a:p>
            <a:pPr>
              <a:buBlip>
                <a:blip r:embed="rId3"/>
              </a:buBlip>
            </a:pPr>
            <a:r>
              <a:rPr lang="en-US" altLang="en-US" sz="1500" dirty="0"/>
              <a:t>General Advice </a:t>
            </a:r>
          </a:p>
        </p:txBody>
      </p:sp>
    </p:spTree>
    <p:extLst>
      <p:ext uri="{BB962C8B-B14F-4D97-AF65-F5344CB8AC3E}">
        <p14:creationId xmlns:p14="http://schemas.microsoft.com/office/powerpoint/2010/main" val="353036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D04DE70-ABB7-2443-B667-B88A7E0A4F5A}"/>
              </a:ext>
            </a:extLst>
          </p:cNvPr>
          <p:cNvSpPr>
            <a:spLocks noGrp="1"/>
          </p:cNvSpPr>
          <p:nvPr>
            <p:ph type="subTitle" idx="1"/>
          </p:nvPr>
        </p:nvSpPr>
        <p:spPr/>
        <p:txBody>
          <a:bodyPr/>
          <a:lstStyle/>
          <a:p>
            <a:r>
              <a:rPr lang="en-US" b="1" dirty="0"/>
              <a:t>DIVERSITY</a:t>
            </a:r>
          </a:p>
          <a:p>
            <a:endParaRPr lang="en-US" b="1" dirty="0"/>
          </a:p>
          <a:p>
            <a:endParaRPr lang="en-GB" b="1" dirty="0"/>
          </a:p>
        </p:txBody>
      </p:sp>
      <p:sp>
        <p:nvSpPr>
          <p:cNvPr id="4" name="Text Placeholder 3">
            <a:extLst>
              <a:ext uri="{FF2B5EF4-FFF2-40B4-BE49-F238E27FC236}">
                <a16:creationId xmlns:a16="http://schemas.microsoft.com/office/drawing/2014/main" id="{A098EF96-7F9B-9741-BE49-20EB7B00FFFC}"/>
              </a:ext>
            </a:extLst>
          </p:cNvPr>
          <p:cNvSpPr>
            <a:spLocks noGrp="1"/>
          </p:cNvSpPr>
          <p:nvPr>
            <p:ph type="body" sz="quarter" idx="11"/>
          </p:nvPr>
        </p:nvSpPr>
        <p:spPr/>
        <p:txBody>
          <a:bodyPr/>
          <a:lstStyle/>
          <a:p>
            <a:r>
              <a:rPr lang="en-US"/>
              <a:t>LOTTERY</a:t>
            </a:r>
          </a:p>
          <a:p>
            <a:endParaRPr lang="en-GB" dirty="0"/>
          </a:p>
        </p:txBody>
      </p:sp>
      <p:sp>
        <p:nvSpPr>
          <p:cNvPr id="3" name="Text Placeholder 2">
            <a:extLst>
              <a:ext uri="{FF2B5EF4-FFF2-40B4-BE49-F238E27FC236}">
                <a16:creationId xmlns:a16="http://schemas.microsoft.com/office/drawing/2014/main" id="{9B7DC49A-5D01-564E-B07A-3BE73BFD7F02}"/>
              </a:ext>
            </a:extLst>
          </p:cNvPr>
          <p:cNvSpPr>
            <a:spLocks noGrp="1"/>
          </p:cNvSpPr>
          <p:nvPr>
            <p:ph type="body" sz="quarter" idx="12"/>
          </p:nvPr>
        </p:nvSpPr>
        <p:spPr>
          <a:xfrm>
            <a:off x="358775" y="1185863"/>
            <a:ext cx="8455025" cy="3571875"/>
          </a:xfrm>
        </p:spPr>
        <p:txBody>
          <a:bodyPr/>
          <a:lstStyle/>
          <a:p>
            <a:r>
              <a:rPr lang="en-US" dirty="0"/>
              <a:t>Countries with the most DV Lottery Winners (Approved/Issued visas/green cards in parenthesis)</a:t>
            </a:r>
          </a:p>
          <a:p>
            <a:pPr lvl="1"/>
            <a:r>
              <a:rPr lang="en-US" dirty="0">
                <a:solidFill>
                  <a:srgbClr val="81A8BD"/>
                </a:solidFill>
              </a:rPr>
              <a:t>Albania  4,484 (2,630)</a:t>
            </a:r>
          </a:p>
          <a:p>
            <a:pPr lvl="1"/>
            <a:r>
              <a:rPr lang="en-US" dirty="0">
                <a:solidFill>
                  <a:srgbClr val="81A8BD"/>
                </a:solidFill>
              </a:rPr>
              <a:t>Democratic Republic Of The Congo  4,497 (2,874)</a:t>
            </a:r>
          </a:p>
          <a:p>
            <a:pPr lvl="1"/>
            <a:r>
              <a:rPr lang="en-US" dirty="0">
                <a:solidFill>
                  <a:srgbClr val="81A8BD"/>
                </a:solidFill>
              </a:rPr>
              <a:t>Egypt  4,495 (3,466)</a:t>
            </a:r>
          </a:p>
          <a:p>
            <a:pPr lvl="1"/>
            <a:r>
              <a:rPr lang="en-US" dirty="0">
                <a:solidFill>
                  <a:srgbClr val="81A8BD"/>
                </a:solidFill>
              </a:rPr>
              <a:t>Ethiopia  4,496 (2,106)</a:t>
            </a:r>
          </a:p>
          <a:p>
            <a:pPr lvl="1"/>
            <a:r>
              <a:rPr lang="en-US" dirty="0">
                <a:solidFill>
                  <a:srgbClr val="81A8BD"/>
                </a:solidFill>
              </a:rPr>
              <a:t>Iran  4,500 (318)</a:t>
            </a:r>
          </a:p>
          <a:p>
            <a:pPr lvl="1"/>
            <a:r>
              <a:rPr lang="en-US" dirty="0">
                <a:solidFill>
                  <a:srgbClr val="81A8BD"/>
                </a:solidFill>
              </a:rPr>
              <a:t>Nepal  4,097 (3,307)</a:t>
            </a:r>
          </a:p>
          <a:p>
            <a:pPr lvl="1"/>
            <a:r>
              <a:rPr lang="en-US" dirty="0">
                <a:solidFill>
                  <a:srgbClr val="81A8BD"/>
                </a:solidFill>
              </a:rPr>
              <a:t>Russia  4,500 (2,175)</a:t>
            </a:r>
          </a:p>
          <a:p>
            <a:pPr lvl="1"/>
            <a:r>
              <a:rPr lang="en-US" dirty="0">
                <a:solidFill>
                  <a:srgbClr val="81A8BD"/>
                </a:solidFill>
              </a:rPr>
              <a:t>Turkey  4,390 (1,821)</a:t>
            </a:r>
          </a:p>
          <a:p>
            <a:pPr lvl="1"/>
            <a:r>
              <a:rPr lang="en-US" dirty="0">
                <a:solidFill>
                  <a:srgbClr val="81A8BD"/>
                </a:solidFill>
              </a:rPr>
              <a:t>Ukraine  4,478 (2,653)</a:t>
            </a:r>
          </a:p>
          <a:p>
            <a:pPr lvl="1"/>
            <a:r>
              <a:rPr lang="en-US" dirty="0">
                <a:solidFill>
                  <a:srgbClr val="81A8BD"/>
                </a:solidFill>
              </a:rPr>
              <a:t>Uzbekistan  4,494 (2,058)</a:t>
            </a:r>
          </a:p>
          <a:p>
            <a:endParaRPr lang="en-GB" dirty="0"/>
          </a:p>
        </p:txBody>
      </p:sp>
    </p:spTree>
    <p:extLst>
      <p:ext uri="{BB962C8B-B14F-4D97-AF65-F5344CB8AC3E}">
        <p14:creationId xmlns:p14="http://schemas.microsoft.com/office/powerpoint/2010/main" val="21100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4FCF842-3C8F-994C-9C07-BE611DFFE380}"/>
              </a:ext>
            </a:extLst>
          </p:cNvPr>
          <p:cNvSpPr>
            <a:spLocks noGrp="1"/>
          </p:cNvSpPr>
          <p:nvPr>
            <p:ph type="subTitle" idx="1"/>
          </p:nvPr>
        </p:nvSpPr>
        <p:spPr/>
        <p:txBody>
          <a:bodyPr/>
          <a:lstStyle/>
          <a:p>
            <a:r>
              <a:rPr lang="en-US" b="1" dirty="0"/>
              <a:t>FAMILY-BASED</a:t>
            </a:r>
          </a:p>
          <a:p>
            <a:endParaRPr lang="en-GB" b="1" dirty="0"/>
          </a:p>
        </p:txBody>
      </p:sp>
      <p:sp>
        <p:nvSpPr>
          <p:cNvPr id="4" name="Text Placeholder 3">
            <a:extLst>
              <a:ext uri="{FF2B5EF4-FFF2-40B4-BE49-F238E27FC236}">
                <a16:creationId xmlns:a16="http://schemas.microsoft.com/office/drawing/2014/main" id="{BAC87996-A014-B74E-B97B-58DF73C10B1D}"/>
              </a:ext>
            </a:extLst>
          </p:cNvPr>
          <p:cNvSpPr>
            <a:spLocks noGrp="1"/>
          </p:cNvSpPr>
          <p:nvPr>
            <p:ph type="body" sz="quarter" idx="11"/>
          </p:nvPr>
        </p:nvSpPr>
        <p:spPr/>
        <p:txBody>
          <a:bodyPr/>
          <a:lstStyle/>
          <a:p>
            <a:r>
              <a:rPr lang="en-US"/>
              <a:t>PERMANENT RESIDENCE</a:t>
            </a:r>
          </a:p>
          <a:p>
            <a:endParaRPr lang="en-GB" dirty="0"/>
          </a:p>
        </p:txBody>
      </p:sp>
      <p:sp>
        <p:nvSpPr>
          <p:cNvPr id="3" name="Text Placeholder 2">
            <a:extLst>
              <a:ext uri="{FF2B5EF4-FFF2-40B4-BE49-F238E27FC236}">
                <a16:creationId xmlns:a16="http://schemas.microsoft.com/office/drawing/2014/main" id="{CB218C90-75D7-C24D-B2C4-B006F9173A38}"/>
              </a:ext>
            </a:extLst>
          </p:cNvPr>
          <p:cNvSpPr>
            <a:spLocks noGrp="1"/>
          </p:cNvSpPr>
          <p:nvPr>
            <p:ph type="body" sz="quarter" idx="12"/>
          </p:nvPr>
        </p:nvSpPr>
        <p:spPr>
          <a:xfrm>
            <a:off x="358775" y="1185863"/>
            <a:ext cx="5308857" cy="3571875"/>
          </a:xfrm>
        </p:spPr>
        <p:txBody>
          <a:bodyPr/>
          <a:lstStyle/>
          <a:p>
            <a:r>
              <a:rPr lang="en-US" altLang="en-US" b="1" dirty="0"/>
              <a:t>Quick Process:</a:t>
            </a:r>
            <a:r>
              <a:rPr lang="en-US" altLang="en-US" dirty="0"/>
              <a:t> Immediate relatives (spouses, minor children who are unmarried &amp; parents of U.S. citizens)</a:t>
            </a:r>
          </a:p>
          <a:p>
            <a:endParaRPr lang="en-US" altLang="en-US" dirty="0"/>
          </a:p>
          <a:p>
            <a:r>
              <a:rPr lang="en-US" altLang="en-US" b="1" dirty="0"/>
              <a:t>Slow Process:</a:t>
            </a:r>
            <a:r>
              <a:rPr lang="en-US" altLang="en-US" dirty="0"/>
              <a:t> Other close family members of citizens or permanent residents can sponsor you, including:</a:t>
            </a:r>
          </a:p>
          <a:p>
            <a:pPr lvl="1"/>
            <a:endParaRPr lang="en-US" altLang="en-US" dirty="0"/>
          </a:p>
          <a:p>
            <a:pPr lvl="1"/>
            <a:r>
              <a:rPr lang="en-US" altLang="en-US" dirty="0">
                <a:solidFill>
                  <a:srgbClr val="81A8BD"/>
                </a:solidFill>
              </a:rPr>
              <a:t>Unmarried sons &amp; daughters of citizens (over age 21)</a:t>
            </a:r>
          </a:p>
          <a:p>
            <a:pPr lvl="1"/>
            <a:r>
              <a:rPr lang="en-US" altLang="en-US" dirty="0">
                <a:solidFill>
                  <a:srgbClr val="81A8BD"/>
                </a:solidFill>
              </a:rPr>
              <a:t>Spouses &amp; children of </a:t>
            </a:r>
            <a:r>
              <a:rPr lang="en-US" altLang="en-US" dirty="0" err="1">
                <a:solidFill>
                  <a:srgbClr val="81A8BD"/>
                </a:solidFill>
              </a:rPr>
              <a:t>LPRs</a:t>
            </a:r>
            <a:r>
              <a:rPr lang="en-US" altLang="en-US" dirty="0">
                <a:solidFill>
                  <a:srgbClr val="81A8BD"/>
                </a:solidFill>
              </a:rPr>
              <a:t> (2A) &amp; unmarried sons/daughters of </a:t>
            </a:r>
            <a:r>
              <a:rPr lang="en-US" altLang="en-US" dirty="0" err="1">
                <a:solidFill>
                  <a:srgbClr val="81A8BD"/>
                </a:solidFill>
              </a:rPr>
              <a:t>LPRs</a:t>
            </a:r>
            <a:r>
              <a:rPr lang="en-US" altLang="en-US" dirty="0">
                <a:solidFill>
                  <a:srgbClr val="81A8BD"/>
                </a:solidFill>
              </a:rPr>
              <a:t> (2B)</a:t>
            </a:r>
          </a:p>
          <a:p>
            <a:pPr lvl="1"/>
            <a:r>
              <a:rPr lang="en-US" altLang="en-US" dirty="0">
                <a:solidFill>
                  <a:srgbClr val="81A8BD"/>
                </a:solidFill>
              </a:rPr>
              <a:t>Married sons &amp; daughters of citizens</a:t>
            </a:r>
          </a:p>
          <a:p>
            <a:pPr lvl="1"/>
            <a:r>
              <a:rPr lang="en-US" altLang="en-US" dirty="0">
                <a:solidFill>
                  <a:srgbClr val="81A8BD"/>
                </a:solidFill>
              </a:rPr>
              <a:t>Brothers &amp; sisters of citizens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124" y="1672281"/>
            <a:ext cx="1786238" cy="1786238"/>
          </a:xfrm>
          <a:prstGeom prst="rect">
            <a:avLst/>
          </a:prstGeom>
        </p:spPr>
      </p:pic>
    </p:spTree>
    <p:extLst>
      <p:ext uri="{BB962C8B-B14F-4D97-AF65-F5344CB8AC3E}">
        <p14:creationId xmlns:p14="http://schemas.microsoft.com/office/powerpoint/2010/main" val="77999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907B17E-D078-AC42-BAC2-978FF3F54DD7}"/>
              </a:ext>
            </a:extLst>
          </p:cNvPr>
          <p:cNvSpPr>
            <a:spLocks noGrp="1"/>
          </p:cNvSpPr>
          <p:nvPr>
            <p:ph type="subTitle" idx="1"/>
          </p:nvPr>
        </p:nvSpPr>
        <p:spPr/>
        <p:txBody>
          <a:bodyPr/>
          <a:lstStyle/>
          <a:p>
            <a:r>
              <a:rPr lang="en-US" b="1" dirty="0"/>
              <a:t>November 2022</a:t>
            </a:r>
            <a:endParaRPr lang="en-US" dirty="0"/>
          </a:p>
        </p:txBody>
      </p:sp>
      <p:sp>
        <p:nvSpPr>
          <p:cNvPr id="3" name="Text Placeholder 2">
            <a:extLst>
              <a:ext uri="{FF2B5EF4-FFF2-40B4-BE49-F238E27FC236}">
                <a16:creationId xmlns:a16="http://schemas.microsoft.com/office/drawing/2014/main" id="{F9CF1D62-1C73-CC4B-8D53-EB02D3D5A4C9}"/>
              </a:ext>
            </a:extLst>
          </p:cNvPr>
          <p:cNvSpPr>
            <a:spLocks noGrp="1"/>
          </p:cNvSpPr>
          <p:nvPr>
            <p:ph type="body" sz="quarter" idx="10"/>
          </p:nvPr>
        </p:nvSpPr>
        <p:spPr/>
        <p:txBody>
          <a:bodyPr/>
          <a:lstStyle/>
          <a:p>
            <a:r>
              <a:rPr lang="en-US"/>
              <a:t>FAMILY BULLETIN</a:t>
            </a:r>
          </a:p>
          <a:p>
            <a:endParaRPr lang="en-GB" dirty="0"/>
          </a:p>
        </p:txBody>
      </p:sp>
      <p:sp>
        <p:nvSpPr>
          <p:cNvPr id="6" name="Rectangle 1">
            <a:extLst>
              <a:ext uri="{FF2B5EF4-FFF2-40B4-BE49-F238E27FC236}">
                <a16:creationId xmlns:a16="http://schemas.microsoft.com/office/drawing/2014/main" id="{357FF67E-C213-48D6-8B6E-F56A392B1E79}"/>
              </a:ext>
            </a:extLst>
          </p:cNvPr>
          <p:cNvSpPr>
            <a:spLocks noChangeArrowheads="1"/>
          </p:cNvSpPr>
          <p:nvPr/>
        </p:nvSpPr>
        <p:spPr bwMode="auto">
          <a:xfrm>
            <a:off x="-252945" y="1069706"/>
            <a:ext cx="11868192" cy="66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DD65E396-B254-436B-A6AB-381A21880794}"/>
              </a:ext>
            </a:extLst>
          </p:cNvPr>
          <p:cNvSpPr>
            <a:spLocks noChangeArrowheads="1"/>
          </p:cNvSpPr>
          <p:nvPr/>
        </p:nvSpPr>
        <p:spPr bwMode="auto">
          <a:xfrm>
            <a:off x="-114045" y="1066810"/>
            <a:ext cx="11619642" cy="64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5E80C669-A1CC-47D5-80AF-24EF5ECCAD6D}"/>
              </a:ext>
            </a:extLst>
          </p:cNvPr>
          <p:cNvSpPr>
            <a:spLocks noChangeArrowheads="1"/>
          </p:cNvSpPr>
          <p:nvPr/>
        </p:nvSpPr>
        <p:spPr bwMode="auto">
          <a:xfrm flipV="1">
            <a:off x="226578" y="928808"/>
            <a:ext cx="103043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75E0FA41-DEAE-4DB6-BC88-7EA7098FD67A}"/>
              </a:ext>
            </a:extLst>
          </p:cNvPr>
          <p:cNvPicPr>
            <a:picLocks noChangeAspect="1"/>
          </p:cNvPicPr>
          <p:nvPr/>
        </p:nvPicPr>
        <p:blipFill>
          <a:blip r:embed="rId3"/>
          <a:stretch>
            <a:fillRect/>
          </a:stretch>
        </p:blipFill>
        <p:spPr>
          <a:xfrm>
            <a:off x="328816" y="1452867"/>
            <a:ext cx="8486368" cy="2115495"/>
          </a:xfrm>
          <a:prstGeom prst="rect">
            <a:avLst/>
          </a:prstGeom>
        </p:spPr>
      </p:pic>
    </p:spTree>
    <p:extLst>
      <p:ext uri="{BB962C8B-B14F-4D97-AF65-F5344CB8AC3E}">
        <p14:creationId xmlns:p14="http://schemas.microsoft.com/office/powerpoint/2010/main" val="174976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a:t>EMPLOYMENT-BASED</a:t>
            </a:r>
          </a:p>
        </p:txBody>
      </p:sp>
      <p:sp>
        <p:nvSpPr>
          <p:cNvPr id="3" name="Text Placeholder 2"/>
          <p:cNvSpPr>
            <a:spLocks noGrp="1"/>
          </p:cNvSpPr>
          <p:nvPr>
            <p:ph type="body" sz="quarter" idx="10"/>
          </p:nvPr>
        </p:nvSpPr>
        <p:spPr/>
        <p:txBody>
          <a:bodyPr/>
          <a:lstStyle/>
          <a:p>
            <a:r>
              <a:rPr lang="en-US" dirty="0"/>
              <a:t>CATEGORIES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7183" y="3070263"/>
            <a:ext cx="1516582" cy="1513474"/>
          </a:xfrm>
          <a:prstGeom prst="ellipse">
            <a:avLst/>
          </a:prstGeom>
          <a:ln w="28575">
            <a:solidFill>
              <a:srgbClr val="009CDC"/>
            </a:solidFill>
          </a:ln>
        </p:spPr>
      </p:pic>
      <p:sp>
        <p:nvSpPr>
          <p:cNvPr id="5" name="Rectangle 4"/>
          <p:cNvSpPr/>
          <p:nvPr/>
        </p:nvSpPr>
        <p:spPr>
          <a:xfrm>
            <a:off x="411480" y="2497355"/>
            <a:ext cx="8321040" cy="317537"/>
          </a:xfrm>
          <a:prstGeom prst="rect">
            <a:avLst/>
          </a:prstGeom>
          <a:solidFill>
            <a:srgbClr val="253746">
              <a:alpha val="20000"/>
            </a:srgbClr>
          </a:solidFill>
          <a:ln w="12700">
            <a:noFill/>
          </a:ln>
          <a:effectLst/>
        </p:spPr>
        <p:style>
          <a:lnRef idx="1">
            <a:schemeClr val="accent2">
              <a:shade val="80000"/>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lt1">
              <a:hueOff val="0"/>
              <a:satOff val="0"/>
              <a:lumOff val="0"/>
              <a:alphaOff val="0"/>
            </a:schemeClr>
          </a:fontRef>
        </p:style>
        <p:txBody>
          <a:bodyPr lIns="45720" tIns="9144" rIns="45720" bIns="9144" anchor="ctr"/>
          <a:lstStyle/>
          <a:p>
            <a:pPr eaLnBrk="0" hangingPunct="0">
              <a:defRPr/>
            </a:pPr>
            <a:r>
              <a:rPr lang="en-US" altLang="en-US" sz="1400" dirty="0">
                <a:solidFill>
                  <a:schemeClr val="tx1">
                    <a:lumMod val="50000"/>
                  </a:schemeClr>
                </a:solidFill>
                <a:cs typeface="Times New Roman" pitchFamily="18" charset="0"/>
              </a:rPr>
              <a:t>EB-5:  Employment Creation (Investors)</a:t>
            </a:r>
          </a:p>
        </p:txBody>
      </p:sp>
      <p:sp>
        <p:nvSpPr>
          <p:cNvPr id="6" name="Rectangle 5"/>
          <p:cNvSpPr/>
          <p:nvPr/>
        </p:nvSpPr>
        <p:spPr>
          <a:xfrm>
            <a:off x="411480" y="1185802"/>
            <a:ext cx="8321040" cy="327454"/>
          </a:xfrm>
          <a:prstGeom prst="rect">
            <a:avLst/>
          </a:prstGeom>
          <a:solidFill>
            <a:srgbClr val="253746">
              <a:alpha val="20000"/>
            </a:srgbClr>
          </a:solidFill>
          <a:ln w="12700">
            <a:noFill/>
          </a:ln>
          <a:effectLst/>
        </p:spPr>
        <p:style>
          <a:lnRef idx="1">
            <a:schemeClr val="accent2">
              <a:shade val="80000"/>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lt1">
              <a:hueOff val="0"/>
              <a:satOff val="0"/>
              <a:lumOff val="0"/>
              <a:alphaOff val="0"/>
            </a:schemeClr>
          </a:fontRef>
        </p:style>
        <p:txBody>
          <a:bodyPr lIns="45720" tIns="9144" rIns="45720" bIns="9144" anchor="ctr"/>
          <a:lstStyle/>
          <a:p>
            <a:r>
              <a:rPr lang="en-US" altLang="en-US" sz="1400" dirty="0">
                <a:solidFill>
                  <a:schemeClr val="tx1">
                    <a:lumMod val="50000"/>
                  </a:schemeClr>
                </a:solidFill>
                <a:cs typeface="Times New Roman" pitchFamily="18" charset="0"/>
              </a:rPr>
              <a:t>EB-1:  Priority Workers</a:t>
            </a:r>
          </a:p>
        </p:txBody>
      </p:sp>
      <p:sp>
        <p:nvSpPr>
          <p:cNvPr id="7" name="Rectangle 6"/>
          <p:cNvSpPr/>
          <p:nvPr/>
        </p:nvSpPr>
        <p:spPr>
          <a:xfrm>
            <a:off x="411480" y="1513256"/>
            <a:ext cx="8321040" cy="327454"/>
          </a:xfrm>
          <a:prstGeom prst="rect">
            <a:avLst/>
          </a:prstGeom>
          <a:solidFill>
            <a:srgbClr val="253746"/>
          </a:solidFill>
          <a:ln w="12700">
            <a:noFill/>
          </a:ln>
          <a:effectLst/>
        </p:spPr>
        <p:style>
          <a:lnRef idx="1">
            <a:schemeClr val="accent2">
              <a:shade val="80000"/>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lt1">
              <a:hueOff val="0"/>
              <a:satOff val="0"/>
              <a:lumOff val="0"/>
              <a:alphaOff val="0"/>
            </a:schemeClr>
          </a:fontRef>
        </p:style>
        <p:txBody>
          <a:bodyPr lIns="45720" tIns="9144" rIns="45720" bIns="9144" anchor="ctr"/>
          <a:lstStyle/>
          <a:p>
            <a:r>
              <a:rPr lang="en-US" altLang="en-US" sz="1400" dirty="0">
                <a:solidFill>
                  <a:schemeClr val="bg1"/>
                </a:solidFill>
                <a:cs typeface="Times New Roman" pitchFamily="18" charset="0"/>
              </a:rPr>
              <a:t>EB-2:  Advance-degree professionals &amp; aliens of exceptional ability</a:t>
            </a:r>
          </a:p>
        </p:txBody>
      </p:sp>
      <p:sp>
        <p:nvSpPr>
          <p:cNvPr id="8" name="Rectangle 7"/>
          <p:cNvSpPr/>
          <p:nvPr/>
        </p:nvSpPr>
        <p:spPr>
          <a:xfrm>
            <a:off x="411480" y="1840710"/>
            <a:ext cx="8321040" cy="327454"/>
          </a:xfrm>
          <a:prstGeom prst="rect">
            <a:avLst/>
          </a:prstGeom>
          <a:solidFill>
            <a:srgbClr val="253746">
              <a:alpha val="20000"/>
            </a:srgbClr>
          </a:solidFill>
          <a:ln w="12700">
            <a:noFill/>
          </a:ln>
          <a:effectLst/>
        </p:spPr>
        <p:style>
          <a:lnRef idx="1">
            <a:schemeClr val="accent2">
              <a:shade val="80000"/>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lt1">
              <a:hueOff val="0"/>
              <a:satOff val="0"/>
              <a:lumOff val="0"/>
              <a:alphaOff val="0"/>
            </a:schemeClr>
          </a:fontRef>
        </p:style>
        <p:txBody>
          <a:bodyPr lIns="45720" tIns="9144" rIns="45720" bIns="9144" anchor="ctr"/>
          <a:lstStyle/>
          <a:p>
            <a:r>
              <a:rPr lang="en-US" altLang="en-US" sz="1400" dirty="0">
                <a:solidFill>
                  <a:schemeClr val="tx1">
                    <a:lumMod val="50000"/>
                  </a:schemeClr>
                </a:solidFill>
                <a:cs typeface="Times New Roman" pitchFamily="18" charset="0"/>
              </a:rPr>
              <a:t>EB-3:  Professional, skilled &amp; unskilled workers* (*labor certification required)</a:t>
            </a:r>
          </a:p>
        </p:txBody>
      </p:sp>
      <p:sp>
        <p:nvSpPr>
          <p:cNvPr id="9" name="Rectangle 8"/>
          <p:cNvSpPr/>
          <p:nvPr/>
        </p:nvSpPr>
        <p:spPr>
          <a:xfrm>
            <a:off x="411480" y="2169901"/>
            <a:ext cx="8321040" cy="327454"/>
          </a:xfrm>
          <a:prstGeom prst="rect">
            <a:avLst/>
          </a:prstGeom>
          <a:solidFill>
            <a:srgbClr val="253746"/>
          </a:solidFill>
          <a:ln w="12700">
            <a:noFill/>
          </a:ln>
          <a:effectLst/>
        </p:spPr>
        <p:style>
          <a:lnRef idx="1">
            <a:schemeClr val="accent2">
              <a:shade val="80000"/>
              <a:hueOff val="0"/>
              <a:satOff val="0"/>
              <a:lumOff val="0"/>
              <a:alphaOff val="0"/>
            </a:schemeClr>
          </a:lnRef>
          <a:fillRef idx="1">
            <a:schemeClr val="accent2">
              <a:tint val="40000"/>
              <a:hueOff val="0"/>
              <a:satOff val="0"/>
              <a:lumOff val="0"/>
              <a:alphaOff val="0"/>
            </a:schemeClr>
          </a:fillRef>
          <a:effectRef idx="1">
            <a:schemeClr val="accent2">
              <a:tint val="40000"/>
              <a:hueOff val="0"/>
              <a:satOff val="0"/>
              <a:lumOff val="0"/>
              <a:alphaOff val="0"/>
            </a:schemeClr>
          </a:effectRef>
          <a:fontRef idx="minor">
            <a:schemeClr val="lt1">
              <a:hueOff val="0"/>
              <a:satOff val="0"/>
              <a:lumOff val="0"/>
              <a:alphaOff val="0"/>
            </a:schemeClr>
          </a:fontRef>
        </p:style>
        <p:txBody>
          <a:bodyPr lIns="45720" tIns="9144" rIns="45720" bIns="9144" anchor="ctr"/>
          <a:lstStyle/>
          <a:p>
            <a:pPr eaLnBrk="0" hangingPunct="0">
              <a:defRPr/>
            </a:pPr>
            <a:r>
              <a:rPr lang="en-US" altLang="en-US" sz="1400" dirty="0">
                <a:solidFill>
                  <a:schemeClr val="bg1"/>
                </a:solidFill>
                <a:cs typeface="Times New Roman" pitchFamily="18" charset="0"/>
              </a:rPr>
              <a:t>EB-4:  Special Immigrants</a:t>
            </a:r>
            <a:endParaRPr lang="en-US" sz="1400" dirty="0">
              <a:solidFill>
                <a:schemeClr val="bg1"/>
              </a:solidFill>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53400" y="3070263"/>
            <a:ext cx="1522240" cy="1513474"/>
          </a:xfrm>
          <a:prstGeom prst="ellipse">
            <a:avLst/>
          </a:prstGeom>
          <a:ln w="28575">
            <a:solidFill>
              <a:srgbClr val="009CDC"/>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55358" y="3071630"/>
            <a:ext cx="1517320" cy="1525680"/>
          </a:xfrm>
          <a:prstGeom prst="ellipse">
            <a:avLst/>
          </a:prstGeom>
          <a:ln w="28575">
            <a:solidFill>
              <a:srgbClr val="009CDC"/>
            </a:solidFill>
          </a:ln>
        </p:spPr>
      </p:pic>
      <p:pic>
        <p:nvPicPr>
          <p:cNvPr id="12" name="Picture 11" descr="shutterstock_19944387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952608" y="3068618"/>
            <a:ext cx="1524128" cy="1525468"/>
          </a:xfrm>
          <a:prstGeom prst="ellipse">
            <a:avLst/>
          </a:prstGeom>
          <a:ln w="28575">
            <a:solidFill>
              <a:srgbClr val="009CDC"/>
            </a:solidFill>
          </a:ln>
        </p:spPr>
      </p:pic>
    </p:spTree>
    <p:extLst>
      <p:ext uri="{BB962C8B-B14F-4D97-AF65-F5344CB8AC3E}">
        <p14:creationId xmlns:p14="http://schemas.microsoft.com/office/powerpoint/2010/main" val="174387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ttp://selfmadescholar.com/b/wp-content/uploads/college-degree-300x258.jpg">
            <a:extLst>
              <a:ext uri="{FF2B5EF4-FFF2-40B4-BE49-F238E27FC236}">
                <a16:creationId xmlns:a16="http://schemas.microsoft.com/office/drawing/2014/main" id="{96A66DFC-0D79-CB49-9A90-80758D0B5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938009" y="192296"/>
            <a:ext cx="2000251" cy="21139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1">
            <a:extLst>
              <a:ext uri="{FF2B5EF4-FFF2-40B4-BE49-F238E27FC236}">
                <a16:creationId xmlns:a16="http://schemas.microsoft.com/office/drawing/2014/main" id="{3CFA4235-EBD2-244A-BCBE-04242618A50F}"/>
              </a:ext>
            </a:extLst>
          </p:cNvPr>
          <p:cNvSpPr>
            <a:spLocks noGrp="1"/>
          </p:cNvSpPr>
          <p:nvPr>
            <p:ph type="subTitle" idx="1"/>
          </p:nvPr>
        </p:nvSpPr>
        <p:spPr/>
        <p:txBody>
          <a:bodyPr/>
          <a:lstStyle/>
          <a:p>
            <a:r>
              <a:rPr lang="en-US" b="1" dirty="0"/>
              <a:t>EB-1 VS. EB-2 VS. EB-3 </a:t>
            </a:r>
          </a:p>
        </p:txBody>
      </p:sp>
      <p:sp>
        <p:nvSpPr>
          <p:cNvPr id="6" name="Text Placeholder 5"/>
          <p:cNvSpPr>
            <a:spLocks noGrp="1"/>
          </p:cNvSpPr>
          <p:nvPr>
            <p:ph type="body" sz="quarter" idx="11"/>
          </p:nvPr>
        </p:nvSpPr>
        <p:spPr/>
        <p:txBody>
          <a:bodyPr/>
          <a:lstStyle/>
          <a:p>
            <a:r>
              <a:rPr lang="en-US" altLang="en-US" b="1" dirty="0"/>
              <a:t>EB-3:</a:t>
            </a:r>
            <a:r>
              <a:rPr lang="en-US" altLang="en-US" dirty="0"/>
              <a:t> Jobs that require a Bachelor’s degree</a:t>
            </a:r>
          </a:p>
          <a:p>
            <a:pPr lvl="1"/>
            <a:r>
              <a:rPr lang="en-US" altLang="en-US" dirty="0">
                <a:solidFill>
                  <a:srgbClr val="81A8BD"/>
                </a:solidFill>
              </a:rPr>
              <a:t>Employer sponsorship ALWAYS required</a:t>
            </a:r>
          </a:p>
          <a:p>
            <a:pPr lvl="1"/>
            <a:endParaRPr lang="en-US" altLang="en-US" b="1" dirty="0"/>
          </a:p>
          <a:p>
            <a:r>
              <a:rPr lang="en-US" altLang="en-US" b="1" dirty="0"/>
              <a:t>EB-2:</a:t>
            </a:r>
            <a:r>
              <a:rPr lang="en-US" altLang="en-US" dirty="0"/>
              <a:t> Jobs that require an advanced degree (or Bach + 5)</a:t>
            </a:r>
          </a:p>
          <a:p>
            <a:pPr lvl="1"/>
            <a:r>
              <a:rPr lang="en-US" altLang="en-US" dirty="0">
                <a:solidFill>
                  <a:srgbClr val="81A8BD"/>
                </a:solidFill>
              </a:rPr>
              <a:t>Employer sponsorship required EXCEPT for National Interest Waiver</a:t>
            </a:r>
          </a:p>
          <a:p>
            <a:pPr lvl="1"/>
            <a:endParaRPr lang="en-US" altLang="en-US" dirty="0"/>
          </a:p>
          <a:p>
            <a:r>
              <a:rPr lang="en-US" altLang="en-US" b="1" dirty="0"/>
              <a:t>EB-1:</a:t>
            </a:r>
            <a:r>
              <a:rPr lang="en-US" altLang="en-US" dirty="0"/>
              <a:t> Priority workers (no labor certification)</a:t>
            </a:r>
          </a:p>
          <a:p>
            <a:pPr lvl="1"/>
            <a:r>
              <a:rPr lang="en-US" altLang="en-US" dirty="0">
                <a:solidFill>
                  <a:srgbClr val="81A8BD"/>
                </a:solidFill>
              </a:rPr>
              <a:t>Persons of extraordinary ability (similar to the O-1 nonimmigrant category)</a:t>
            </a:r>
          </a:p>
          <a:p>
            <a:pPr lvl="2"/>
            <a:r>
              <a:rPr lang="en-US" altLang="en-US" dirty="0"/>
              <a:t>Employer sponsorship NOT required</a:t>
            </a:r>
          </a:p>
          <a:p>
            <a:pPr lvl="1"/>
            <a:r>
              <a:rPr lang="en-US" altLang="en-US" dirty="0">
                <a:solidFill>
                  <a:srgbClr val="81A8BD"/>
                </a:solidFill>
              </a:rPr>
              <a:t>Outstanding professors &amp; researchers </a:t>
            </a:r>
          </a:p>
          <a:p>
            <a:pPr lvl="2"/>
            <a:r>
              <a:rPr lang="en-US" altLang="en-US" dirty="0"/>
              <a:t>Employer sponsorship required</a:t>
            </a:r>
          </a:p>
          <a:p>
            <a:pPr lvl="1"/>
            <a:r>
              <a:rPr lang="en-US" altLang="en-US" dirty="0">
                <a:solidFill>
                  <a:srgbClr val="81A8BD"/>
                </a:solidFill>
              </a:rPr>
              <a:t>Multinational executives/managers</a:t>
            </a:r>
          </a:p>
          <a:p>
            <a:pPr lvl="2"/>
            <a:r>
              <a:rPr lang="en-US" altLang="en-US" dirty="0"/>
              <a:t>Employer sponsorship required</a:t>
            </a:r>
            <a:endParaRPr lang="en-US" dirty="0"/>
          </a:p>
          <a:p>
            <a:endParaRPr lang="en-US" dirty="0"/>
          </a:p>
        </p:txBody>
      </p:sp>
    </p:spTree>
    <p:extLst>
      <p:ext uri="{BB962C8B-B14F-4D97-AF65-F5344CB8AC3E}">
        <p14:creationId xmlns:p14="http://schemas.microsoft.com/office/powerpoint/2010/main" val="92624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1D8B102-FA45-D54A-96E5-DB209E11EF95}"/>
              </a:ext>
            </a:extLst>
          </p:cNvPr>
          <p:cNvSpPr>
            <a:spLocks noGrp="1"/>
          </p:cNvSpPr>
          <p:nvPr>
            <p:ph type="subTitle" idx="1"/>
          </p:nvPr>
        </p:nvSpPr>
        <p:spPr/>
        <p:txBody>
          <a:bodyPr/>
          <a:lstStyle/>
          <a:p>
            <a:r>
              <a:rPr lang="en-US" b="1" dirty="0"/>
              <a:t>November 2022</a:t>
            </a:r>
            <a:endParaRPr lang="en-US" dirty="0"/>
          </a:p>
          <a:p>
            <a:endParaRPr lang="en-GB" dirty="0"/>
          </a:p>
        </p:txBody>
      </p:sp>
      <p:sp>
        <p:nvSpPr>
          <p:cNvPr id="6" name="Text Placeholder 5">
            <a:extLst>
              <a:ext uri="{FF2B5EF4-FFF2-40B4-BE49-F238E27FC236}">
                <a16:creationId xmlns:a16="http://schemas.microsoft.com/office/drawing/2014/main" id="{EB2BC52C-0852-654C-BD1F-29EDCA6A1F74}"/>
              </a:ext>
            </a:extLst>
          </p:cNvPr>
          <p:cNvSpPr>
            <a:spLocks noGrp="1"/>
          </p:cNvSpPr>
          <p:nvPr>
            <p:ph type="body" sz="quarter" idx="10"/>
          </p:nvPr>
        </p:nvSpPr>
        <p:spPr/>
        <p:txBody>
          <a:bodyPr/>
          <a:lstStyle/>
          <a:p>
            <a:r>
              <a:rPr lang="en-US" dirty="0"/>
              <a:t>EMPLOYMENT BULLETIN</a:t>
            </a:r>
          </a:p>
          <a:p>
            <a:endParaRPr lang="en-GB" dirty="0"/>
          </a:p>
        </p:txBody>
      </p:sp>
      <p:sp>
        <p:nvSpPr>
          <p:cNvPr id="3" name="Rectangle 1">
            <a:extLst>
              <a:ext uri="{FF2B5EF4-FFF2-40B4-BE49-F238E27FC236}">
                <a16:creationId xmlns:a16="http://schemas.microsoft.com/office/drawing/2014/main" id="{0C919DA7-8FF7-44D9-B070-4E73875E0524}"/>
              </a:ext>
            </a:extLst>
          </p:cNvPr>
          <p:cNvSpPr>
            <a:spLocks noChangeArrowheads="1"/>
          </p:cNvSpPr>
          <p:nvPr/>
        </p:nvSpPr>
        <p:spPr bwMode="auto">
          <a:xfrm>
            <a:off x="-5622162" y="914833"/>
            <a:ext cx="26293179" cy="11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3805"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1D7C34DF-F120-49B0-AC7E-D1B91C495ED6}"/>
              </a:ext>
            </a:extLst>
          </p:cNvPr>
          <p:cNvSpPr>
            <a:spLocks noChangeArrowheads="1"/>
          </p:cNvSpPr>
          <p:nvPr/>
        </p:nvSpPr>
        <p:spPr bwMode="auto">
          <a:xfrm>
            <a:off x="-4006045" y="901431"/>
            <a:ext cx="24729695" cy="65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
            <a:extLst>
              <a:ext uri="{FF2B5EF4-FFF2-40B4-BE49-F238E27FC236}">
                <a16:creationId xmlns:a16="http://schemas.microsoft.com/office/drawing/2014/main" id="{F83CB88D-0ED0-4C17-9A2C-BFF9169B22F1}"/>
              </a:ext>
            </a:extLst>
          </p:cNvPr>
          <p:cNvSpPr>
            <a:spLocks noChangeArrowheads="1"/>
          </p:cNvSpPr>
          <p:nvPr/>
        </p:nvSpPr>
        <p:spPr bwMode="auto">
          <a:xfrm>
            <a:off x="-283190" y="1087688"/>
            <a:ext cx="18513302" cy="64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5488E27A-9CC1-42C3-9A9C-DE10DEF0752B}"/>
              </a:ext>
            </a:extLst>
          </p:cNvPr>
          <p:cNvPicPr>
            <a:picLocks noChangeAspect="1"/>
          </p:cNvPicPr>
          <p:nvPr/>
        </p:nvPicPr>
        <p:blipFill>
          <a:blip r:embed="rId3"/>
          <a:stretch>
            <a:fillRect/>
          </a:stretch>
        </p:blipFill>
        <p:spPr>
          <a:xfrm>
            <a:off x="133727" y="1800539"/>
            <a:ext cx="8876545" cy="1542422"/>
          </a:xfrm>
          <a:prstGeom prst="rect">
            <a:avLst/>
          </a:prstGeom>
        </p:spPr>
      </p:pic>
    </p:spTree>
    <p:extLst>
      <p:ext uri="{BB962C8B-B14F-4D97-AF65-F5344CB8AC3E}">
        <p14:creationId xmlns:p14="http://schemas.microsoft.com/office/powerpoint/2010/main" val="353540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C4DAFA3-7F08-7B4C-8C0D-EF2F36ADA8E9}"/>
              </a:ext>
            </a:extLst>
          </p:cNvPr>
          <p:cNvSpPr>
            <a:spLocks noGrp="1"/>
          </p:cNvSpPr>
          <p:nvPr>
            <p:ph type="subTitle" idx="1"/>
          </p:nvPr>
        </p:nvSpPr>
        <p:spPr/>
        <p:txBody>
          <a:bodyPr/>
          <a:lstStyle/>
          <a:p>
            <a:r>
              <a:rPr lang="en-US" b="1" dirty="0"/>
              <a:t>EB-1</a:t>
            </a:r>
            <a:r>
              <a:rPr lang="en-US" dirty="0"/>
              <a:t> OUTSTANDING</a:t>
            </a:r>
          </a:p>
          <a:p>
            <a:endParaRPr lang="en-GB" dirty="0"/>
          </a:p>
        </p:txBody>
      </p:sp>
      <p:sp>
        <p:nvSpPr>
          <p:cNvPr id="4" name="Text Placeholder 3">
            <a:extLst>
              <a:ext uri="{FF2B5EF4-FFF2-40B4-BE49-F238E27FC236}">
                <a16:creationId xmlns:a16="http://schemas.microsoft.com/office/drawing/2014/main" id="{603CE4AC-0BE5-2849-8EB1-88E27FFA1147}"/>
              </a:ext>
            </a:extLst>
          </p:cNvPr>
          <p:cNvSpPr>
            <a:spLocks noGrp="1"/>
          </p:cNvSpPr>
          <p:nvPr>
            <p:ph type="body" sz="quarter" idx="11"/>
          </p:nvPr>
        </p:nvSpPr>
        <p:spPr/>
        <p:txBody>
          <a:bodyPr/>
          <a:lstStyle/>
          <a:p>
            <a:r>
              <a:rPr lang="en-US"/>
              <a:t>PROFESSOR/RESEARCHER</a:t>
            </a:r>
          </a:p>
          <a:p>
            <a:endParaRPr lang="en-GB" dirty="0"/>
          </a:p>
        </p:txBody>
      </p:sp>
      <p:sp>
        <p:nvSpPr>
          <p:cNvPr id="3" name="Text Placeholder 2">
            <a:extLst>
              <a:ext uri="{FF2B5EF4-FFF2-40B4-BE49-F238E27FC236}">
                <a16:creationId xmlns:a16="http://schemas.microsoft.com/office/drawing/2014/main" id="{67D67610-BFA3-784F-ACC9-A716B4DF2614}"/>
              </a:ext>
            </a:extLst>
          </p:cNvPr>
          <p:cNvSpPr>
            <a:spLocks noGrp="1"/>
          </p:cNvSpPr>
          <p:nvPr>
            <p:ph type="body" sz="quarter" idx="12"/>
          </p:nvPr>
        </p:nvSpPr>
        <p:spPr>
          <a:xfrm>
            <a:off x="358775" y="1185863"/>
            <a:ext cx="8455025" cy="3571875"/>
          </a:xfrm>
        </p:spPr>
        <p:txBody>
          <a:bodyPr/>
          <a:lstStyle/>
          <a:p>
            <a:r>
              <a:rPr lang="en-US" altLang="en-US" sz="1200" dirty="0"/>
              <a:t>You must demonstrate international recognition for your outstanding achievements in a particular academic field.</a:t>
            </a:r>
          </a:p>
          <a:p>
            <a:r>
              <a:rPr lang="en-US" altLang="en-US" sz="1200" dirty="0"/>
              <a:t>You must have at least 3 years experience in teaching or research in that academic area. </a:t>
            </a:r>
          </a:p>
          <a:p>
            <a:r>
              <a:rPr lang="en-US" altLang="en-US" sz="1200" dirty="0"/>
              <a:t>You must be entering the United States in order to pursue tenure or tenure track teaching or comparable permanent research position at a university or other institution of higher education;</a:t>
            </a:r>
          </a:p>
          <a:p>
            <a:r>
              <a:rPr lang="en-US" altLang="en-US" sz="1200" dirty="0"/>
              <a:t>Post-Doc positions do not qualify!</a:t>
            </a:r>
          </a:p>
          <a:p>
            <a:r>
              <a:rPr lang="en-US" altLang="en-US" sz="1200" dirty="0"/>
              <a:t>Must meet 2 of 6 criteria:</a:t>
            </a:r>
          </a:p>
          <a:p>
            <a:pPr lvl="1"/>
            <a:r>
              <a:rPr lang="en-US" altLang="en-US" sz="1050" dirty="0">
                <a:solidFill>
                  <a:srgbClr val="81A8BD"/>
                </a:solidFill>
              </a:rPr>
              <a:t>Evidence of receipt of major prizes or awards for outstanding achievement </a:t>
            </a:r>
          </a:p>
          <a:p>
            <a:pPr lvl="1"/>
            <a:r>
              <a:rPr lang="en-US" altLang="en-US" sz="1050" dirty="0">
                <a:solidFill>
                  <a:srgbClr val="81A8BD"/>
                </a:solidFill>
              </a:rPr>
              <a:t>Evidence of membership in associations that require their members to demonstrate outstanding achievement </a:t>
            </a:r>
          </a:p>
          <a:p>
            <a:pPr lvl="1"/>
            <a:r>
              <a:rPr lang="en-US" altLang="en-US" sz="1050" dirty="0">
                <a:solidFill>
                  <a:srgbClr val="81A8BD"/>
                </a:solidFill>
              </a:rPr>
              <a:t>Evidence of published material in professional publications written by others about the alien's work in the academic field</a:t>
            </a:r>
          </a:p>
          <a:p>
            <a:pPr lvl="1"/>
            <a:r>
              <a:rPr lang="en-US" altLang="en-US" sz="1050" dirty="0">
                <a:solidFill>
                  <a:srgbClr val="81A8BD"/>
                </a:solidFill>
              </a:rPr>
              <a:t>Evidence of participation, either on a panel or individually, as a judge of the work of others in the same or allied academic field</a:t>
            </a:r>
          </a:p>
          <a:p>
            <a:pPr lvl="1"/>
            <a:r>
              <a:rPr lang="en-US" altLang="en-US" sz="1050" dirty="0">
                <a:solidFill>
                  <a:srgbClr val="81A8BD"/>
                </a:solidFill>
              </a:rPr>
              <a:t>Evidence of original scientific or scholarly research contributions in the field </a:t>
            </a:r>
          </a:p>
          <a:p>
            <a:pPr lvl="1"/>
            <a:r>
              <a:rPr lang="en-US" altLang="en-US" sz="1050" dirty="0">
                <a:solidFill>
                  <a:srgbClr val="81A8BD"/>
                </a:solidFill>
              </a:rPr>
              <a:t>Evidence of authorship of scholarly books or articles (in scholarly journals with international circulation) in the field</a:t>
            </a:r>
          </a:p>
          <a:p>
            <a:endParaRPr lang="en-GB" dirty="0"/>
          </a:p>
        </p:txBody>
      </p:sp>
    </p:spTree>
    <p:extLst>
      <p:ext uri="{BB962C8B-B14F-4D97-AF65-F5344CB8AC3E}">
        <p14:creationId xmlns:p14="http://schemas.microsoft.com/office/powerpoint/2010/main" val="333143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B797423-93AA-FF4F-93A1-4F6135C6313B}"/>
              </a:ext>
            </a:extLst>
          </p:cNvPr>
          <p:cNvSpPr>
            <a:spLocks noGrp="1"/>
          </p:cNvSpPr>
          <p:nvPr>
            <p:ph type="subTitle" idx="1"/>
          </p:nvPr>
        </p:nvSpPr>
        <p:spPr/>
        <p:txBody>
          <a:bodyPr/>
          <a:lstStyle/>
          <a:p>
            <a:r>
              <a:rPr lang="en-US" b="1" dirty="0"/>
              <a:t>EB-1</a:t>
            </a:r>
          </a:p>
          <a:p>
            <a:endParaRPr lang="en-GB" b="1" dirty="0"/>
          </a:p>
        </p:txBody>
      </p:sp>
      <p:sp>
        <p:nvSpPr>
          <p:cNvPr id="4" name="Text Placeholder 3">
            <a:extLst>
              <a:ext uri="{FF2B5EF4-FFF2-40B4-BE49-F238E27FC236}">
                <a16:creationId xmlns:a16="http://schemas.microsoft.com/office/drawing/2014/main" id="{697C54B0-98C8-F843-A116-D6099CF805F8}"/>
              </a:ext>
            </a:extLst>
          </p:cNvPr>
          <p:cNvSpPr>
            <a:spLocks noGrp="1"/>
          </p:cNvSpPr>
          <p:nvPr>
            <p:ph type="body" sz="quarter" idx="11"/>
          </p:nvPr>
        </p:nvSpPr>
        <p:spPr/>
        <p:txBody>
          <a:bodyPr/>
          <a:lstStyle/>
          <a:p>
            <a:r>
              <a:rPr lang="en-US"/>
              <a:t>EXTRAORDINARY ABILITY</a:t>
            </a:r>
          </a:p>
          <a:p>
            <a:endParaRPr lang="en-GB" dirty="0"/>
          </a:p>
        </p:txBody>
      </p:sp>
      <p:sp>
        <p:nvSpPr>
          <p:cNvPr id="3" name="Text Placeholder 2">
            <a:extLst>
              <a:ext uri="{FF2B5EF4-FFF2-40B4-BE49-F238E27FC236}">
                <a16:creationId xmlns:a16="http://schemas.microsoft.com/office/drawing/2014/main" id="{A7D66ED9-F86C-614F-80CB-1F90D66B8781}"/>
              </a:ext>
            </a:extLst>
          </p:cNvPr>
          <p:cNvSpPr>
            <a:spLocks noGrp="1"/>
          </p:cNvSpPr>
          <p:nvPr>
            <p:ph type="body" sz="quarter" idx="12"/>
          </p:nvPr>
        </p:nvSpPr>
        <p:spPr>
          <a:xfrm>
            <a:off x="358775" y="1185863"/>
            <a:ext cx="8455025" cy="3571875"/>
          </a:xfrm>
        </p:spPr>
        <p:txBody>
          <a:bodyPr/>
          <a:lstStyle/>
          <a:p>
            <a:r>
              <a:rPr lang="en-US" altLang="en-US" sz="1200" dirty="0"/>
              <a:t>Does not require a job offer or a permanent position (Post-Docs can qualify); can self-petition</a:t>
            </a:r>
          </a:p>
          <a:p>
            <a:r>
              <a:rPr lang="en-US" altLang="en-US" sz="1200" dirty="0"/>
              <a:t>Extraordinary Ability = “Level of expertise indicating that the individual is one of those few who have risen to the top of the field of endeavor” in the sciences, arts, education, business, or athletic </a:t>
            </a:r>
          </a:p>
          <a:p>
            <a:r>
              <a:rPr lang="en-US" altLang="en-US" sz="1200" dirty="0"/>
              <a:t>Higher standard than “exceptional ability” or “outstanding”</a:t>
            </a:r>
          </a:p>
          <a:p>
            <a:r>
              <a:rPr lang="en-US" altLang="en-US" sz="1200" dirty="0"/>
              <a:t>Must meet 3 of 10 criteria:</a:t>
            </a:r>
          </a:p>
          <a:p>
            <a:pPr lvl="1"/>
            <a:r>
              <a:rPr lang="en-US" altLang="en-US" sz="1050" dirty="0">
                <a:solidFill>
                  <a:srgbClr val="81A8BD"/>
                </a:solidFill>
              </a:rPr>
              <a:t>Evidence of receipt of lesser nationally or internationally recognized prizes or awards for excellence</a:t>
            </a:r>
          </a:p>
          <a:p>
            <a:pPr lvl="1"/>
            <a:r>
              <a:rPr lang="en-US" altLang="en-US" sz="1050" dirty="0">
                <a:solidFill>
                  <a:srgbClr val="81A8BD"/>
                </a:solidFill>
              </a:rPr>
              <a:t>Evidence of your membership in associations in the field which demand outstanding achievement of their members</a:t>
            </a:r>
          </a:p>
          <a:p>
            <a:pPr lvl="1"/>
            <a:r>
              <a:rPr lang="en-US" altLang="en-US" sz="1050" dirty="0">
                <a:solidFill>
                  <a:srgbClr val="81A8BD"/>
                </a:solidFill>
              </a:rPr>
              <a:t>Evidence of published material about you in professional or major trade publications or other major media </a:t>
            </a:r>
          </a:p>
          <a:p>
            <a:pPr lvl="1"/>
            <a:r>
              <a:rPr lang="en-US" altLang="en-US" sz="1050" dirty="0">
                <a:solidFill>
                  <a:srgbClr val="81A8BD"/>
                </a:solidFill>
              </a:rPr>
              <a:t>Evidence that you have been asked to judge the work of others, either individually or on a panel</a:t>
            </a:r>
          </a:p>
          <a:p>
            <a:pPr lvl="1"/>
            <a:r>
              <a:rPr lang="en-US" altLang="en-US" sz="1050" dirty="0">
                <a:solidFill>
                  <a:srgbClr val="81A8BD"/>
                </a:solidFill>
              </a:rPr>
              <a:t>Evidence of your original scientific, scholarly, artistic, athletic, or business-related contributions of major significance to the field</a:t>
            </a:r>
          </a:p>
          <a:p>
            <a:pPr lvl="1"/>
            <a:r>
              <a:rPr lang="en-US" altLang="en-US" sz="1050" dirty="0">
                <a:solidFill>
                  <a:srgbClr val="81A8BD"/>
                </a:solidFill>
              </a:rPr>
              <a:t>Evidence of your authorship of scholarly articles in professional or major trade publications or other major media </a:t>
            </a:r>
          </a:p>
          <a:p>
            <a:pPr lvl="1"/>
            <a:r>
              <a:rPr lang="en-US" altLang="en-US" sz="1050" dirty="0">
                <a:solidFill>
                  <a:srgbClr val="81A8BD"/>
                </a:solidFill>
              </a:rPr>
              <a:t>Evidence that your work has been displayed at artistic exhibitions or showcases </a:t>
            </a:r>
          </a:p>
          <a:p>
            <a:pPr lvl="1"/>
            <a:r>
              <a:rPr lang="en-US" altLang="en-US" sz="1050" dirty="0">
                <a:solidFill>
                  <a:srgbClr val="81A8BD"/>
                </a:solidFill>
              </a:rPr>
              <a:t>Evidence of your performance of a leading or critical role in distinguished organizations </a:t>
            </a:r>
          </a:p>
          <a:p>
            <a:pPr lvl="1"/>
            <a:r>
              <a:rPr lang="en-US" altLang="en-US" sz="1050" dirty="0">
                <a:solidFill>
                  <a:srgbClr val="81A8BD"/>
                </a:solidFill>
              </a:rPr>
              <a:t>Evidence that you command a high salary or other significantly high remuneration in relation to others in the field</a:t>
            </a:r>
          </a:p>
          <a:p>
            <a:pPr lvl="1"/>
            <a:r>
              <a:rPr lang="en-US" altLang="en-US" sz="1050" dirty="0">
                <a:solidFill>
                  <a:srgbClr val="81A8BD"/>
                </a:solidFill>
              </a:rPr>
              <a:t> Evidence of your commercial successes in the performing arts</a:t>
            </a:r>
          </a:p>
          <a:p>
            <a:endParaRPr lang="en-US" sz="1050" dirty="0">
              <a:solidFill>
                <a:srgbClr val="81A8BD"/>
              </a:solidFill>
            </a:endParaRPr>
          </a:p>
          <a:p>
            <a:endParaRPr lang="en-GB" sz="1050" dirty="0">
              <a:solidFill>
                <a:srgbClr val="81A8BD"/>
              </a:solidFill>
            </a:endParaRPr>
          </a:p>
        </p:txBody>
      </p:sp>
    </p:spTree>
    <p:extLst>
      <p:ext uri="{BB962C8B-B14F-4D97-AF65-F5344CB8AC3E}">
        <p14:creationId xmlns:p14="http://schemas.microsoft.com/office/powerpoint/2010/main" val="375405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D537537-49DD-1940-9E8A-195205F76632}"/>
              </a:ext>
            </a:extLst>
          </p:cNvPr>
          <p:cNvSpPr>
            <a:spLocks noGrp="1"/>
          </p:cNvSpPr>
          <p:nvPr>
            <p:ph type="subTitle" idx="1"/>
          </p:nvPr>
        </p:nvSpPr>
        <p:spPr/>
        <p:txBody>
          <a:bodyPr/>
          <a:lstStyle/>
          <a:p>
            <a:r>
              <a:rPr lang="en-US" b="1" dirty="0"/>
              <a:t>EB-2/EB-3</a:t>
            </a:r>
            <a:r>
              <a:rPr lang="en-US" dirty="0"/>
              <a:t> EMPLOYMENT-BASED</a:t>
            </a:r>
          </a:p>
          <a:p>
            <a:endParaRPr lang="en-GB" dirty="0"/>
          </a:p>
        </p:txBody>
      </p:sp>
      <p:sp>
        <p:nvSpPr>
          <p:cNvPr id="4" name="Text Placeholder 3">
            <a:extLst>
              <a:ext uri="{FF2B5EF4-FFF2-40B4-BE49-F238E27FC236}">
                <a16:creationId xmlns:a16="http://schemas.microsoft.com/office/drawing/2014/main" id="{B9FA4F9D-ADF2-3745-80D5-A1DDF50D5F93}"/>
              </a:ext>
            </a:extLst>
          </p:cNvPr>
          <p:cNvSpPr>
            <a:spLocks noGrp="1"/>
          </p:cNvSpPr>
          <p:nvPr>
            <p:ph type="body" sz="quarter" idx="11"/>
          </p:nvPr>
        </p:nvSpPr>
        <p:spPr/>
        <p:txBody>
          <a:bodyPr/>
          <a:lstStyle/>
          <a:p>
            <a:r>
              <a:rPr lang="en-US"/>
              <a:t>PERMANENT RESIDENCE</a:t>
            </a:r>
          </a:p>
          <a:p>
            <a:endParaRPr lang="en-GB" dirty="0"/>
          </a:p>
        </p:txBody>
      </p:sp>
      <p:sp>
        <p:nvSpPr>
          <p:cNvPr id="3" name="Text Placeholder 2">
            <a:extLst>
              <a:ext uri="{FF2B5EF4-FFF2-40B4-BE49-F238E27FC236}">
                <a16:creationId xmlns:a16="http://schemas.microsoft.com/office/drawing/2014/main" id="{189F94E8-5FB6-C94B-97FF-0C831C45E3EB}"/>
              </a:ext>
            </a:extLst>
          </p:cNvPr>
          <p:cNvSpPr>
            <a:spLocks noGrp="1"/>
          </p:cNvSpPr>
          <p:nvPr>
            <p:ph type="body" sz="quarter" idx="12"/>
          </p:nvPr>
        </p:nvSpPr>
        <p:spPr>
          <a:xfrm>
            <a:off x="358775" y="1185863"/>
            <a:ext cx="8455025" cy="3571875"/>
          </a:xfrm>
        </p:spPr>
        <p:txBody>
          <a:bodyPr/>
          <a:lstStyle/>
          <a:p>
            <a:r>
              <a:rPr lang="en-US" altLang="en-US" b="1" dirty="0"/>
              <a:t>Step 1: Labor Certification (not required for National Interest Waiver or any EB-1 filing)</a:t>
            </a:r>
          </a:p>
          <a:p>
            <a:pPr lvl="1"/>
            <a:r>
              <a:rPr lang="en-US" altLang="en-US" dirty="0">
                <a:solidFill>
                  <a:srgbClr val="81A8BD"/>
                </a:solidFill>
              </a:rPr>
              <a:t>Filed by employer on behalf of foreign national</a:t>
            </a:r>
          </a:p>
          <a:p>
            <a:pPr lvl="1"/>
            <a:r>
              <a:rPr lang="en-US" altLang="en-US" dirty="0">
                <a:solidFill>
                  <a:srgbClr val="81A8BD"/>
                </a:solidFill>
              </a:rPr>
              <a:t>Processed under PERM system by </a:t>
            </a:r>
            <a:r>
              <a:rPr lang="en-US" altLang="en-US" dirty="0" err="1">
                <a:solidFill>
                  <a:srgbClr val="81A8BD"/>
                </a:solidFill>
              </a:rPr>
              <a:t>DOL</a:t>
            </a:r>
            <a:endParaRPr lang="en-US" altLang="en-US" dirty="0">
              <a:solidFill>
                <a:srgbClr val="81A8BD"/>
              </a:solidFill>
            </a:endParaRPr>
          </a:p>
          <a:p>
            <a:pPr lvl="1"/>
            <a:r>
              <a:rPr lang="en-US" altLang="en-US" dirty="0">
                <a:solidFill>
                  <a:srgbClr val="81A8BD"/>
                </a:solidFill>
              </a:rPr>
              <a:t>Employer must prove that they were unable to find any minimally qualified US applicants who are ready, willing and able to fill the position</a:t>
            </a:r>
          </a:p>
          <a:p>
            <a:pPr lvl="1"/>
            <a:r>
              <a:rPr lang="en-US" altLang="en-US" dirty="0">
                <a:solidFill>
                  <a:srgbClr val="81A8BD"/>
                </a:solidFill>
              </a:rPr>
              <a:t>Employer establishes minimum requirements but </a:t>
            </a:r>
            <a:r>
              <a:rPr lang="en-US" altLang="en-US" dirty="0" err="1">
                <a:solidFill>
                  <a:srgbClr val="81A8BD"/>
                </a:solidFill>
              </a:rPr>
              <a:t>DOL</a:t>
            </a:r>
            <a:r>
              <a:rPr lang="en-US" altLang="en-US" dirty="0">
                <a:solidFill>
                  <a:srgbClr val="81A8BD"/>
                </a:solidFill>
              </a:rPr>
              <a:t> to review to make sure its consistent with internal labor statistics</a:t>
            </a:r>
          </a:p>
          <a:p>
            <a:pPr lvl="1"/>
            <a:r>
              <a:rPr lang="en-US" altLang="en-US" dirty="0">
                <a:solidFill>
                  <a:srgbClr val="81A8BD"/>
                </a:solidFill>
              </a:rPr>
              <a:t>Prevailing Wage Required (must be issued by National Prevailing Wage Center)</a:t>
            </a:r>
          </a:p>
          <a:p>
            <a:pPr lvl="1"/>
            <a:r>
              <a:rPr lang="en-US" altLang="en-US" dirty="0">
                <a:solidFill>
                  <a:srgbClr val="81A8BD"/>
                </a:solidFill>
              </a:rPr>
              <a:t>By law, all fees (attorney fee and advertising) for Step 1 must be paid by employer</a:t>
            </a:r>
          </a:p>
        </p:txBody>
      </p:sp>
    </p:spTree>
    <p:extLst>
      <p:ext uri="{BB962C8B-B14F-4D97-AF65-F5344CB8AC3E}">
        <p14:creationId xmlns:p14="http://schemas.microsoft.com/office/powerpoint/2010/main" val="370946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D7F2818-5CA7-2740-A7B4-F9E67ED3C4BE}"/>
              </a:ext>
            </a:extLst>
          </p:cNvPr>
          <p:cNvSpPr>
            <a:spLocks noGrp="1"/>
          </p:cNvSpPr>
          <p:nvPr>
            <p:ph type="subTitle" idx="1"/>
          </p:nvPr>
        </p:nvSpPr>
        <p:spPr/>
        <p:txBody>
          <a:bodyPr/>
          <a:lstStyle/>
          <a:p>
            <a:r>
              <a:rPr lang="en-US" b="1" dirty="0"/>
              <a:t>EB-2/EB-3</a:t>
            </a:r>
            <a:r>
              <a:rPr lang="en-US" dirty="0"/>
              <a:t> EMPLOYMENT-BASED</a:t>
            </a:r>
          </a:p>
          <a:p>
            <a:endParaRPr lang="en-GB" dirty="0"/>
          </a:p>
        </p:txBody>
      </p:sp>
      <p:sp>
        <p:nvSpPr>
          <p:cNvPr id="4" name="Text Placeholder 3">
            <a:extLst>
              <a:ext uri="{FF2B5EF4-FFF2-40B4-BE49-F238E27FC236}">
                <a16:creationId xmlns:a16="http://schemas.microsoft.com/office/drawing/2014/main" id="{942194CC-4AEB-9641-BC34-8C8B093BA484}"/>
              </a:ext>
            </a:extLst>
          </p:cNvPr>
          <p:cNvSpPr>
            <a:spLocks noGrp="1"/>
          </p:cNvSpPr>
          <p:nvPr>
            <p:ph type="body" sz="quarter" idx="11"/>
          </p:nvPr>
        </p:nvSpPr>
        <p:spPr/>
        <p:txBody>
          <a:bodyPr/>
          <a:lstStyle/>
          <a:p>
            <a:r>
              <a:rPr lang="en-US"/>
              <a:t>PERMANENT RESIDENCE</a:t>
            </a:r>
          </a:p>
          <a:p>
            <a:endParaRPr lang="en-GB" dirty="0"/>
          </a:p>
        </p:txBody>
      </p:sp>
      <p:sp>
        <p:nvSpPr>
          <p:cNvPr id="3" name="Text Placeholder 2">
            <a:extLst>
              <a:ext uri="{FF2B5EF4-FFF2-40B4-BE49-F238E27FC236}">
                <a16:creationId xmlns:a16="http://schemas.microsoft.com/office/drawing/2014/main" id="{B6E58BCD-5333-D242-925B-B4D5B0C622F5}"/>
              </a:ext>
            </a:extLst>
          </p:cNvPr>
          <p:cNvSpPr>
            <a:spLocks noGrp="1"/>
          </p:cNvSpPr>
          <p:nvPr>
            <p:ph type="body" sz="quarter" idx="12"/>
          </p:nvPr>
        </p:nvSpPr>
        <p:spPr>
          <a:xfrm>
            <a:off x="358775" y="1185863"/>
            <a:ext cx="8455025" cy="3571875"/>
          </a:xfrm>
        </p:spPr>
        <p:txBody>
          <a:bodyPr/>
          <a:lstStyle/>
          <a:p>
            <a:pPr>
              <a:spcAft>
                <a:spcPts val="300"/>
              </a:spcAft>
            </a:pPr>
            <a:r>
              <a:rPr lang="en-US" altLang="en-US" b="1" dirty="0"/>
              <a:t>Step 2: Immigrant Petition for Alien Worker (Form I-140)</a:t>
            </a:r>
          </a:p>
          <a:p>
            <a:pPr lvl="1">
              <a:spcAft>
                <a:spcPts val="300"/>
              </a:spcAft>
            </a:pPr>
            <a:r>
              <a:rPr lang="en-US" altLang="en-US" dirty="0">
                <a:solidFill>
                  <a:srgbClr val="81A8BD"/>
                </a:solidFill>
              </a:rPr>
              <a:t>Filed by employer and processed by </a:t>
            </a:r>
            <a:r>
              <a:rPr lang="en-US" altLang="en-US" dirty="0" err="1">
                <a:solidFill>
                  <a:srgbClr val="81A8BD"/>
                </a:solidFill>
              </a:rPr>
              <a:t>USCIS</a:t>
            </a:r>
            <a:endParaRPr lang="en-US" altLang="en-US" dirty="0">
              <a:solidFill>
                <a:srgbClr val="81A8BD"/>
              </a:solidFill>
            </a:endParaRPr>
          </a:p>
          <a:p>
            <a:pPr lvl="1">
              <a:spcAft>
                <a:spcPts val="300"/>
              </a:spcAft>
            </a:pPr>
            <a:r>
              <a:rPr lang="en-US" altLang="en-US" dirty="0">
                <a:solidFill>
                  <a:srgbClr val="81A8BD"/>
                </a:solidFill>
              </a:rPr>
              <a:t>Employer confirms sponsorship and offer of full-time permanent position and demonstrates its ability to pay the employee the prevailing wage</a:t>
            </a:r>
          </a:p>
          <a:p>
            <a:pPr lvl="1">
              <a:spcAft>
                <a:spcPts val="300"/>
              </a:spcAft>
            </a:pPr>
            <a:r>
              <a:rPr lang="en-US" altLang="en-US" dirty="0">
                <a:solidFill>
                  <a:srgbClr val="81A8BD"/>
                </a:solidFill>
              </a:rPr>
              <a:t>Employer proves that foreign worker meets all requirements for the position</a:t>
            </a:r>
          </a:p>
          <a:p>
            <a:pPr lvl="1">
              <a:spcAft>
                <a:spcPts val="300"/>
              </a:spcAft>
            </a:pPr>
            <a:r>
              <a:rPr lang="en-US" altLang="en-US" dirty="0">
                <a:solidFill>
                  <a:srgbClr val="81A8BD"/>
                </a:solidFill>
              </a:rPr>
              <a:t>Can be paid by employer or employee ($700 government fee per family)</a:t>
            </a:r>
          </a:p>
          <a:p>
            <a:pPr>
              <a:spcAft>
                <a:spcPts val="300"/>
              </a:spcAft>
            </a:pPr>
            <a:endParaRPr lang="en-US" altLang="en-US" dirty="0"/>
          </a:p>
          <a:p>
            <a:pPr>
              <a:spcAft>
                <a:spcPts val="300"/>
              </a:spcAft>
            </a:pPr>
            <a:r>
              <a:rPr lang="en-US" altLang="en-US" b="1" dirty="0"/>
              <a:t>Step 3: Adjustment of Status (Form I-485) or Consular Processing</a:t>
            </a:r>
          </a:p>
          <a:p>
            <a:pPr lvl="1">
              <a:spcAft>
                <a:spcPts val="300"/>
              </a:spcAft>
            </a:pPr>
            <a:r>
              <a:rPr lang="en-US" altLang="en-US" dirty="0">
                <a:solidFill>
                  <a:srgbClr val="81A8BD"/>
                </a:solidFill>
              </a:rPr>
              <a:t>Filed by the foreign national &amp; family members</a:t>
            </a:r>
          </a:p>
          <a:p>
            <a:pPr lvl="1">
              <a:spcAft>
                <a:spcPts val="300"/>
              </a:spcAft>
            </a:pPr>
            <a:r>
              <a:rPr lang="en-US" altLang="en-US" dirty="0">
                <a:solidFill>
                  <a:srgbClr val="81A8BD"/>
                </a:solidFill>
              </a:rPr>
              <a:t>Foreign national and family document personal/medical/criminal/immigration history and provide personal information</a:t>
            </a:r>
          </a:p>
          <a:p>
            <a:pPr lvl="1">
              <a:spcAft>
                <a:spcPts val="300"/>
              </a:spcAft>
            </a:pPr>
            <a:r>
              <a:rPr lang="en-US" altLang="en-US" dirty="0">
                <a:solidFill>
                  <a:srgbClr val="81A8BD"/>
                </a:solidFill>
              </a:rPr>
              <a:t>Must prove that you will not be a public charge, which includes providing evidence of earnings, tax filings, health insurance, assets, liabilities, debts, credit score, credit report, etc.</a:t>
            </a:r>
          </a:p>
          <a:p>
            <a:pPr lvl="1">
              <a:spcAft>
                <a:spcPts val="300"/>
              </a:spcAft>
            </a:pPr>
            <a:r>
              <a:rPr lang="en-US" altLang="en-US" dirty="0">
                <a:solidFill>
                  <a:srgbClr val="81A8BD"/>
                </a:solidFill>
              </a:rPr>
              <a:t>Can only be filed when Priority Date is current</a:t>
            </a:r>
          </a:p>
          <a:p>
            <a:pPr lvl="1">
              <a:spcAft>
                <a:spcPts val="300"/>
              </a:spcAft>
            </a:pPr>
            <a:r>
              <a:rPr lang="en-US" altLang="en-US" dirty="0">
                <a:solidFill>
                  <a:srgbClr val="81A8BD"/>
                </a:solidFill>
              </a:rPr>
              <a:t>Can be paid by employer or employee ($1225 government fee per applicant)</a:t>
            </a:r>
          </a:p>
          <a:p>
            <a:pPr>
              <a:spcAft>
                <a:spcPts val="300"/>
              </a:spcAft>
            </a:pPr>
            <a:endParaRPr lang="en-GB" dirty="0">
              <a:solidFill>
                <a:srgbClr val="81A8BD"/>
              </a:solidFill>
            </a:endParaRPr>
          </a:p>
        </p:txBody>
      </p:sp>
    </p:spTree>
    <p:extLst>
      <p:ext uri="{BB962C8B-B14F-4D97-AF65-F5344CB8AC3E}">
        <p14:creationId xmlns:p14="http://schemas.microsoft.com/office/powerpoint/2010/main" val="132444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1"/>
          </p:nvPr>
        </p:nvSpPr>
        <p:spPr/>
        <p:txBody>
          <a:bodyPr/>
          <a:lstStyle/>
          <a:p>
            <a:r>
              <a:rPr lang="en-GB" dirty="0"/>
              <a:t>OVERVIEW OF THE IMMIGRATION SYSTEM</a:t>
            </a:r>
            <a:endParaRPr lang="en-US" dirty="0"/>
          </a:p>
        </p:txBody>
      </p:sp>
      <p:sp>
        <p:nvSpPr>
          <p:cNvPr id="6" name="Slide Number Placeholder 5">
            <a:extLst>
              <a:ext uri="{FF2B5EF4-FFF2-40B4-BE49-F238E27FC236}">
                <a16:creationId xmlns:a16="http://schemas.microsoft.com/office/drawing/2014/main" id="{095FD6DD-3615-424F-8A5E-B0DCA7111BB5}"/>
              </a:ext>
            </a:extLst>
          </p:cNvPr>
          <p:cNvSpPr>
            <a:spLocks noGrp="1"/>
          </p:cNvSpPr>
          <p:nvPr>
            <p:ph type="sldNum" sz="quarter" idx="12"/>
          </p:nvPr>
        </p:nvSpPr>
        <p:spPr/>
        <p:txBody>
          <a:bodyPr/>
          <a:lstStyle/>
          <a:p>
            <a:fld id="{5E0F1BB3-AF99-0C4E-BCA0-6DD17513A514}" type="slidenum">
              <a:rPr lang="en-US" smtClean="0"/>
              <a:pPr/>
              <a:t>5</a:t>
            </a:fld>
            <a:endParaRPr lang="en-US" dirty="0"/>
          </a:p>
        </p:txBody>
      </p:sp>
    </p:spTree>
    <p:extLst>
      <p:ext uri="{BB962C8B-B14F-4D97-AF65-F5344CB8AC3E}">
        <p14:creationId xmlns:p14="http://schemas.microsoft.com/office/powerpoint/2010/main" val="396346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p:sp>
      <p:sp>
        <p:nvSpPr>
          <p:cNvPr id="3" name="Subtitle 2">
            <a:extLst>
              <a:ext uri="{FF2B5EF4-FFF2-40B4-BE49-F238E27FC236}">
                <a16:creationId xmlns:a16="http://schemas.microsoft.com/office/drawing/2014/main" id="{7898A458-BED5-B149-A1B4-021DC949BB4F}"/>
              </a:ext>
            </a:extLst>
          </p:cNvPr>
          <p:cNvSpPr>
            <a:spLocks noGrp="1"/>
          </p:cNvSpPr>
          <p:nvPr>
            <p:ph type="subTitle" idx="1"/>
          </p:nvPr>
        </p:nvSpPr>
        <p:spPr/>
        <p:txBody>
          <a:bodyPr/>
          <a:lstStyle/>
          <a:p>
            <a:r>
              <a:rPr lang="en-US" altLang="en-US" b="1" dirty="0"/>
              <a:t>EB-2 NATIONAL INTEREST WAIVER</a:t>
            </a:r>
            <a:endParaRPr lang="en-US" b="1" dirty="0"/>
          </a:p>
          <a:p>
            <a:endParaRPr lang="en-GB" dirty="0"/>
          </a:p>
        </p:txBody>
      </p:sp>
      <p:sp>
        <p:nvSpPr>
          <p:cNvPr id="13" name="Text Placeholder 12"/>
          <p:cNvSpPr>
            <a:spLocks noGrp="1"/>
          </p:cNvSpPr>
          <p:nvPr>
            <p:ph type="body" sz="quarter" idx="13"/>
          </p:nvPr>
        </p:nvSpPr>
        <p:spPr>
          <a:xfrm>
            <a:off x="3803597" y="1075765"/>
            <a:ext cx="5122242" cy="3508818"/>
          </a:xfrm>
        </p:spPr>
        <p:txBody>
          <a:bodyPr/>
          <a:lstStyle/>
          <a:p>
            <a:pPr>
              <a:lnSpc>
                <a:spcPct val="100000"/>
              </a:lnSpc>
            </a:pPr>
            <a:r>
              <a:rPr lang="en-US" altLang="en-US" sz="1100" dirty="0">
                <a:cs typeface="Times New Roman" pitchFamily="18" charset="0"/>
              </a:rPr>
              <a:t>Aliens seeking a national interest waiver are requesting that the Labor Certification be waived because it is in the interest of the United States.  </a:t>
            </a:r>
          </a:p>
          <a:p>
            <a:pPr>
              <a:lnSpc>
                <a:spcPct val="100000"/>
              </a:lnSpc>
            </a:pPr>
            <a:r>
              <a:rPr lang="en-US" altLang="en-US" sz="1100" dirty="0">
                <a:cs typeface="Times New Roman" pitchFamily="18" charset="0"/>
              </a:rPr>
              <a:t>Though the jobs that qualify for a national interest waiver are not defined by statute, national interest waivers are usually granted to those who have exceptional ability and whose employment in the United States would greatly benefit the national interest.  </a:t>
            </a:r>
          </a:p>
          <a:p>
            <a:pPr>
              <a:lnSpc>
                <a:spcPct val="100000"/>
              </a:lnSpc>
            </a:pPr>
            <a:r>
              <a:rPr lang="en-US" altLang="en-US" sz="1100" dirty="0">
                <a:cs typeface="Times New Roman" pitchFamily="18" charset="0"/>
              </a:rPr>
              <a:t>Those seeking a national interest waiver may self-petition (they do not need an employer to sponsor them) and may file their labor certification directly with </a:t>
            </a:r>
            <a:r>
              <a:rPr lang="en-US" altLang="en-US" sz="1100" dirty="0" err="1">
                <a:cs typeface="Times New Roman" pitchFamily="18" charset="0"/>
              </a:rPr>
              <a:t>USCIS</a:t>
            </a:r>
            <a:r>
              <a:rPr lang="en-US" altLang="en-US" sz="1100" dirty="0">
                <a:cs typeface="Times New Roman" pitchFamily="18" charset="0"/>
              </a:rPr>
              <a:t> along with their Form I-140, Petition for Alien Worker. </a:t>
            </a:r>
          </a:p>
          <a:p>
            <a:pPr>
              <a:lnSpc>
                <a:spcPct val="100000"/>
              </a:lnSpc>
            </a:pPr>
            <a:r>
              <a:rPr lang="en-US" sz="1100" dirty="0"/>
              <a:t>3 Criteria:</a:t>
            </a:r>
          </a:p>
          <a:p>
            <a:pPr marL="600075" lvl="1" indent="-257175">
              <a:lnSpc>
                <a:spcPct val="100000"/>
              </a:lnSpc>
              <a:buFont typeface="+mj-lt"/>
              <a:buAutoNum type="arabicPeriod"/>
            </a:pPr>
            <a:r>
              <a:rPr lang="en-US" sz="1050" dirty="0">
                <a:solidFill>
                  <a:srgbClr val="81A8BD"/>
                </a:solidFill>
              </a:rPr>
              <a:t>The foreign national's proposed endeavor has both substantial merit and national importance. </a:t>
            </a:r>
          </a:p>
          <a:p>
            <a:pPr marL="600075" lvl="1" indent="-257175">
              <a:lnSpc>
                <a:spcPct val="100000"/>
              </a:lnSpc>
              <a:buFont typeface="+mj-lt"/>
              <a:buAutoNum type="arabicPeriod"/>
            </a:pPr>
            <a:r>
              <a:rPr lang="en-US" sz="1050" dirty="0">
                <a:solidFill>
                  <a:srgbClr val="81A8BD"/>
                </a:solidFill>
              </a:rPr>
              <a:t>The foreign national is well positioned to advance the proposed endeavor. </a:t>
            </a:r>
          </a:p>
          <a:p>
            <a:pPr marL="600075" lvl="1" indent="-257175">
              <a:lnSpc>
                <a:spcPct val="100000"/>
              </a:lnSpc>
              <a:buFont typeface="+mj-lt"/>
              <a:buAutoNum type="arabicPeriod"/>
            </a:pPr>
            <a:r>
              <a:rPr lang="en-US" sz="1050" dirty="0">
                <a:solidFill>
                  <a:srgbClr val="81A8BD"/>
                </a:solidFill>
              </a:rPr>
              <a:t>On balance, it would be beneficial to the United States to waive the job offer and labor certification requirements of the EB-2 category.  </a:t>
            </a:r>
            <a:endParaRPr lang="en-US" altLang="en-US" sz="1050" dirty="0">
              <a:solidFill>
                <a:srgbClr val="81A8BD"/>
              </a:solidFill>
              <a:cs typeface="Times New Roman" pitchFamily="18" charset="0"/>
            </a:endParaRPr>
          </a:p>
          <a:p>
            <a:pPr>
              <a:lnSpc>
                <a:spcPct val="100000"/>
              </a:lnSpc>
            </a:pPr>
            <a:r>
              <a:rPr lang="en-US" altLang="en-US" sz="1100" dirty="0">
                <a:cs typeface="Times New Roman" pitchFamily="18" charset="0"/>
              </a:rPr>
              <a:t>Good category for STEM </a:t>
            </a:r>
            <a:r>
              <a:rPr lang="en-US" altLang="en-US" sz="1100" dirty="0" err="1">
                <a:cs typeface="Times New Roman" pitchFamily="18" charset="0"/>
              </a:rPr>
              <a:t>Ph.D’s</a:t>
            </a:r>
            <a:r>
              <a:rPr lang="en-US" altLang="en-US" sz="1100" dirty="0">
                <a:cs typeface="Times New Roman" pitchFamily="18" charset="0"/>
              </a:rPr>
              <a:t> </a:t>
            </a:r>
          </a:p>
        </p:txBody>
      </p:sp>
      <p:pic>
        <p:nvPicPr>
          <p:cNvPr id="6" name="Picture 2" descr="C:\Users\cristinalange\AppData\Local\Microsoft\Windows\Temporary Internet Files\Content.IE5\YD6WBA5X\shutterstock_199202843.jpg">
            <a:extLst>
              <a:ext uri="{FF2B5EF4-FFF2-40B4-BE49-F238E27FC236}">
                <a16:creationId xmlns:a16="http://schemas.microsoft.com/office/drawing/2014/main" id="{08CE9124-5977-354F-983F-BE4837CCE5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92" t="987" r="22746" b="443"/>
          <a:stretch/>
        </p:blipFill>
        <p:spPr bwMode="auto">
          <a:xfrm>
            <a:off x="0" y="-1895"/>
            <a:ext cx="3582988" cy="514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82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1"/>
          </p:nvPr>
        </p:nvSpPr>
        <p:spPr/>
        <p:txBody>
          <a:bodyPr/>
          <a:lstStyle/>
          <a:p>
            <a:r>
              <a:rPr lang="en-US" dirty="0"/>
              <a:t>GENERAL IMMIGRATION </a:t>
            </a:r>
          </a:p>
          <a:p>
            <a:r>
              <a:rPr lang="en-US" dirty="0"/>
              <a:t>ADVICE MOVING FORWARD</a:t>
            </a:r>
          </a:p>
        </p:txBody>
      </p:sp>
      <p:sp>
        <p:nvSpPr>
          <p:cNvPr id="4" name="Slide Number Placeholder 3">
            <a:extLst>
              <a:ext uri="{FF2B5EF4-FFF2-40B4-BE49-F238E27FC236}">
                <a16:creationId xmlns:a16="http://schemas.microsoft.com/office/drawing/2014/main" id="{9E729A33-7ED3-4356-854C-51D0E39E8106}"/>
              </a:ext>
            </a:extLst>
          </p:cNvPr>
          <p:cNvSpPr>
            <a:spLocks noGrp="1"/>
          </p:cNvSpPr>
          <p:nvPr>
            <p:ph type="sldNum" sz="quarter" idx="12"/>
          </p:nvPr>
        </p:nvSpPr>
        <p:spPr/>
        <p:txBody>
          <a:bodyPr/>
          <a:lstStyle/>
          <a:p>
            <a:fld id="{5E0F1BB3-AF99-0C4E-BCA0-6DD17513A514}" type="slidenum">
              <a:rPr lang="en-US" smtClean="0"/>
              <a:pPr/>
              <a:t>51</a:t>
            </a:fld>
            <a:endParaRPr lang="en-US" dirty="0"/>
          </a:p>
        </p:txBody>
      </p:sp>
    </p:spTree>
    <p:extLst>
      <p:ext uri="{BB962C8B-B14F-4D97-AF65-F5344CB8AC3E}">
        <p14:creationId xmlns:p14="http://schemas.microsoft.com/office/powerpoint/2010/main" val="416105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A490A41-CCE5-7145-8884-576F112DC20A}"/>
              </a:ext>
            </a:extLst>
          </p:cNvPr>
          <p:cNvSpPr>
            <a:spLocks noGrp="1"/>
          </p:cNvSpPr>
          <p:nvPr>
            <p:ph type="subTitle" idx="1"/>
          </p:nvPr>
        </p:nvSpPr>
        <p:spPr/>
        <p:txBody>
          <a:bodyPr/>
          <a:lstStyle/>
          <a:p>
            <a:r>
              <a:rPr lang="en-US" dirty="0"/>
              <a:t>GENERAL </a:t>
            </a:r>
            <a:r>
              <a:rPr lang="en-US" b="1" dirty="0"/>
              <a:t>ADVICE</a:t>
            </a:r>
          </a:p>
          <a:p>
            <a:endParaRPr lang="en-GB" dirty="0"/>
          </a:p>
        </p:txBody>
      </p:sp>
      <p:sp>
        <p:nvSpPr>
          <p:cNvPr id="4" name="Text Placeholder 3">
            <a:extLst>
              <a:ext uri="{FF2B5EF4-FFF2-40B4-BE49-F238E27FC236}">
                <a16:creationId xmlns:a16="http://schemas.microsoft.com/office/drawing/2014/main" id="{DE34DE46-F3A9-3F41-8507-A22CB10B179D}"/>
              </a:ext>
            </a:extLst>
          </p:cNvPr>
          <p:cNvSpPr>
            <a:spLocks noGrp="1"/>
          </p:cNvSpPr>
          <p:nvPr>
            <p:ph type="body" sz="quarter" idx="11"/>
          </p:nvPr>
        </p:nvSpPr>
        <p:spPr/>
        <p:txBody>
          <a:bodyPr/>
          <a:lstStyle/>
          <a:p>
            <a:r>
              <a:rPr lang="en-US"/>
              <a:t>IMMIGRATION JOURNEY</a:t>
            </a:r>
          </a:p>
          <a:p>
            <a:endParaRPr lang="en-GB"/>
          </a:p>
          <a:p>
            <a:endParaRPr lang="en-GB" dirty="0"/>
          </a:p>
        </p:txBody>
      </p:sp>
      <p:sp>
        <p:nvSpPr>
          <p:cNvPr id="3" name="Text Placeholder 2">
            <a:extLst>
              <a:ext uri="{FF2B5EF4-FFF2-40B4-BE49-F238E27FC236}">
                <a16:creationId xmlns:a16="http://schemas.microsoft.com/office/drawing/2014/main" id="{50115AA9-66B9-084F-A011-BDE117C0A203}"/>
              </a:ext>
            </a:extLst>
          </p:cNvPr>
          <p:cNvSpPr>
            <a:spLocks noGrp="1"/>
          </p:cNvSpPr>
          <p:nvPr>
            <p:ph type="body" sz="quarter" idx="12"/>
          </p:nvPr>
        </p:nvSpPr>
        <p:spPr>
          <a:xfrm>
            <a:off x="358775" y="1185863"/>
            <a:ext cx="8455025" cy="3571875"/>
          </a:xfrm>
        </p:spPr>
        <p:txBody>
          <a:bodyPr/>
          <a:lstStyle/>
          <a:p>
            <a:r>
              <a:rPr lang="en-US" altLang="en-US" b="1" dirty="0"/>
              <a:t>Keep copies of everything (save in the cloud)</a:t>
            </a:r>
          </a:p>
          <a:p>
            <a:pPr lvl="1"/>
            <a:r>
              <a:rPr lang="en-US" altLang="en-US" dirty="0">
                <a:solidFill>
                  <a:srgbClr val="81A8BD"/>
                </a:solidFill>
              </a:rPr>
              <a:t>I-20s, </a:t>
            </a:r>
            <a:r>
              <a:rPr lang="en-US" altLang="en-US" dirty="0" err="1">
                <a:solidFill>
                  <a:srgbClr val="81A8BD"/>
                </a:solidFill>
              </a:rPr>
              <a:t>EADs</a:t>
            </a:r>
            <a:r>
              <a:rPr lang="en-US" altLang="en-US" dirty="0">
                <a:solidFill>
                  <a:srgbClr val="81A8BD"/>
                </a:solidFill>
              </a:rPr>
              <a:t>, old passports, airplane flight confirmation emails, etc.</a:t>
            </a:r>
          </a:p>
          <a:p>
            <a:pPr lvl="1"/>
            <a:r>
              <a:rPr lang="en-US" altLang="en-US" dirty="0">
                <a:solidFill>
                  <a:srgbClr val="81A8BD"/>
                </a:solidFill>
              </a:rPr>
              <a:t>Employment verification letters from every employer, including yourself if self-employed (try to obtain soon after you finish employment)</a:t>
            </a:r>
          </a:p>
          <a:p>
            <a:r>
              <a:rPr lang="en-US" altLang="en-US" b="1" dirty="0"/>
              <a:t>If you are not sure, ask 1) your F/J advisor or 2) an immigration attorney.  Please note:</a:t>
            </a:r>
          </a:p>
          <a:p>
            <a:pPr lvl="1"/>
            <a:r>
              <a:rPr lang="en-US" altLang="en-US" dirty="0">
                <a:solidFill>
                  <a:srgbClr val="81A8BD"/>
                </a:solidFill>
              </a:rPr>
              <a:t>Alexa: Not an attorney</a:t>
            </a:r>
          </a:p>
          <a:p>
            <a:pPr lvl="1"/>
            <a:r>
              <a:rPr lang="en-US" altLang="en-US" dirty="0">
                <a:solidFill>
                  <a:srgbClr val="81A8BD"/>
                </a:solidFill>
              </a:rPr>
              <a:t>Siri: Not an attorney</a:t>
            </a:r>
          </a:p>
          <a:p>
            <a:pPr lvl="1"/>
            <a:r>
              <a:rPr lang="en-US" altLang="en-US" dirty="0">
                <a:solidFill>
                  <a:srgbClr val="81A8BD"/>
                </a:solidFill>
              </a:rPr>
              <a:t>Google/Bing: Not attorneys</a:t>
            </a:r>
          </a:p>
          <a:p>
            <a:pPr lvl="1"/>
            <a:r>
              <a:rPr lang="en-US" altLang="en-US" dirty="0">
                <a:solidFill>
                  <a:srgbClr val="81A8BD"/>
                </a:solidFill>
              </a:rPr>
              <a:t>Your best friend: Probably not an attorney</a:t>
            </a:r>
          </a:p>
          <a:p>
            <a:r>
              <a:rPr lang="en-US" altLang="en-US" b="1" dirty="0"/>
              <a:t>As an F/J student, there is nothing worse you can do than unauthorized employment</a:t>
            </a:r>
          </a:p>
          <a:p>
            <a:r>
              <a:rPr lang="en-US" altLang="en-US" b="1" dirty="0"/>
              <a:t>The actions you take today may not have an impact tomorrow, next week, next month, next year but it could come back to harm you somewhere down the road in your immigration journey</a:t>
            </a:r>
          </a:p>
        </p:txBody>
      </p:sp>
    </p:spTree>
    <p:extLst>
      <p:ext uri="{BB962C8B-B14F-4D97-AF65-F5344CB8AC3E}">
        <p14:creationId xmlns:p14="http://schemas.microsoft.com/office/powerpoint/2010/main" val="428796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1121072"/>
            <a:ext cx="9144000" cy="581287"/>
          </a:xfrm>
        </p:spPr>
        <p:txBody>
          <a:bodyPr/>
          <a:lstStyle/>
          <a:p>
            <a:r>
              <a:rPr lang="en-US" b="1" dirty="0"/>
              <a:t>THANK YOU</a:t>
            </a:r>
          </a:p>
        </p:txBody>
      </p:sp>
      <p:sp>
        <p:nvSpPr>
          <p:cNvPr id="3" name="Slide Number Placeholder 2"/>
          <p:cNvSpPr>
            <a:spLocks noGrp="1"/>
          </p:cNvSpPr>
          <p:nvPr>
            <p:ph type="sldNum" sz="quarter" idx="12"/>
          </p:nvPr>
        </p:nvSpPr>
        <p:spPr/>
        <p:txBody>
          <a:bodyPr/>
          <a:lstStyle/>
          <a:p>
            <a:fld id="{5E0F1BB3-AF99-0C4E-BCA0-6DD17513A514}" type="slidenum">
              <a:rPr lang="en-US" smtClean="0"/>
              <a:pPr/>
              <a:t>53</a:t>
            </a:fld>
            <a:endParaRPr lang="en-US" dirty="0"/>
          </a:p>
        </p:txBody>
      </p:sp>
      <p:sp>
        <p:nvSpPr>
          <p:cNvPr id="4" name="Rectangle 3">
            <a:extLst>
              <a:ext uri="{FF2B5EF4-FFF2-40B4-BE49-F238E27FC236}">
                <a16:creationId xmlns:a16="http://schemas.microsoft.com/office/drawing/2014/main" id="{F4E8DDDA-EF19-46A9-9FAC-92E214DEEAC1}"/>
              </a:ext>
            </a:extLst>
          </p:cNvPr>
          <p:cNvSpPr/>
          <p:nvPr/>
        </p:nvSpPr>
        <p:spPr>
          <a:xfrm>
            <a:off x="2286000" y="1925333"/>
            <a:ext cx="4572000" cy="1538883"/>
          </a:xfrm>
          <a:prstGeom prst="rect">
            <a:avLst/>
          </a:prstGeom>
        </p:spPr>
        <p:txBody>
          <a:bodyPr wrap="square">
            <a:spAutoFit/>
          </a:bodyPr>
          <a:lstStyle/>
          <a:p>
            <a:pPr algn="ctr">
              <a:spcBef>
                <a:spcPts val="0"/>
              </a:spcBef>
            </a:pPr>
            <a:r>
              <a:rPr lang="en-US" altLang="en-US" sz="1400" b="1" dirty="0">
                <a:solidFill>
                  <a:srgbClr val="009CDC"/>
                </a:solidFill>
                <a:cs typeface="Times New Roman" pitchFamily="18" charset="0"/>
              </a:rPr>
              <a:t>Anielka Nortelus </a:t>
            </a:r>
          </a:p>
          <a:p>
            <a:pPr algn="ctr">
              <a:spcBef>
                <a:spcPts val="0"/>
              </a:spcBef>
            </a:pPr>
            <a:r>
              <a:rPr lang="en-US" altLang="en-US" sz="1400" dirty="0">
                <a:solidFill>
                  <a:srgbClr val="81A8BD"/>
                </a:solidFill>
                <a:cs typeface="Times New Roman" pitchFamily="18" charset="0"/>
              </a:rPr>
              <a:t>Attorney-at-Law</a:t>
            </a:r>
          </a:p>
          <a:p>
            <a:pPr algn="ctr">
              <a:spcBef>
                <a:spcPts val="0"/>
              </a:spcBef>
            </a:pPr>
            <a:endParaRPr lang="en-US" altLang="en-US" sz="1400" dirty="0">
              <a:solidFill>
                <a:schemeClr val="bg1"/>
              </a:solidFill>
              <a:cs typeface="Times New Roman" pitchFamily="18" charset="0"/>
            </a:endParaRPr>
          </a:p>
          <a:p>
            <a:pPr algn="ctr">
              <a:spcBef>
                <a:spcPts val="0"/>
              </a:spcBef>
            </a:pPr>
            <a:r>
              <a:rPr lang="en-US" altLang="en-US" sz="1200" dirty="0">
                <a:solidFill>
                  <a:schemeClr val="bg1"/>
                </a:solidFill>
                <a:cs typeface="Times New Roman" pitchFamily="18" charset="0"/>
              </a:rPr>
              <a:t>Fragomen, Del Rey, Bernsen &amp; Loewy, LLP</a:t>
            </a:r>
            <a:br>
              <a:rPr lang="en-US" altLang="en-US" sz="1200" dirty="0">
                <a:solidFill>
                  <a:schemeClr val="bg1"/>
                </a:solidFill>
                <a:cs typeface="Times New Roman" pitchFamily="18" charset="0"/>
              </a:rPr>
            </a:br>
            <a:r>
              <a:rPr lang="en-US" altLang="en-US" sz="1200" dirty="0">
                <a:solidFill>
                  <a:schemeClr val="bg1"/>
                </a:solidFill>
                <a:cs typeface="Times New Roman" pitchFamily="18" charset="0"/>
              </a:rPr>
              <a:t>Miami, FL </a:t>
            </a:r>
          </a:p>
          <a:p>
            <a:pPr algn="ctr">
              <a:spcBef>
                <a:spcPts val="0"/>
              </a:spcBef>
            </a:pPr>
            <a:br>
              <a:rPr lang="en-US" altLang="en-US" sz="1400" dirty="0">
                <a:cs typeface="Times New Roman" pitchFamily="18" charset="0"/>
              </a:rPr>
            </a:br>
            <a:r>
              <a:rPr lang="en-US" altLang="en-US" sz="1400" dirty="0">
                <a:solidFill>
                  <a:schemeClr val="accent1"/>
                </a:solidFill>
                <a:cs typeface="Times New Roman" pitchFamily="18" charset="0"/>
              </a:rPr>
              <a:t>ANortelus</a:t>
            </a:r>
            <a:r>
              <a:rPr lang="en-US" altLang="en-US" sz="1400" dirty="0">
                <a:solidFill>
                  <a:schemeClr val="accent1"/>
                </a:solidFill>
                <a:cs typeface="Times New Roman" pitchFamily="18" charset="0"/>
                <a:hlinkClick r:id="rId2">
                  <a:extLst>
                    <a:ext uri="{A12FA001-AC4F-418D-AE19-62706E023703}">
                      <ahyp:hlinkClr xmlns:ahyp="http://schemas.microsoft.com/office/drawing/2018/hyperlinkcolor" val="tx"/>
                    </a:ext>
                  </a:extLst>
                </a:hlinkClick>
              </a:rPr>
              <a:t>@fragomen.com</a:t>
            </a:r>
            <a:endParaRPr lang="en-US" altLang="en-US" sz="1400" dirty="0">
              <a:solidFill>
                <a:schemeClr val="accent1"/>
              </a:solidFill>
              <a:cs typeface="Times New Roman" pitchFamily="18" charset="0"/>
            </a:endParaRPr>
          </a:p>
        </p:txBody>
      </p:sp>
    </p:spTree>
    <p:extLst>
      <p:ext uri="{BB962C8B-B14F-4D97-AF65-F5344CB8AC3E}">
        <p14:creationId xmlns:p14="http://schemas.microsoft.com/office/powerpoint/2010/main" val="6748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p:txBody>
          <a:bodyPr/>
          <a:lstStyle/>
          <a:p>
            <a:r>
              <a:rPr lang="en-US" b="1" dirty="0"/>
              <a:t>OVERVIEW</a:t>
            </a:r>
            <a:endParaRPr lang="en-US" altLang="en-US" b="1" dirty="0">
              <a:cs typeface="Times New Roman" pitchFamily="18" charset="0"/>
            </a:endParaRPr>
          </a:p>
        </p:txBody>
      </p:sp>
      <p:sp>
        <p:nvSpPr>
          <p:cNvPr id="3" name="Text Placeholder 2"/>
          <p:cNvSpPr>
            <a:spLocks noGrp="1"/>
          </p:cNvSpPr>
          <p:nvPr>
            <p:ph type="body" sz="quarter" idx="10"/>
          </p:nvPr>
        </p:nvSpPr>
        <p:spPr/>
        <p:txBody>
          <a:bodyPr/>
          <a:lstStyle/>
          <a:p>
            <a:r>
              <a:rPr lang="en-US" altLang="en-US" dirty="0">
                <a:cs typeface="Times New Roman" pitchFamily="18" charset="0"/>
              </a:rPr>
              <a:t>IMMIGRANTS VS. NONIMMIGRANTS</a:t>
            </a:r>
            <a:endParaRPr lang="en-US" dirty="0"/>
          </a:p>
          <a:p>
            <a:endParaRPr lang="en-US" dirty="0"/>
          </a:p>
        </p:txBody>
      </p:sp>
      <p:pic>
        <p:nvPicPr>
          <p:cNvPr id="7" name="Picture 12">
            <a:extLst>
              <a:ext uri="{FF2B5EF4-FFF2-40B4-BE49-F238E27FC236}">
                <a16:creationId xmlns:a16="http://schemas.microsoft.com/office/drawing/2014/main" id="{8FA58BC4-A5E0-4932-B3F0-DF27539568E8}"/>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566" b="96869" l="3067" r="97764">
                        <a14:foregroundMark x1="5815" y1="5871" x2="5815" y2="5871"/>
                        <a14:foregroundMark x1="82045" y1="3327" x2="82045" y2="3327"/>
                        <a14:foregroundMark x1="79297" y1="1761" x2="79297" y2="1761"/>
                        <a14:foregroundMark x1="91502" y1="3327" x2="91502" y2="3327"/>
                        <a14:foregroundMark x1="92907" y1="5088" x2="92907" y2="5088"/>
                        <a14:foregroundMark x1="96294" y1="32681" x2="96294" y2="32681"/>
                        <a14:foregroundMark x1="95080" y1="29354" x2="95080" y2="29354"/>
                        <a14:foregroundMark x1="97955" y1="28571" x2="97955" y2="28571"/>
                        <a14:foregroundMark x1="16741" y1="94716" x2="16741" y2="94716"/>
                        <a14:foregroundMark x1="12268" y1="96869" x2="12268" y2="96869"/>
                        <a14:foregroundMark x1="9010" y1="93738" x2="9010" y2="93738"/>
                        <a14:foregroundMark x1="3067" y1="95890" x2="3067" y2="95890"/>
                        <a14:foregroundMark x1="95655" y1="52446" x2="95655" y2="52446"/>
                        <a14:foregroundMark x1="3898" y1="50489" x2="3898" y2="50489"/>
                        <a14:backgroundMark x1="83514" y1="5871" x2="83514" y2="5871"/>
                        <a14:backgroundMark x1="96166" y1="7045" x2="96166" y2="7045"/>
                        <a14:backgroundMark x1="96230" y1="15851" x2="96230" y2="15851"/>
                        <a14:backgroundMark x1="40831" y1="29746" x2="40831" y2="29746"/>
                        <a14:backgroundMark x1="40319" y1="32681" x2="40319" y2="32681"/>
                        <a14:backgroundMark x1="47029" y1="93542" x2="47029" y2="93542"/>
                        <a14:backgroundMark x1="43962" y1="98239" x2="43962" y2="98239"/>
                        <a14:backgroundMark x1="44026" y1="93933" x2="44026" y2="93933"/>
                      </a14:backgroundRemoval>
                    </a14:imgEffect>
                  </a14:imgLayer>
                </a14:imgProps>
              </a:ext>
              <a:ext uri="{28A0092B-C50C-407E-A947-70E740481C1C}">
                <a14:useLocalDpi xmlns:a14="http://schemas.microsoft.com/office/drawing/2010/main" val="0"/>
              </a:ext>
            </a:extLst>
          </a:blip>
          <a:srcRect l="2120" r="2120"/>
          <a:stretch/>
        </p:blipFill>
        <p:spPr bwMode="auto">
          <a:xfrm>
            <a:off x="0" y="1185802"/>
            <a:ext cx="9144000" cy="3119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48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5C915FF-F82B-104E-98FF-999F7637446E}"/>
              </a:ext>
            </a:extLst>
          </p:cNvPr>
          <p:cNvSpPr>
            <a:spLocks noGrp="1"/>
          </p:cNvSpPr>
          <p:nvPr>
            <p:ph type="subTitle" idx="1"/>
          </p:nvPr>
        </p:nvSpPr>
        <p:spPr/>
        <p:txBody>
          <a:bodyPr/>
          <a:lstStyle/>
          <a:p>
            <a:r>
              <a:rPr lang="en-US"/>
              <a:t>INVOLVED </a:t>
            </a:r>
            <a:r>
              <a:rPr lang="en-US" b="1"/>
              <a:t>GOVERNMENT</a:t>
            </a:r>
          </a:p>
          <a:p>
            <a:endParaRPr lang="en-GB" dirty="0"/>
          </a:p>
        </p:txBody>
      </p:sp>
      <p:sp>
        <p:nvSpPr>
          <p:cNvPr id="3" name="Text Placeholder 2">
            <a:extLst>
              <a:ext uri="{FF2B5EF4-FFF2-40B4-BE49-F238E27FC236}">
                <a16:creationId xmlns:a16="http://schemas.microsoft.com/office/drawing/2014/main" id="{711411F0-BA30-3F49-A341-64060A4249E6}"/>
              </a:ext>
            </a:extLst>
          </p:cNvPr>
          <p:cNvSpPr>
            <a:spLocks noGrp="1"/>
          </p:cNvSpPr>
          <p:nvPr>
            <p:ph type="body" sz="quarter" idx="10"/>
          </p:nvPr>
        </p:nvSpPr>
        <p:spPr/>
        <p:txBody>
          <a:bodyPr/>
          <a:lstStyle/>
          <a:p>
            <a:r>
              <a:rPr lang="en-US"/>
              <a:t>AGENCIES</a:t>
            </a:r>
          </a:p>
          <a:p>
            <a:endParaRPr lang="en-GB" dirty="0"/>
          </a:p>
        </p:txBody>
      </p:sp>
      <p:sp>
        <p:nvSpPr>
          <p:cNvPr id="4" name="Content Placeholder 1">
            <a:extLst>
              <a:ext uri="{FF2B5EF4-FFF2-40B4-BE49-F238E27FC236}">
                <a16:creationId xmlns:a16="http://schemas.microsoft.com/office/drawing/2014/main" id="{66F1CE98-222A-8E4B-A8D5-BCBDF6C963A8}"/>
              </a:ext>
            </a:extLst>
          </p:cNvPr>
          <p:cNvSpPr txBox="1">
            <a:spLocks/>
          </p:cNvSpPr>
          <p:nvPr/>
        </p:nvSpPr>
        <p:spPr>
          <a:xfrm>
            <a:off x="533400" y="1354872"/>
            <a:ext cx="4450492" cy="3657600"/>
          </a:xfrm>
          <a:prstGeom prst="rect">
            <a:avLst/>
          </a:prstGeom>
        </p:spPr>
        <p:txBody>
          <a:bodyPr/>
          <a:lstStyle>
            <a:lvl1pPr marL="230188" indent="-230188" algn="l" defTabSz="914400" rtl="0" eaLnBrk="1" latinLnBrk="0" hangingPunct="1">
              <a:spcBef>
                <a:spcPct val="20000"/>
              </a:spcBef>
              <a:buClr>
                <a:schemeClr val="bg2">
                  <a:lumMod val="75000"/>
                </a:schemeClr>
              </a:buClr>
              <a:buFont typeface="Arial" panose="020B0604020202020204" pitchFamily="34" charset="0"/>
              <a:buChar char="•"/>
              <a:defRPr sz="2400" kern="1200">
                <a:solidFill>
                  <a:schemeClr val="tx1">
                    <a:lumMod val="50000"/>
                  </a:schemeClr>
                </a:solidFill>
                <a:latin typeface="+mn-lt"/>
                <a:ea typeface="+mn-ea"/>
                <a:cs typeface="+mn-cs"/>
              </a:defRPr>
            </a:lvl1pPr>
            <a:lvl2pPr marL="741363" indent="-284163" algn="l" defTabSz="914400" rtl="0" eaLnBrk="1" latinLnBrk="0" hangingPunct="1">
              <a:spcBef>
                <a:spcPct val="20000"/>
              </a:spcBef>
              <a:buClr>
                <a:schemeClr val="bg2">
                  <a:lumMod val="75000"/>
                </a:schemeClr>
              </a:buClr>
              <a:buFont typeface="Arial" panose="020B0604020202020204" pitchFamily="34" charset="0"/>
              <a:buChar char="•"/>
              <a:defRPr sz="2000" kern="1200">
                <a:solidFill>
                  <a:schemeClr val="tx1">
                    <a:lumMod val="50000"/>
                  </a:schemeClr>
                </a:solidFill>
                <a:latin typeface="+mn-lt"/>
                <a:ea typeface="+mn-ea"/>
                <a:cs typeface="+mn-cs"/>
              </a:defRPr>
            </a:lvl2pPr>
            <a:lvl3pPr marL="1143000" indent="-228600" algn="l" defTabSz="914400" rtl="0" eaLnBrk="1" latinLnBrk="0" hangingPunct="1">
              <a:spcBef>
                <a:spcPct val="20000"/>
              </a:spcBef>
              <a:buClr>
                <a:schemeClr val="bg2">
                  <a:lumMod val="75000"/>
                </a:schemeClr>
              </a:buClr>
              <a:buFont typeface="Arial" panose="020B0604020202020204" pitchFamily="34" charset="0"/>
              <a:buChar char="•"/>
              <a:defRPr sz="1800" kern="1200">
                <a:solidFill>
                  <a:schemeClr val="tx1">
                    <a:lumMod val="50000"/>
                  </a:schemeClr>
                </a:solidFill>
                <a:latin typeface="+mn-lt"/>
                <a:ea typeface="+mn-ea"/>
                <a:cs typeface="+mn-cs"/>
              </a:defRPr>
            </a:lvl3pPr>
            <a:lvl4pPr marL="16002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4pPr>
            <a:lvl5pPr marL="2057400" indent="-228600" algn="l" defTabSz="914400" rtl="0" eaLnBrk="1" latinLnBrk="0" hangingPunct="1">
              <a:spcBef>
                <a:spcPct val="20000"/>
              </a:spcBef>
              <a:buClr>
                <a:schemeClr val="bg2">
                  <a:lumMod val="75000"/>
                </a:schemeClr>
              </a:buClr>
              <a:buFont typeface="Arial" panose="020B0604020202020204" pitchFamily="34" charset="0"/>
              <a:buChar char="•"/>
              <a:defRPr sz="1600" kern="1200">
                <a:solidFill>
                  <a:schemeClr val="tx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Font typeface="Arial" panose="020B0604020202020204" pitchFamily="34" charset="0"/>
              <a:buNone/>
            </a:pPr>
            <a:r>
              <a:rPr lang="en-US" altLang="en-US" sz="1200" b="1" dirty="0">
                <a:cs typeface="Times New Roman" pitchFamily="18" charset="0"/>
              </a:rPr>
              <a:t>Department of Homeland Security:</a:t>
            </a:r>
          </a:p>
          <a:p>
            <a:pPr>
              <a:lnSpc>
                <a:spcPct val="90000"/>
              </a:lnSpc>
              <a:buBlip>
                <a:blip r:embed="rId3"/>
              </a:buBlip>
            </a:pPr>
            <a:r>
              <a:rPr lang="en-US" altLang="en-US" sz="1200" dirty="0">
                <a:cs typeface="Times New Roman" pitchFamily="18" charset="0"/>
              </a:rPr>
              <a:t>United States Citizenship and Immigration Services - USCIS (formerly the Immigration &amp; Naturalization Service – INS or BCIS)</a:t>
            </a:r>
          </a:p>
          <a:p>
            <a:pPr>
              <a:lnSpc>
                <a:spcPct val="90000"/>
              </a:lnSpc>
              <a:buBlip>
                <a:blip r:embed="rId3"/>
              </a:buBlip>
            </a:pPr>
            <a:r>
              <a:rPr lang="en-US" altLang="en-US" sz="1200" dirty="0">
                <a:cs typeface="Times New Roman" pitchFamily="18" charset="0"/>
              </a:rPr>
              <a:t>Immigration &amp; Customs Enforcement – ICE</a:t>
            </a:r>
          </a:p>
          <a:p>
            <a:pPr>
              <a:lnSpc>
                <a:spcPct val="90000"/>
              </a:lnSpc>
              <a:buBlip>
                <a:blip r:embed="rId3"/>
              </a:buBlip>
            </a:pPr>
            <a:r>
              <a:rPr lang="en-US" altLang="en-US" sz="1200" dirty="0">
                <a:cs typeface="Times New Roman" pitchFamily="18" charset="0"/>
              </a:rPr>
              <a:t>Customs &amp; Border Protection – CBP</a:t>
            </a:r>
          </a:p>
          <a:p>
            <a:pPr marL="0" indent="0">
              <a:lnSpc>
                <a:spcPct val="90000"/>
              </a:lnSpc>
              <a:buFont typeface="Arial" panose="020B0604020202020204" pitchFamily="34" charset="0"/>
              <a:buNone/>
            </a:pPr>
            <a:endParaRPr lang="en-US" altLang="en-US" sz="1200" b="1" dirty="0">
              <a:cs typeface="Times New Roman" pitchFamily="18" charset="0"/>
            </a:endParaRPr>
          </a:p>
          <a:p>
            <a:pPr marL="0" indent="0">
              <a:lnSpc>
                <a:spcPct val="90000"/>
              </a:lnSpc>
              <a:buFont typeface="Arial" panose="020B0604020202020204" pitchFamily="34" charset="0"/>
              <a:buNone/>
            </a:pPr>
            <a:r>
              <a:rPr lang="en-US" altLang="en-US" sz="1200" b="1" dirty="0">
                <a:cs typeface="Times New Roman" pitchFamily="18" charset="0"/>
              </a:rPr>
              <a:t>Department of Labor:</a:t>
            </a:r>
          </a:p>
          <a:p>
            <a:pPr>
              <a:lnSpc>
                <a:spcPct val="90000"/>
              </a:lnSpc>
              <a:buBlip>
                <a:blip r:embed="rId3"/>
              </a:buBlip>
            </a:pPr>
            <a:r>
              <a:rPr lang="en-US" altLang="en-US" sz="1200" dirty="0">
                <a:cs typeface="Times New Roman" pitchFamily="18" charset="0"/>
              </a:rPr>
              <a:t>Office of Foreign Labor Certification</a:t>
            </a:r>
          </a:p>
          <a:p>
            <a:pPr>
              <a:lnSpc>
                <a:spcPct val="90000"/>
              </a:lnSpc>
              <a:buBlip>
                <a:blip r:embed="rId3"/>
              </a:buBlip>
            </a:pPr>
            <a:r>
              <a:rPr lang="en-US" altLang="en-US" sz="1200" dirty="0">
                <a:cs typeface="Times New Roman" pitchFamily="18" charset="0"/>
              </a:rPr>
              <a:t>PERM Processing Centers</a:t>
            </a:r>
          </a:p>
          <a:p>
            <a:pPr>
              <a:lnSpc>
                <a:spcPct val="90000"/>
              </a:lnSpc>
              <a:buBlip>
                <a:blip r:embed="rId3"/>
              </a:buBlip>
            </a:pPr>
            <a:r>
              <a:rPr lang="en-US" altLang="en-US" sz="1200" dirty="0">
                <a:cs typeface="Times New Roman" pitchFamily="18" charset="0"/>
              </a:rPr>
              <a:t>State Workforce Agencies (SWAs)</a:t>
            </a:r>
          </a:p>
          <a:p>
            <a:pPr marL="0" indent="0">
              <a:lnSpc>
                <a:spcPct val="90000"/>
              </a:lnSpc>
              <a:buFont typeface="Arial" panose="020B0604020202020204" pitchFamily="34" charset="0"/>
              <a:buNone/>
            </a:pPr>
            <a:endParaRPr lang="en-US" altLang="en-US" sz="1200" b="1" dirty="0">
              <a:cs typeface="Times New Roman" pitchFamily="18" charset="0"/>
            </a:endParaRPr>
          </a:p>
          <a:p>
            <a:pPr marL="0" indent="0">
              <a:lnSpc>
                <a:spcPct val="90000"/>
              </a:lnSpc>
              <a:buFont typeface="Arial" panose="020B0604020202020204" pitchFamily="34" charset="0"/>
              <a:buNone/>
            </a:pPr>
            <a:r>
              <a:rPr lang="en-US" altLang="en-US" sz="1200" b="1" dirty="0">
                <a:cs typeface="Times New Roman" pitchFamily="18" charset="0"/>
              </a:rPr>
              <a:t>Department of State (DOS):</a:t>
            </a:r>
          </a:p>
          <a:p>
            <a:pPr>
              <a:lnSpc>
                <a:spcPct val="90000"/>
              </a:lnSpc>
              <a:buBlip>
                <a:blip r:embed="rId3"/>
              </a:buBlip>
            </a:pPr>
            <a:r>
              <a:rPr lang="en-US" altLang="en-US" sz="1200" dirty="0">
                <a:cs typeface="Times New Roman" pitchFamily="18" charset="0"/>
              </a:rPr>
              <a:t>U.S. Embassies and Consulates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021" y="1476632"/>
            <a:ext cx="2540000" cy="2540000"/>
          </a:xfrm>
          <a:prstGeom prst="rect">
            <a:avLst/>
          </a:prstGeom>
        </p:spPr>
      </p:pic>
    </p:spTree>
    <p:extLst>
      <p:ext uri="{BB962C8B-B14F-4D97-AF65-F5344CB8AC3E}">
        <p14:creationId xmlns:p14="http://schemas.microsoft.com/office/powerpoint/2010/main" val="415821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subTitle" idx="1"/>
          </p:nvPr>
        </p:nvSpPr>
        <p:spPr/>
        <p:txBody>
          <a:bodyPr/>
          <a:lstStyle/>
          <a:p>
            <a:r>
              <a:rPr lang="en-US" dirty="0"/>
              <a:t>REVIEW OF COMMON IMMIGRATION DOCUMENTS</a:t>
            </a:r>
          </a:p>
        </p:txBody>
      </p:sp>
      <p:sp>
        <p:nvSpPr>
          <p:cNvPr id="3" name="Slide Number Placeholder 2">
            <a:extLst>
              <a:ext uri="{FF2B5EF4-FFF2-40B4-BE49-F238E27FC236}">
                <a16:creationId xmlns:a16="http://schemas.microsoft.com/office/drawing/2014/main" id="{14C25FE5-510F-4877-97EE-548B451DBAE8}"/>
              </a:ext>
            </a:extLst>
          </p:cNvPr>
          <p:cNvSpPr>
            <a:spLocks noGrp="1"/>
          </p:cNvSpPr>
          <p:nvPr>
            <p:ph type="sldNum" sz="quarter" idx="12"/>
          </p:nvPr>
        </p:nvSpPr>
        <p:spPr/>
        <p:txBody>
          <a:bodyPr/>
          <a:lstStyle/>
          <a:p>
            <a:fld id="{5E0F1BB3-AF99-0C4E-BCA0-6DD17513A514}" type="slidenum">
              <a:rPr lang="en-US" smtClean="0"/>
              <a:pPr/>
              <a:t>8</a:t>
            </a:fld>
            <a:endParaRPr lang="en-US" dirty="0"/>
          </a:p>
        </p:txBody>
      </p:sp>
    </p:spTree>
    <p:extLst>
      <p:ext uri="{BB962C8B-B14F-4D97-AF65-F5344CB8AC3E}">
        <p14:creationId xmlns:p14="http://schemas.microsoft.com/office/powerpoint/2010/main" val="347654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subTitle" idx="1"/>
          </p:nvPr>
        </p:nvSpPr>
        <p:spPr/>
        <p:txBody>
          <a:bodyPr/>
          <a:lstStyle/>
          <a:p>
            <a:r>
              <a:rPr lang="en-US" b="1" dirty="0"/>
              <a:t>STAMP</a:t>
            </a:r>
          </a:p>
        </p:txBody>
      </p:sp>
      <p:sp>
        <p:nvSpPr>
          <p:cNvPr id="4" name="Text Placeholder 3"/>
          <p:cNvSpPr>
            <a:spLocks noGrp="1"/>
          </p:cNvSpPr>
          <p:nvPr>
            <p:ph type="body" sz="quarter" idx="10"/>
          </p:nvPr>
        </p:nvSpPr>
        <p:spPr/>
        <p:txBody>
          <a:bodyPr/>
          <a:lstStyle/>
          <a:p>
            <a:r>
              <a:rPr lang="en-US" dirty="0"/>
              <a:t>VISA</a:t>
            </a:r>
          </a:p>
        </p:txBody>
      </p:sp>
      <p:pic>
        <p:nvPicPr>
          <p:cNvPr id="5" name="Picture 6"/>
          <p:cNvPicPr>
            <a:picLocks noGrp="1" noChangeAspect="1" noChangeArrowheads="1"/>
          </p:cNvPicPr>
          <p:nvPr>
            <p:ph sz="quarter" idx="4294967295"/>
          </p:nvPr>
        </p:nvPicPr>
        <p:blipFill>
          <a:blip r:embed="rId3"/>
          <a:stretch>
            <a:fillRect/>
          </a:stretch>
        </p:blipFill>
        <p:spPr>
          <a:xfrm>
            <a:off x="2925762" y="1354872"/>
            <a:ext cx="3292475" cy="2187575"/>
          </a:xfrm>
          <a:prstGeom prst="rect">
            <a:avLst/>
          </a:prstGeom>
          <a:ln w="28575">
            <a:solidFill>
              <a:schemeClr val="tx1">
                <a:lumMod val="75000"/>
              </a:schemeClr>
            </a:solidFill>
          </a:ln>
          <a:effectLst>
            <a:outerShdw blurRad="215900" dir="16560000" sy="23000" kx="1200000" algn="br" rotWithShape="0">
              <a:prstClr val="black">
                <a:alpha val="20000"/>
              </a:prstClr>
            </a:outerShdw>
          </a:effectLst>
        </p:spPr>
      </p:pic>
    </p:spTree>
    <p:extLst>
      <p:ext uri="{BB962C8B-B14F-4D97-AF65-F5344CB8AC3E}">
        <p14:creationId xmlns:p14="http://schemas.microsoft.com/office/powerpoint/2010/main" val="117794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8">
      <a:dk1>
        <a:srgbClr val="243746"/>
      </a:dk1>
      <a:lt1>
        <a:srgbClr val="FFFFFF"/>
      </a:lt1>
      <a:dk2>
        <a:srgbClr val="101820"/>
      </a:dk2>
      <a:lt2>
        <a:srgbClr val="777772"/>
      </a:lt2>
      <a:accent1>
        <a:srgbClr val="00A8E2"/>
      </a:accent1>
      <a:accent2>
        <a:srgbClr val="F58220"/>
      </a:accent2>
      <a:accent3>
        <a:srgbClr val="243746"/>
      </a:accent3>
      <a:accent4>
        <a:srgbClr val="00205C"/>
      </a:accent4>
      <a:accent5>
        <a:srgbClr val="81A8BD"/>
      </a:accent5>
      <a:accent6>
        <a:srgbClr val="B1C5D2"/>
      </a:accent6>
      <a:hlink>
        <a:srgbClr val="F58220"/>
      </a:hlink>
      <a:folHlink>
        <a:srgbClr val="00A8E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8441</Words>
  <Application>Microsoft Office PowerPoint</Application>
  <PresentationFormat>On-screen Show (16:9)</PresentationFormat>
  <Paragraphs>874</Paragraphs>
  <Slides>53</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.AppleSystemUIFont</vt:lpstr>
      <vt:lpstr>.Lucida Grande UI Regular</vt:lpstr>
      <vt:lpstr>Arial</vt:lpstr>
      <vt:lpstr>Calibri</vt:lpstr>
      <vt:lpstr>Courier New</vt:lpstr>
      <vt:lpstr>Source Sans Pro Web</vt:lpstr>
      <vt:lpstr>Tahoma</vt:lpstr>
      <vt:lpstr>Verdana</vt:lpstr>
      <vt:lpstr>Wingdings</vt:lpstr>
      <vt:lpstr>Office Theme</vt:lpstr>
      <vt:lpstr>PowerPoint Presentation</vt:lpstr>
      <vt:lpstr>IMMIGRATION 101: WHAT HAPPENS AFTER I GRADUATE?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2019-08-14T21:22:54Z</dcterms:created>
  <dcterms:modified xsi:type="dcterms:W3CDTF">2022-12-22T16:12:29Z</dcterms:modified>
  <cp:category/>
</cp:coreProperties>
</file>