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15" r:id="rId2"/>
    <p:sldId id="316" r:id="rId3"/>
    <p:sldId id="317" r:id="rId4"/>
    <p:sldId id="321" r:id="rId5"/>
    <p:sldId id="360" r:id="rId6"/>
    <p:sldId id="364" r:id="rId7"/>
    <p:sldId id="363" r:id="rId8"/>
    <p:sldId id="365" r:id="rId9"/>
    <p:sldId id="361" r:id="rId10"/>
    <p:sldId id="362" r:id="rId11"/>
    <p:sldId id="339" r:id="rId12"/>
    <p:sldId id="333" r:id="rId13"/>
    <p:sldId id="341" r:id="rId14"/>
    <p:sldId id="342" r:id="rId15"/>
    <p:sldId id="340" r:id="rId16"/>
    <p:sldId id="332" r:id="rId17"/>
    <p:sldId id="367" r:id="rId18"/>
    <p:sldId id="343" r:id="rId19"/>
    <p:sldId id="344" r:id="rId20"/>
    <p:sldId id="353" r:id="rId21"/>
    <p:sldId id="369" r:id="rId22"/>
    <p:sldId id="368" r:id="rId23"/>
    <p:sldId id="351" r:id="rId24"/>
    <p:sldId id="352" r:id="rId25"/>
    <p:sldId id="355" r:id="rId26"/>
    <p:sldId id="370" r:id="rId27"/>
    <p:sldId id="371" r:id="rId28"/>
    <p:sldId id="372" r:id="rId29"/>
    <p:sldId id="373" r:id="rId30"/>
    <p:sldId id="326" r:id="rId31"/>
    <p:sldId id="357" r:id="rId32"/>
    <p:sldId id="358" r:id="rId33"/>
    <p:sldId id="359" r:id="rId34"/>
    <p:sldId id="325" r:id="rId35"/>
  </p:sldIdLst>
  <p:sldSz cx="9144000" cy="6858000" type="letter"/>
  <p:notesSz cx="7010400" cy="9296400"/>
  <p:defaultTextStyle>
    <a:defPPr>
      <a:defRPr lang="en-US"/>
    </a:defPPr>
    <a:lvl1pPr algn="l" rtl="0" fontAlgn="base">
      <a:spcBef>
        <a:spcPct val="0"/>
      </a:spcBef>
      <a:spcAft>
        <a:spcPct val="0"/>
      </a:spcAft>
      <a:defRPr sz="4000" i="1" kern="1200" baseline="30000">
        <a:solidFill>
          <a:schemeClr val="tx1"/>
        </a:solidFill>
        <a:latin typeface="Arial" charset="0"/>
        <a:ea typeface="ＭＳ Ｐゴシック" charset="-128"/>
        <a:cs typeface="+mn-cs"/>
      </a:defRPr>
    </a:lvl1pPr>
    <a:lvl2pPr marL="457200" algn="l" rtl="0" fontAlgn="base">
      <a:spcBef>
        <a:spcPct val="0"/>
      </a:spcBef>
      <a:spcAft>
        <a:spcPct val="0"/>
      </a:spcAft>
      <a:defRPr sz="4000" i="1" kern="1200" baseline="30000">
        <a:solidFill>
          <a:schemeClr val="tx1"/>
        </a:solidFill>
        <a:latin typeface="Arial" charset="0"/>
        <a:ea typeface="ＭＳ Ｐゴシック" charset="-128"/>
        <a:cs typeface="+mn-cs"/>
      </a:defRPr>
    </a:lvl2pPr>
    <a:lvl3pPr marL="914400" algn="l" rtl="0" fontAlgn="base">
      <a:spcBef>
        <a:spcPct val="0"/>
      </a:spcBef>
      <a:spcAft>
        <a:spcPct val="0"/>
      </a:spcAft>
      <a:defRPr sz="4000" i="1" kern="1200" baseline="30000">
        <a:solidFill>
          <a:schemeClr val="tx1"/>
        </a:solidFill>
        <a:latin typeface="Arial" charset="0"/>
        <a:ea typeface="ＭＳ Ｐゴシック" charset="-128"/>
        <a:cs typeface="+mn-cs"/>
      </a:defRPr>
    </a:lvl3pPr>
    <a:lvl4pPr marL="1371600" algn="l" rtl="0" fontAlgn="base">
      <a:spcBef>
        <a:spcPct val="0"/>
      </a:spcBef>
      <a:spcAft>
        <a:spcPct val="0"/>
      </a:spcAft>
      <a:defRPr sz="4000" i="1" kern="1200" baseline="30000">
        <a:solidFill>
          <a:schemeClr val="tx1"/>
        </a:solidFill>
        <a:latin typeface="Arial" charset="0"/>
        <a:ea typeface="ＭＳ Ｐゴシック" charset="-128"/>
        <a:cs typeface="+mn-cs"/>
      </a:defRPr>
    </a:lvl4pPr>
    <a:lvl5pPr marL="1828800" algn="l" rtl="0" fontAlgn="base">
      <a:spcBef>
        <a:spcPct val="0"/>
      </a:spcBef>
      <a:spcAft>
        <a:spcPct val="0"/>
      </a:spcAft>
      <a:defRPr sz="4000" i="1" kern="1200" baseline="30000">
        <a:solidFill>
          <a:schemeClr val="tx1"/>
        </a:solidFill>
        <a:latin typeface="Arial" charset="0"/>
        <a:ea typeface="ＭＳ Ｐゴシック" charset="-128"/>
        <a:cs typeface="+mn-cs"/>
      </a:defRPr>
    </a:lvl5pPr>
    <a:lvl6pPr marL="2286000" algn="l" defTabSz="914400" rtl="0" eaLnBrk="1" latinLnBrk="0" hangingPunct="1">
      <a:defRPr sz="4000" i="1" kern="1200" baseline="30000">
        <a:solidFill>
          <a:schemeClr val="tx1"/>
        </a:solidFill>
        <a:latin typeface="Arial" charset="0"/>
        <a:ea typeface="ＭＳ Ｐゴシック" charset="-128"/>
        <a:cs typeface="+mn-cs"/>
      </a:defRPr>
    </a:lvl6pPr>
    <a:lvl7pPr marL="2743200" algn="l" defTabSz="914400" rtl="0" eaLnBrk="1" latinLnBrk="0" hangingPunct="1">
      <a:defRPr sz="4000" i="1" kern="1200" baseline="30000">
        <a:solidFill>
          <a:schemeClr val="tx1"/>
        </a:solidFill>
        <a:latin typeface="Arial" charset="0"/>
        <a:ea typeface="ＭＳ Ｐゴシック" charset="-128"/>
        <a:cs typeface="+mn-cs"/>
      </a:defRPr>
    </a:lvl7pPr>
    <a:lvl8pPr marL="3200400" algn="l" defTabSz="914400" rtl="0" eaLnBrk="1" latinLnBrk="0" hangingPunct="1">
      <a:defRPr sz="4000" i="1" kern="1200" baseline="30000">
        <a:solidFill>
          <a:schemeClr val="tx1"/>
        </a:solidFill>
        <a:latin typeface="Arial" charset="0"/>
        <a:ea typeface="ＭＳ Ｐゴシック" charset="-128"/>
        <a:cs typeface="+mn-cs"/>
      </a:defRPr>
    </a:lvl8pPr>
    <a:lvl9pPr marL="3657600" algn="l" defTabSz="914400" rtl="0" eaLnBrk="1" latinLnBrk="0" hangingPunct="1">
      <a:defRPr sz="4000" i="1" kern="1200" baseline="300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9708" autoAdjust="0"/>
  </p:normalViewPr>
  <p:slideViewPr>
    <p:cSldViewPr>
      <p:cViewPr>
        <p:scale>
          <a:sx n="100" d="100"/>
          <a:sy n="100" d="100"/>
        </p:scale>
        <p:origin x="-516" y="-162"/>
      </p:cViewPr>
      <p:guideLst>
        <p:guide orient="horz" pos="26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id\Documents\2.%20TeamPulse\Nova\Nova%20Southeastern%20University.PresentationWorkb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'C:\Users\David\Documents\2. TeamPulse\Nova\metrics\[Metrics.Items.Overall.xlsx]Communication'!$O$1</c:f>
              <c:strCache>
                <c:ptCount val="1"/>
                <c:pt idx="0">
                  <c:v>p1</c:v>
                </c:pt>
              </c:strCache>
            </c:strRef>
          </c:tx>
          <c:spPr>
            <a:solidFill>
              <a:srgbClr val="FF0000"/>
            </a:solidFill>
          </c:spPr>
          <c:invertIfNegative val="0"/>
          <c:cat>
            <c:strRef>
              <c:f>'C:\Users\David\Documents\2. TeamPulse\Nova\metrics\[Metrics.Items.Overall.xlsx]Communication'!$N$2:$N$5</c:f>
              <c:strCache>
                <c:ptCount val="4"/>
                <c:pt idx="0">
                  <c:v>There is always open communication throughout all levels and across all units of NSU.</c:v>
                </c:pt>
                <c:pt idx="1">
                  <c:v>Coworkers are kept well informed of what is happening here at work.</c:v>
                </c:pt>
                <c:pt idx="2">
                  <c:v>NSU provides an environment where faculty and staff are encouraged to share their views freely with the administration.</c:v>
                </c:pt>
                <c:pt idx="3">
                  <c:v>My unit (academic or administrative) collaborates well with other units at NSU.</c:v>
                </c:pt>
              </c:strCache>
            </c:strRef>
          </c:cat>
          <c:val>
            <c:numRef>
              <c:f>'C:\Users\David\Documents\2. TeamPulse\Nova\metrics\[Metrics.Items.Overall.xlsx]Communication'!$O$2:$O$5</c:f>
              <c:numCache>
                <c:formatCode>General</c:formatCode>
                <c:ptCount val="4"/>
                <c:pt idx="0">
                  <c:v>0.12640000000000001</c:v>
                </c:pt>
                <c:pt idx="1">
                  <c:v>9.1000000000000025E-2</c:v>
                </c:pt>
                <c:pt idx="2">
                  <c:v>7.9900000000000138E-2</c:v>
                </c:pt>
                <c:pt idx="3">
                  <c:v>4.1700000000000022E-2</c:v>
                </c:pt>
              </c:numCache>
            </c:numRef>
          </c:val>
        </c:ser>
        <c:ser>
          <c:idx val="1"/>
          <c:order val="1"/>
          <c:tx>
            <c:strRef>
              <c:f>'C:\Users\David\Documents\2. TeamPulse\Nova\metrics\[Metrics.Items.Overall.xlsx]Communication'!$P$1</c:f>
              <c:strCache>
                <c:ptCount val="1"/>
                <c:pt idx="0">
                  <c:v>p2</c:v>
                </c:pt>
              </c:strCache>
            </c:strRef>
          </c:tx>
          <c:spPr>
            <a:solidFill>
              <a:srgbClr val="FF5500"/>
            </a:solidFill>
          </c:spPr>
          <c:invertIfNegative val="0"/>
          <c:cat>
            <c:strRef>
              <c:f>'C:\Users\David\Documents\2. TeamPulse\Nova\metrics\[Metrics.Items.Overall.xlsx]Communication'!$N$2:$N$5</c:f>
              <c:strCache>
                <c:ptCount val="4"/>
                <c:pt idx="0">
                  <c:v>There is always open communication throughout all levels and across all units of NSU.</c:v>
                </c:pt>
                <c:pt idx="1">
                  <c:v>Coworkers are kept well informed of what is happening here at work.</c:v>
                </c:pt>
                <c:pt idx="2">
                  <c:v>NSU provides an environment where faculty and staff are encouraged to share their views freely with the administration.</c:v>
                </c:pt>
                <c:pt idx="3">
                  <c:v>My unit (academic or administrative) collaborates well with other units at NSU.</c:v>
                </c:pt>
              </c:strCache>
            </c:strRef>
          </c:cat>
          <c:val>
            <c:numRef>
              <c:f>'C:\Users\David\Documents\2. TeamPulse\Nova\metrics\[Metrics.Items.Overall.xlsx]Communication'!$P$2:$P$5</c:f>
              <c:numCache>
                <c:formatCode>General</c:formatCode>
                <c:ptCount val="4"/>
                <c:pt idx="0">
                  <c:v>0.10979999999999999</c:v>
                </c:pt>
                <c:pt idx="1">
                  <c:v>0.10650000000000009</c:v>
                </c:pt>
                <c:pt idx="2">
                  <c:v>7.8900000000000053E-2</c:v>
                </c:pt>
                <c:pt idx="3">
                  <c:v>5.2600000000000029E-2</c:v>
                </c:pt>
              </c:numCache>
            </c:numRef>
          </c:val>
        </c:ser>
        <c:ser>
          <c:idx val="2"/>
          <c:order val="2"/>
          <c:tx>
            <c:strRef>
              <c:f>'C:\Users\David\Documents\2. TeamPulse\Nova\metrics\[Metrics.Items.Overall.xlsx]Communication'!$Q$1</c:f>
              <c:strCache>
                <c:ptCount val="1"/>
                <c:pt idx="0">
                  <c:v>p3</c:v>
                </c:pt>
              </c:strCache>
            </c:strRef>
          </c:tx>
          <c:spPr>
            <a:solidFill>
              <a:srgbClr val="FFAA01"/>
            </a:solidFill>
          </c:spPr>
          <c:invertIfNegative val="0"/>
          <c:cat>
            <c:strRef>
              <c:f>'C:\Users\David\Documents\2. TeamPulse\Nova\metrics\[Metrics.Items.Overall.xlsx]Communication'!$N$2:$N$5</c:f>
              <c:strCache>
                <c:ptCount val="4"/>
                <c:pt idx="0">
                  <c:v>There is always open communication throughout all levels and across all units of NSU.</c:v>
                </c:pt>
                <c:pt idx="1">
                  <c:v>Coworkers are kept well informed of what is happening here at work.</c:v>
                </c:pt>
                <c:pt idx="2">
                  <c:v>NSU provides an environment where faculty and staff are encouraged to share their views freely with the administration.</c:v>
                </c:pt>
                <c:pt idx="3">
                  <c:v>My unit (academic or administrative) collaborates well with other units at NSU.</c:v>
                </c:pt>
              </c:strCache>
            </c:strRef>
          </c:cat>
          <c:val>
            <c:numRef>
              <c:f>'C:\Users\David\Documents\2. TeamPulse\Nova\metrics\[Metrics.Items.Overall.xlsx]Communication'!$Q$2:$Q$5</c:f>
              <c:numCache>
                <c:formatCode>General</c:formatCode>
                <c:ptCount val="4"/>
                <c:pt idx="0">
                  <c:v>0.16210000000000008</c:v>
                </c:pt>
                <c:pt idx="1">
                  <c:v>0.14219999999999999</c:v>
                </c:pt>
                <c:pt idx="2">
                  <c:v>0.11990000000000008</c:v>
                </c:pt>
                <c:pt idx="3">
                  <c:v>7.7300000000000035E-2</c:v>
                </c:pt>
              </c:numCache>
            </c:numRef>
          </c:val>
        </c:ser>
        <c:ser>
          <c:idx val="3"/>
          <c:order val="3"/>
          <c:tx>
            <c:strRef>
              <c:f>'C:\Users\David\Documents\2. TeamPulse\Nova\metrics\[Metrics.Items.Overall.xlsx]Communication'!$R$1</c:f>
              <c:strCache>
                <c:ptCount val="1"/>
                <c:pt idx="0">
                  <c:v>p4</c:v>
                </c:pt>
              </c:strCache>
            </c:strRef>
          </c:tx>
          <c:spPr>
            <a:solidFill>
              <a:srgbClr val="FFFF00"/>
            </a:solidFill>
          </c:spPr>
          <c:invertIfNegative val="0"/>
          <c:cat>
            <c:strRef>
              <c:f>'C:\Users\David\Documents\2. TeamPulse\Nova\metrics\[Metrics.Items.Overall.xlsx]Communication'!$N$2:$N$5</c:f>
              <c:strCache>
                <c:ptCount val="4"/>
                <c:pt idx="0">
                  <c:v>There is always open communication throughout all levels and across all units of NSU.</c:v>
                </c:pt>
                <c:pt idx="1">
                  <c:v>Coworkers are kept well informed of what is happening here at work.</c:v>
                </c:pt>
                <c:pt idx="2">
                  <c:v>NSU provides an environment where faculty and staff are encouraged to share their views freely with the administration.</c:v>
                </c:pt>
                <c:pt idx="3">
                  <c:v>My unit (academic or administrative) collaborates well with other units at NSU.</c:v>
                </c:pt>
              </c:strCache>
            </c:strRef>
          </c:cat>
          <c:val>
            <c:numRef>
              <c:f>'C:\Users\David\Documents\2. TeamPulse\Nova\metrics\[Metrics.Items.Overall.xlsx]Communication'!$R$2:$R$5</c:f>
              <c:numCache>
                <c:formatCode>General</c:formatCode>
                <c:ptCount val="4"/>
                <c:pt idx="0">
                  <c:v>0.26960000000000001</c:v>
                </c:pt>
                <c:pt idx="1">
                  <c:v>0.2787</c:v>
                </c:pt>
                <c:pt idx="2">
                  <c:v>0.28000000000000008</c:v>
                </c:pt>
                <c:pt idx="3">
                  <c:v>0.23230000000000001</c:v>
                </c:pt>
              </c:numCache>
            </c:numRef>
          </c:val>
        </c:ser>
        <c:ser>
          <c:idx val="4"/>
          <c:order val="4"/>
          <c:tx>
            <c:strRef>
              <c:f>'C:\Users\David\Documents\2. TeamPulse\Nova\metrics\[Metrics.Items.Overall.xlsx]Communication'!$S$1</c:f>
              <c:strCache>
                <c:ptCount val="1"/>
                <c:pt idx="0">
                  <c:v>p5</c:v>
                </c:pt>
              </c:strCache>
            </c:strRef>
          </c:tx>
          <c:spPr>
            <a:solidFill>
              <a:srgbClr val="92D050"/>
            </a:solidFill>
          </c:spPr>
          <c:invertIfNegative val="0"/>
          <c:cat>
            <c:strRef>
              <c:f>'C:\Users\David\Documents\2. TeamPulse\Nova\metrics\[Metrics.Items.Overall.xlsx]Communication'!$N$2:$N$5</c:f>
              <c:strCache>
                <c:ptCount val="4"/>
                <c:pt idx="0">
                  <c:v>There is always open communication throughout all levels and across all units of NSU.</c:v>
                </c:pt>
                <c:pt idx="1">
                  <c:v>Coworkers are kept well informed of what is happening here at work.</c:v>
                </c:pt>
                <c:pt idx="2">
                  <c:v>NSU provides an environment where faculty and staff are encouraged to share their views freely with the administration.</c:v>
                </c:pt>
                <c:pt idx="3">
                  <c:v>My unit (academic or administrative) collaborates well with other units at NSU.</c:v>
                </c:pt>
              </c:strCache>
            </c:strRef>
          </c:cat>
          <c:val>
            <c:numRef>
              <c:f>'C:\Users\David\Documents\2. TeamPulse\Nova\metrics\[Metrics.Items.Overall.xlsx]Communication'!$S$2:$S$5</c:f>
              <c:numCache>
                <c:formatCode>General</c:formatCode>
                <c:ptCount val="4"/>
                <c:pt idx="0">
                  <c:v>0.21410000000000001</c:v>
                </c:pt>
                <c:pt idx="1">
                  <c:v>0.26450000000000001</c:v>
                </c:pt>
                <c:pt idx="2">
                  <c:v>0.28910000000000002</c:v>
                </c:pt>
                <c:pt idx="3">
                  <c:v>0.34470000000000017</c:v>
                </c:pt>
              </c:numCache>
            </c:numRef>
          </c:val>
        </c:ser>
        <c:ser>
          <c:idx val="5"/>
          <c:order val="5"/>
          <c:tx>
            <c:strRef>
              <c:f>'C:\Users\David\Documents\2. TeamPulse\Nova\metrics\[Metrics.Items.Overall.xlsx]Communication'!$T$1</c:f>
              <c:strCache>
                <c:ptCount val="1"/>
                <c:pt idx="0">
                  <c:v>p6</c:v>
                </c:pt>
              </c:strCache>
            </c:strRef>
          </c:tx>
          <c:spPr>
            <a:solidFill>
              <a:srgbClr val="76B531"/>
            </a:solidFill>
          </c:spPr>
          <c:invertIfNegative val="0"/>
          <c:cat>
            <c:strRef>
              <c:f>'C:\Users\David\Documents\2. TeamPulse\Nova\metrics\[Metrics.Items.Overall.xlsx]Communication'!$N$2:$N$5</c:f>
              <c:strCache>
                <c:ptCount val="4"/>
                <c:pt idx="0">
                  <c:v>There is always open communication throughout all levels and across all units of NSU.</c:v>
                </c:pt>
                <c:pt idx="1">
                  <c:v>Coworkers are kept well informed of what is happening here at work.</c:v>
                </c:pt>
                <c:pt idx="2">
                  <c:v>NSU provides an environment where faculty and staff are encouraged to share their views freely with the administration.</c:v>
                </c:pt>
                <c:pt idx="3">
                  <c:v>My unit (academic or administrative) collaborates well with other units at NSU.</c:v>
                </c:pt>
              </c:strCache>
            </c:strRef>
          </c:cat>
          <c:val>
            <c:numRef>
              <c:f>'C:\Users\David\Documents\2. TeamPulse\Nova\metrics\[Metrics.Items.Overall.xlsx]Communication'!$T$2:$T$5</c:f>
              <c:numCache>
                <c:formatCode>General</c:formatCode>
                <c:ptCount val="4"/>
                <c:pt idx="0">
                  <c:v>0.11810000000000009</c:v>
                </c:pt>
                <c:pt idx="1">
                  <c:v>0.11720000000000017</c:v>
                </c:pt>
                <c:pt idx="2">
                  <c:v>0.15210000000000001</c:v>
                </c:pt>
                <c:pt idx="3">
                  <c:v>0.25130000000000002</c:v>
                </c:pt>
              </c:numCache>
            </c:numRef>
          </c:val>
        </c:ser>
        <c:dLbls>
          <c:showLegendKey val="0"/>
          <c:showVal val="0"/>
          <c:showCatName val="0"/>
          <c:showSerName val="0"/>
          <c:showPercent val="0"/>
          <c:showBubbleSize val="0"/>
        </c:dLbls>
        <c:gapWidth val="150"/>
        <c:overlap val="100"/>
        <c:axId val="35340288"/>
        <c:axId val="35447360"/>
      </c:barChart>
      <c:catAx>
        <c:axId val="35340288"/>
        <c:scaling>
          <c:orientation val="minMax"/>
        </c:scaling>
        <c:delete val="0"/>
        <c:axPos val="l"/>
        <c:majorTickMark val="none"/>
        <c:minorTickMark val="none"/>
        <c:tickLblPos val="nextTo"/>
        <c:spPr>
          <a:ln>
            <a:noFill/>
          </a:ln>
        </c:spPr>
        <c:crossAx val="35447360"/>
        <c:crosses val="autoZero"/>
        <c:auto val="1"/>
        <c:lblAlgn val="ctr"/>
        <c:lblOffset val="100"/>
        <c:noMultiLvlLbl val="0"/>
      </c:catAx>
      <c:valAx>
        <c:axId val="35447360"/>
        <c:scaling>
          <c:orientation val="minMax"/>
        </c:scaling>
        <c:delete val="0"/>
        <c:axPos val="b"/>
        <c:numFmt formatCode="0%" sourceLinked="1"/>
        <c:majorTickMark val="none"/>
        <c:minorTickMark val="none"/>
        <c:tickLblPos val="nextTo"/>
        <c:spPr>
          <a:ln w="12700">
            <a:solidFill>
              <a:srgbClr val="F89646"/>
            </a:solidFill>
            <a:prstDash val="solid"/>
          </a:ln>
        </c:spPr>
        <c:crossAx val="35340288"/>
        <c:crosses val="autoZero"/>
        <c:crossBetween val="between"/>
        <c:majorUnit val="0.2"/>
      </c:valAx>
      <c:spPr>
        <a:noFill/>
        <a:ln>
          <a:noFill/>
        </a:ln>
      </c:spPr>
    </c:plotArea>
    <c:plotVisOnly val="1"/>
    <c:dispBlanksAs val="gap"/>
    <c:showDLblsOverMax val="0"/>
  </c:chart>
  <c:spPr>
    <a:noFill/>
    <a:ln>
      <a:noFill/>
    </a:ln>
  </c:spPr>
  <c:txPr>
    <a:bodyPr/>
    <a:lstStyle/>
    <a:p>
      <a:pPr>
        <a:defRPr sz="1400" baseline="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E911E-0157-4D2D-8999-E71820587EB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6BFFEC3-D0E2-4C54-AE0B-49C45F1DB2BD}">
      <dgm:prSet phldrT="[Text]"/>
      <dgm:spPr/>
      <dgm:t>
        <a:bodyPr/>
        <a:lstStyle/>
        <a:p>
          <a:endParaRPr lang="en-US" dirty="0"/>
        </a:p>
      </dgm:t>
    </dgm:pt>
    <dgm:pt modelId="{AC09EE1D-0D15-483E-8703-067857D462FC}" type="parTrans" cxnId="{DCFEEC9C-990C-4C62-9A48-235FA5C0B827}">
      <dgm:prSet/>
      <dgm:spPr/>
      <dgm:t>
        <a:bodyPr/>
        <a:lstStyle/>
        <a:p>
          <a:endParaRPr lang="en-US"/>
        </a:p>
      </dgm:t>
    </dgm:pt>
    <dgm:pt modelId="{D15294E0-75E1-40F5-9038-E6B620E87FD9}" type="sibTrans" cxnId="{DCFEEC9C-990C-4C62-9A48-235FA5C0B827}">
      <dgm:prSet/>
      <dgm:spPr/>
      <dgm:t>
        <a:bodyPr/>
        <a:lstStyle/>
        <a:p>
          <a:endParaRPr lang="en-US"/>
        </a:p>
      </dgm:t>
    </dgm:pt>
    <dgm:pt modelId="{5996FCDF-284A-4868-AC6B-DE33E58D2F6B}">
      <dgm:prSet phldrT="[Text]"/>
      <dgm:spPr/>
      <dgm:t>
        <a:bodyPr/>
        <a:lstStyle/>
        <a:p>
          <a:r>
            <a:rPr lang="en-US" dirty="0" smtClean="0">
              <a:solidFill>
                <a:schemeClr val="tx1"/>
              </a:solidFill>
            </a:rPr>
            <a:t>During 2010 and 2011, Dr. Hanbury conducted year-long series of meetings with 4,000+ NSU   stakeholders</a:t>
          </a:r>
          <a:endParaRPr lang="en-US" dirty="0">
            <a:solidFill>
              <a:schemeClr val="tx1"/>
            </a:solidFill>
          </a:endParaRPr>
        </a:p>
      </dgm:t>
    </dgm:pt>
    <dgm:pt modelId="{A8AEF297-BC2F-48FB-8F77-2CA4A565A4B8}" type="parTrans" cxnId="{8E35A4F1-AC09-4F03-9DE3-45835C77221D}">
      <dgm:prSet/>
      <dgm:spPr/>
      <dgm:t>
        <a:bodyPr/>
        <a:lstStyle/>
        <a:p>
          <a:endParaRPr lang="en-US"/>
        </a:p>
      </dgm:t>
    </dgm:pt>
    <dgm:pt modelId="{364B72D1-E20A-4909-8056-54F0A6FC1319}" type="sibTrans" cxnId="{8E35A4F1-AC09-4F03-9DE3-45835C77221D}">
      <dgm:prSet/>
      <dgm:spPr/>
      <dgm:t>
        <a:bodyPr/>
        <a:lstStyle/>
        <a:p>
          <a:endParaRPr lang="en-US"/>
        </a:p>
      </dgm:t>
    </dgm:pt>
    <dgm:pt modelId="{CD1B3B4B-123F-4544-80A1-27954E33A32F}">
      <dgm:prSet/>
      <dgm:spPr/>
      <dgm:t>
        <a:bodyPr/>
        <a:lstStyle/>
        <a:p>
          <a:r>
            <a:rPr lang="en-US" dirty="0" smtClean="0">
              <a:solidFill>
                <a:schemeClr val="tx1"/>
              </a:solidFill>
            </a:rPr>
            <a:t>In 2011, Dr. Hanbury was inaugurated as NSU’s sixth President and CEO </a:t>
          </a:r>
          <a:endParaRPr lang="en-US" dirty="0">
            <a:solidFill>
              <a:schemeClr val="tx1"/>
            </a:solidFill>
          </a:endParaRPr>
        </a:p>
      </dgm:t>
    </dgm:pt>
    <dgm:pt modelId="{6F1962E9-9F39-4D77-A0CE-7A4C31F55C1D}" type="parTrans" cxnId="{6A574E0A-8255-4817-9639-21F10A2405F1}">
      <dgm:prSet/>
      <dgm:spPr/>
      <dgm:t>
        <a:bodyPr/>
        <a:lstStyle/>
        <a:p>
          <a:endParaRPr lang="en-US"/>
        </a:p>
      </dgm:t>
    </dgm:pt>
    <dgm:pt modelId="{EE562496-0812-4827-9E7F-98CD3A586557}" type="sibTrans" cxnId="{6A574E0A-8255-4817-9639-21F10A2405F1}">
      <dgm:prSet/>
      <dgm:spPr/>
      <dgm:t>
        <a:bodyPr/>
        <a:lstStyle/>
        <a:p>
          <a:endParaRPr lang="en-US"/>
        </a:p>
      </dgm:t>
    </dgm:pt>
    <dgm:pt modelId="{E80C4DBF-74C6-439E-BB89-1D7CB550F94A}">
      <dgm:prSet/>
      <dgm:spPr/>
      <dgm:t>
        <a:bodyPr/>
        <a:lstStyle/>
        <a:p>
          <a:endParaRPr lang="en-US" dirty="0"/>
        </a:p>
      </dgm:t>
    </dgm:pt>
    <dgm:pt modelId="{B1DE702A-938B-4DF7-AF55-4866BB78B83E}" type="parTrans" cxnId="{C9631FD5-C5BE-4B21-8095-CBFC827A7763}">
      <dgm:prSet/>
      <dgm:spPr/>
      <dgm:t>
        <a:bodyPr/>
        <a:lstStyle/>
        <a:p>
          <a:endParaRPr lang="en-US"/>
        </a:p>
      </dgm:t>
    </dgm:pt>
    <dgm:pt modelId="{04A185E2-2D23-4AAA-AC49-74575F47EB64}" type="sibTrans" cxnId="{C9631FD5-C5BE-4B21-8095-CBFC827A7763}">
      <dgm:prSet/>
      <dgm:spPr/>
      <dgm:t>
        <a:bodyPr/>
        <a:lstStyle/>
        <a:p>
          <a:endParaRPr lang="en-US"/>
        </a:p>
      </dgm:t>
    </dgm:pt>
    <dgm:pt modelId="{C803AA3C-217B-49AD-8DA4-7C4C45570170}">
      <dgm:prSet phldrT="[Text]"/>
      <dgm:spPr/>
      <dgm:t>
        <a:bodyPr/>
        <a:lstStyle/>
        <a:p>
          <a:endParaRPr lang="en-US" dirty="0"/>
        </a:p>
      </dgm:t>
    </dgm:pt>
    <dgm:pt modelId="{C8AF64D0-3AC6-4A44-B6C6-F3A27ACDAEF2}" type="sibTrans" cxnId="{A77275B4-E397-4368-8F5D-9D36CD3B86C4}">
      <dgm:prSet/>
      <dgm:spPr/>
      <dgm:t>
        <a:bodyPr/>
        <a:lstStyle/>
        <a:p>
          <a:endParaRPr lang="en-US"/>
        </a:p>
      </dgm:t>
    </dgm:pt>
    <dgm:pt modelId="{6AC903A3-DC31-45BA-A035-56594AF741FC}" type="parTrans" cxnId="{A77275B4-E397-4368-8F5D-9D36CD3B86C4}">
      <dgm:prSet/>
      <dgm:spPr/>
      <dgm:t>
        <a:bodyPr/>
        <a:lstStyle/>
        <a:p>
          <a:endParaRPr lang="en-US"/>
        </a:p>
      </dgm:t>
    </dgm:pt>
    <dgm:pt modelId="{40E7F39A-34A6-4283-85D5-90010F09E705}">
      <dgm:prSet custT="1"/>
      <dgm:spPr/>
      <dgm:t>
        <a:bodyPr/>
        <a:lstStyle/>
        <a:p>
          <a:r>
            <a:rPr lang="en-US" sz="2000" b="1" cap="all" dirty="0" smtClean="0">
              <a:solidFill>
                <a:schemeClr val="tx1"/>
              </a:solidFill>
            </a:rPr>
            <a:t>A SET OF UNIVERSITY CORE VALUES EMERGED</a:t>
          </a:r>
          <a:endParaRPr lang="en-US" sz="2000" dirty="0">
            <a:solidFill>
              <a:schemeClr val="tx1"/>
            </a:solidFill>
          </a:endParaRPr>
        </a:p>
      </dgm:t>
    </dgm:pt>
    <dgm:pt modelId="{2886DD21-0DAB-494D-BF42-5DEAAECE45AD}" type="parTrans" cxnId="{787B6CE1-6C77-417E-9F29-4CA0C73BAFC5}">
      <dgm:prSet/>
      <dgm:spPr/>
      <dgm:t>
        <a:bodyPr/>
        <a:lstStyle/>
        <a:p>
          <a:endParaRPr lang="en-US"/>
        </a:p>
      </dgm:t>
    </dgm:pt>
    <dgm:pt modelId="{4D3DE9FF-A5BD-4155-926A-585F4A463D69}" type="sibTrans" cxnId="{787B6CE1-6C77-417E-9F29-4CA0C73BAFC5}">
      <dgm:prSet/>
      <dgm:spPr/>
      <dgm:t>
        <a:bodyPr/>
        <a:lstStyle/>
        <a:p>
          <a:endParaRPr lang="en-US"/>
        </a:p>
      </dgm:t>
    </dgm:pt>
    <dgm:pt modelId="{69584F54-562F-4769-9BB5-D66B42F26AB2}" type="pres">
      <dgm:prSet presAssocID="{294E911E-0157-4D2D-8999-E71820587EBC}" presName="linearFlow" presStyleCnt="0">
        <dgm:presLayoutVars>
          <dgm:dir/>
          <dgm:animLvl val="lvl"/>
          <dgm:resizeHandles val="exact"/>
        </dgm:presLayoutVars>
      </dgm:prSet>
      <dgm:spPr/>
      <dgm:t>
        <a:bodyPr/>
        <a:lstStyle/>
        <a:p>
          <a:endParaRPr lang="en-US"/>
        </a:p>
      </dgm:t>
    </dgm:pt>
    <dgm:pt modelId="{345A7BF0-5995-4428-B951-0D04F502D7C1}" type="pres">
      <dgm:prSet presAssocID="{A6BFFEC3-D0E2-4C54-AE0B-49C45F1DB2BD}" presName="composite" presStyleCnt="0"/>
      <dgm:spPr/>
    </dgm:pt>
    <dgm:pt modelId="{B8742A28-E755-4086-B4A3-CE6C0D351FF5}" type="pres">
      <dgm:prSet presAssocID="{A6BFFEC3-D0E2-4C54-AE0B-49C45F1DB2BD}" presName="parentText" presStyleLbl="alignNode1" presStyleIdx="0" presStyleCnt="3">
        <dgm:presLayoutVars>
          <dgm:chMax val="1"/>
          <dgm:bulletEnabled val="1"/>
        </dgm:presLayoutVars>
      </dgm:prSet>
      <dgm:spPr/>
      <dgm:t>
        <a:bodyPr/>
        <a:lstStyle/>
        <a:p>
          <a:endParaRPr lang="en-US"/>
        </a:p>
      </dgm:t>
    </dgm:pt>
    <dgm:pt modelId="{CED24269-A80E-47A2-A9DF-7FE9FA36BC33}" type="pres">
      <dgm:prSet presAssocID="{A6BFFEC3-D0E2-4C54-AE0B-49C45F1DB2BD}" presName="descendantText" presStyleLbl="alignAcc1" presStyleIdx="0" presStyleCnt="3" custScaleX="102739" custLinFactNeighborX="0" custLinFactNeighborY="-250">
        <dgm:presLayoutVars>
          <dgm:bulletEnabled val="1"/>
        </dgm:presLayoutVars>
      </dgm:prSet>
      <dgm:spPr/>
      <dgm:t>
        <a:bodyPr/>
        <a:lstStyle/>
        <a:p>
          <a:endParaRPr lang="en-US"/>
        </a:p>
      </dgm:t>
    </dgm:pt>
    <dgm:pt modelId="{971154C6-2E62-4E5F-8558-CCAD919E2E3D}" type="pres">
      <dgm:prSet presAssocID="{D15294E0-75E1-40F5-9038-E6B620E87FD9}" presName="sp" presStyleCnt="0"/>
      <dgm:spPr/>
    </dgm:pt>
    <dgm:pt modelId="{829655F7-51BE-4EFD-B001-BD30A39EC3F1}" type="pres">
      <dgm:prSet presAssocID="{C803AA3C-217B-49AD-8DA4-7C4C45570170}" presName="composite" presStyleCnt="0"/>
      <dgm:spPr/>
    </dgm:pt>
    <dgm:pt modelId="{9ED88AA6-93C6-4988-85B6-3D2291BD2B19}" type="pres">
      <dgm:prSet presAssocID="{C803AA3C-217B-49AD-8DA4-7C4C45570170}" presName="parentText" presStyleLbl="alignNode1" presStyleIdx="1" presStyleCnt="3">
        <dgm:presLayoutVars>
          <dgm:chMax val="1"/>
          <dgm:bulletEnabled val="1"/>
        </dgm:presLayoutVars>
      </dgm:prSet>
      <dgm:spPr/>
      <dgm:t>
        <a:bodyPr/>
        <a:lstStyle/>
        <a:p>
          <a:endParaRPr lang="en-US"/>
        </a:p>
      </dgm:t>
    </dgm:pt>
    <dgm:pt modelId="{B88C9605-F41E-4905-9D37-AAC15A2B7D7A}" type="pres">
      <dgm:prSet presAssocID="{C803AA3C-217B-49AD-8DA4-7C4C45570170}" presName="descendantText" presStyleLbl="alignAcc1" presStyleIdx="1" presStyleCnt="3" custScaleX="101370">
        <dgm:presLayoutVars>
          <dgm:bulletEnabled val="1"/>
        </dgm:presLayoutVars>
      </dgm:prSet>
      <dgm:spPr/>
      <dgm:t>
        <a:bodyPr/>
        <a:lstStyle/>
        <a:p>
          <a:endParaRPr lang="en-US"/>
        </a:p>
      </dgm:t>
    </dgm:pt>
    <dgm:pt modelId="{48F7F11F-646A-4452-9306-4032CD237CC1}" type="pres">
      <dgm:prSet presAssocID="{C8AF64D0-3AC6-4A44-B6C6-F3A27ACDAEF2}" presName="sp" presStyleCnt="0"/>
      <dgm:spPr/>
    </dgm:pt>
    <dgm:pt modelId="{B0044576-7923-4AB4-A955-2E645A490EFE}" type="pres">
      <dgm:prSet presAssocID="{E80C4DBF-74C6-439E-BB89-1D7CB550F94A}" presName="composite" presStyleCnt="0"/>
      <dgm:spPr/>
    </dgm:pt>
    <dgm:pt modelId="{6EB212AE-44DB-430D-ABF8-030CBE587DF7}" type="pres">
      <dgm:prSet presAssocID="{E80C4DBF-74C6-439E-BB89-1D7CB550F94A}" presName="parentText" presStyleLbl="alignNode1" presStyleIdx="2" presStyleCnt="3">
        <dgm:presLayoutVars>
          <dgm:chMax val="1"/>
          <dgm:bulletEnabled val="1"/>
        </dgm:presLayoutVars>
      </dgm:prSet>
      <dgm:spPr/>
      <dgm:t>
        <a:bodyPr/>
        <a:lstStyle/>
        <a:p>
          <a:endParaRPr lang="en-US"/>
        </a:p>
      </dgm:t>
    </dgm:pt>
    <dgm:pt modelId="{6218EBB1-2AAF-4337-9A61-CDE0AF54B439}" type="pres">
      <dgm:prSet presAssocID="{E80C4DBF-74C6-439E-BB89-1D7CB550F94A}" presName="descendantText" presStyleLbl="alignAcc1" presStyleIdx="2" presStyleCnt="3" custScaleX="102228">
        <dgm:presLayoutVars>
          <dgm:bulletEnabled val="1"/>
        </dgm:presLayoutVars>
      </dgm:prSet>
      <dgm:spPr/>
      <dgm:t>
        <a:bodyPr/>
        <a:lstStyle/>
        <a:p>
          <a:endParaRPr lang="en-US"/>
        </a:p>
      </dgm:t>
    </dgm:pt>
  </dgm:ptLst>
  <dgm:cxnLst>
    <dgm:cxn modelId="{EA0AB1D0-1B22-4251-99AA-789A10809210}" type="presOf" srcId="{A6BFFEC3-D0E2-4C54-AE0B-49C45F1DB2BD}" destId="{B8742A28-E755-4086-B4A3-CE6C0D351FF5}" srcOrd="0" destOrd="0" presId="urn:microsoft.com/office/officeart/2005/8/layout/chevron2"/>
    <dgm:cxn modelId="{5953AD7E-39EE-4970-AC07-910053A2A895}" type="presOf" srcId="{5996FCDF-284A-4868-AC6B-DE33E58D2F6B}" destId="{B88C9605-F41E-4905-9D37-AAC15A2B7D7A}" srcOrd="0" destOrd="0" presId="urn:microsoft.com/office/officeart/2005/8/layout/chevron2"/>
    <dgm:cxn modelId="{8FEC13C6-DFA8-4390-8B83-A4E4B9A9173F}" type="presOf" srcId="{C803AA3C-217B-49AD-8DA4-7C4C45570170}" destId="{9ED88AA6-93C6-4988-85B6-3D2291BD2B19}" srcOrd="0" destOrd="0" presId="urn:microsoft.com/office/officeart/2005/8/layout/chevron2"/>
    <dgm:cxn modelId="{B1CBF51A-EBD6-419C-AF49-B22C2F52C907}" type="presOf" srcId="{CD1B3B4B-123F-4544-80A1-27954E33A32F}" destId="{CED24269-A80E-47A2-A9DF-7FE9FA36BC33}" srcOrd="0" destOrd="0" presId="urn:microsoft.com/office/officeart/2005/8/layout/chevron2"/>
    <dgm:cxn modelId="{9906E29D-9BB4-4703-8235-5D63682D8852}" type="presOf" srcId="{40E7F39A-34A6-4283-85D5-90010F09E705}" destId="{6218EBB1-2AAF-4337-9A61-CDE0AF54B439}" srcOrd="0" destOrd="0" presId="urn:microsoft.com/office/officeart/2005/8/layout/chevron2"/>
    <dgm:cxn modelId="{A77275B4-E397-4368-8F5D-9D36CD3B86C4}" srcId="{294E911E-0157-4D2D-8999-E71820587EBC}" destId="{C803AA3C-217B-49AD-8DA4-7C4C45570170}" srcOrd="1" destOrd="0" parTransId="{6AC903A3-DC31-45BA-A035-56594AF741FC}" sibTransId="{C8AF64D0-3AC6-4A44-B6C6-F3A27ACDAEF2}"/>
    <dgm:cxn modelId="{787B6CE1-6C77-417E-9F29-4CA0C73BAFC5}" srcId="{E80C4DBF-74C6-439E-BB89-1D7CB550F94A}" destId="{40E7F39A-34A6-4283-85D5-90010F09E705}" srcOrd="0" destOrd="0" parTransId="{2886DD21-0DAB-494D-BF42-5DEAAECE45AD}" sibTransId="{4D3DE9FF-A5BD-4155-926A-585F4A463D69}"/>
    <dgm:cxn modelId="{C9631FD5-C5BE-4B21-8095-CBFC827A7763}" srcId="{294E911E-0157-4D2D-8999-E71820587EBC}" destId="{E80C4DBF-74C6-439E-BB89-1D7CB550F94A}" srcOrd="2" destOrd="0" parTransId="{B1DE702A-938B-4DF7-AF55-4866BB78B83E}" sibTransId="{04A185E2-2D23-4AAA-AC49-74575F47EB64}"/>
    <dgm:cxn modelId="{DCFEEC9C-990C-4C62-9A48-235FA5C0B827}" srcId="{294E911E-0157-4D2D-8999-E71820587EBC}" destId="{A6BFFEC3-D0E2-4C54-AE0B-49C45F1DB2BD}" srcOrd="0" destOrd="0" parTransId="{AC09EE1D-0D15-483E-8703-067857D462FC}" sibTransId="{D15294E0-75E1-40F5-9038-E6B620E87FD9}"/>
    <dgm:cxn modelId="{8E35A4F1-AC09-4F03-9DE3-45835C77221D}" srcId="{C803AA3C-217B-49AD-8DA4-7C4C45570170}" destId="{5996FCDF-284A-4868-AC6B-DE33E58D2F6B}" srcOrd="0" destOrd="0" parTransId="{A8AEF297-BC2F-48FB-8F77-2CA4A565A4B8}" sibTransId="{364B72D1-E20A-4909-8056-54F0A6FC1319}"/>
    <dgm:cxn modelId="{D8280868-CADD-4843-A43D-B51DF58CD9A7}" type="presOf" srcId="{E80C4DBF-74C6-439E-BB89-1D7CB550F94A}" destId="{6EB212AE-44DB-430D-ABF8-030CBE587DF7}" srcOrd="0" destOrd="0" presId="urn:microsoft.com/office/officeart/2005/8/layout/chevron2"/>
    <dgm:cxn modelId="{C2545480-8E50-45FE-BA9A-BE0E9E11EB61}" type="presOf" srcId="{294E911E-0157-4D2D-8999-E71820587EBC}" destId="{69584F54-562F-4769-9BB5-D66B42F26AB2}" srcOrd="0" destOrd="0" presId="urn:microsoft.com/office/officeart/2005/8/layout/chevron2"/>
    <dgm:cxn modelId="{6A574E0A-8255-4817-9639-21F10A2405F1}" srcId="{A6BFFEC3-D0E2-4C54-AE0B-49C45F1DB2BD}" destId="{CD1B3B4B-123F-4544-80A1-27954E33A32F}" srcOrd="0" destOrd="0" parTransId="{6F1962E9-9F39-4D77-A0CE-7A4C31F55C1D}" sibTransId="{EE562496-0812-4827-9E7F-98CD3A586557}"/>
    <dgm:cxn modelId="{B4CCF514-5603-4561-86C8-FD5F0FF8FF51}" type="presParOf" srcId="{69584F54-562F-4769-9BB5-D66B42F26AB2}" destId="{345A7BF0-5995-4428-B951-0D04F502D7C1}" srcOrd="0" destOrd="0" presId="urn:microsoft.com/office/officeart/2005/8/layout/chevron2"/>
    <dgm:cxn modelId="{1168A898-8438-4E88-A247-957436F20F8C}" type="presParOf" srcId="{345A7BF0-5995-4428-B951-0D04F502D7C1}" destId="{B8742A28-E755-4086-B4A3-CE6C0D351FF5}" srcOrd="0" destOrd="0" presId="urn:microsoft.com/office/officeart/2005/8/layout/chevron2"/>
    <dgm:cxn modelId="{8E363602-C8E6-4855-8DD6-E099A5A9786A}" type="presParOf" srcId="{345A7BF0-5995-4428-B951-0D04F502D7C1}" destId="{CED24269-A80E-47A2-A9DF-7FE9FA36BC33}" srcOrd="1" destOrd="0" presId="urn:microsoft.com/office/officeart/2005/8/layout/chevron2"/>
    <dgm:cxn modelId="{D8392DF9-183D-4CCA-8CD2-327F2636B42C}" type="presParOf" srcId="{69584F54-562F-4769-9BB5-D66B42F26AB2}" destId="{971154C6-2E62-4E5F-8558-CCAD919E2E3D}" srcOrd="1" destOrd="0" presId="urn:microsoft.com/office/officeart/2005/8/layout/chevron2"/>
    <dgm:cxn modelId="{6228D393-FFEE-49DB-914B-C9704B611DB0}" type="presParOf" srcId="{69584F54-562F-4769-9BB5-D66B42F26AB2}" destId="{829655F7-51BE-4EFD-B001-BD30A39EC3F1}" srcOrd="2" destOrd="0" presId="urn:microsoft.com/office/officeart/2005/8/layout/chevron2"/>
    <dgm:cxn modelId="{0F35C208-498B-4F1D-8C81-3C777D3D0E21}" type="presParOf" srcId="{829655F7-51BE-4EFD-B001-BD30A39EC3F1}" destId="{9ED88AA6-93C6-4988-85B6-3D2291BD2B19}" srcOrd="0" destOrd="0" presId="urn:microsoft.com/office/officeart/2005/8/layout/chevron2"/>
    <dgm:cxn modelId="{B8CDE653-2A7F-4A4A-913D-7A82460E8AB9}" type="presParOf" srcId="{829655F7-51BE-4EFD-B001-BD30A39EC3F1}" destId="{B88C9605-F41E-4905-9D37-AAC15A2B7D7A}" srcOrd="1" destOrd="0" presId="urn:microsoft.com/office/officeart/2005/8/layout/chevron2"/>
    <dgm:cxn modelId="{3698C1FB-3BDD-4D0A-B620-2E7DE931AE6D}" type="presParOf" srcId="{69584F54-562F-4769-9BB5-D66B42F26AB2}" destId="{48F7F11F-646A-4452-9306-4032CD237CC1}" srcOrd="3" destOrd="0" presId="urn:microsoft.com/office/officeart/2005/8/layout/chevron2"/>
    <dgm:cxn modelId="{6FF1521A-E920-4DD0-A322-3056A20D737C}" type="presParOf" srcId="{69584F54-562F-4769-9BB5-D66B42F26AB2}" destId="{B0044576-7923-4AB4-A955-2E645A490EFE}" srcOrd="4" destOrd="0" presId="urn:microsoft.com/office/officeart/2005/8/layout/chevron2"/>
    <dgm:cxn modelId="{6E20D732-4E96-4239-8E8D-B6F00E74DEA7}" type="presParOf" srcId="{B0044576-7923-4AB4-A955-2E645A490EFE}" destId="{6EB212AE-44DB-430D-ABF8-030CBE587DF7}" srcOrd="0" destOrd="0" presId="urn:microsoft.com/office/officeart/2005/8/layout/chevron2"/>
    <dgm:cxn modelId="{7EBA1661-344F-4961-9A7A-D602CDC19AD4}" type="presParOf" srcId="{B0044576-7923-4AB4-A955-2E645A490EFE}" destId="{6218EBB1-2AAF-4337-9A61-CDE0AF54B43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2EFBB-2342-4F88-A311-194B9249C46F}"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F12A69C6-2597-48B8-957D-9B52D8DA3B2F}">
      <dgm:prSet phldrT="[Text]" custT="1"/>
      <dgm:spPr/>
      <dgm:t>
        <a:bodyPr/>
        <a:lstStyle/>
        <a:p>
          <a:r>
            <a:rPr lang="en-US" sz="1600" dirty="0" smtClean="0">
              <a:solidFill>
                <a:schemeClr val="tx1"/>
              </a:solidFill>
            </a:rPr>
            <a:t>By 2020, through excellence and innovations in teaching, research, service, and learning, Nova Southeastern University will be recognized by accrediting agencies, the academic community, and the general public as a premier, private, not-for-profit university of quality and distinction that engages all students and produces alumni who serve with integrity in their lives, fields of study, and resulting careers. </a:t>
          </a:r>
          <a:endParaRPr lang="en-US" sz="1600" dirty="0">
            <a:solidFill>
              <a:schemeClr val="tx1"/>
            </a:solidFill>
          </a:endParaRPr>
        </a:p>
      </dgm:t>
    </dgm:pt>
    <dgm:pt modelId="{CD6C01DD-5323-4D79-B4CE-6A16A0AD2BFA}" type="parTrans" cxnId="{2B7B5FE0-D23E-4DA9-AE6C-FEADB2CCA9D2}">
      <dgm:prSet/>
      <dgm:spPr/>
      <dgm:t>
        <a:bodyPr/>
        <a:lstStyle/>
        <a:p>
          <a:endParaRPr lang="en-US"/>
        </a:p>
      </dgm:t>
    </dgm:pt>
    <dgm:pt modelId="{EEF83AE8-D307-4543-A0C5-E7DC05B9588D}" type="sibTrans" cxnId="{2B7B5FE0-D23E-4DA9-AE6C-FEADB2CCA9D2}">
      <dgm:prSet/>
      <dgm:spPr/>
      <dgm:t>
        <a:bodyPr/>
        <a:lstStyle/>
        <a:p>
          <a:endParaRPr lang="en-US"/>
        </a:p>
      </dgm:t>
    </dgm:pt>
    <dgm:pt modelId="{064E98F2-962E-44F5-AE0B-72249EF77BCF}">
      <dgm:prSet/>
      <dgm:spPr/>
      <dgm:t>
        <a:bodyPr/>
        <a:lstStyle/>
        <a:p>
          <a:endParaRPr lang="en-US" dirty="0"/>
        </a:p>
      </dgm:t>
    </dgm:pt>
    <dgm:pt modelId="{983BA156-BD6E-4C25-8A82-10F85075B0BB}" type="parTrans" cxnId="{FDAFC7A9-E87B-411A-8135-9C91C0314893}">
      <dgm:prSet/>
      <dgm:spPr/>
      <dgm:t>
        <a:bodyPr/>
        <a:lstStyle/>
        <a:p>
          <a:endParaRPr lang="en-US"/>
        </a:p>
      </dgm:t>
    </dgm:pt>
    <dgm:pt modelId="{94D7B305-0DEB-4A79-A700-584BEBBB0BE2}" type="sibTrans" cxnId="{FDAFC7A9-E87B-411A-8135-9C91C0314893}">
      <dgm:prSet/>
      <dgm:spPr/>
      <dgm:t>
        <a:bodyPr/>
        <a:lstStyle/>
        <a:p>
          <a:endParaRPr lang="en-US"/>
        </a:p>
      </dgm:t>
    </dgm:pt>
    <dgm:pt modelId="{7110BB34-B923-41E3-9806-53D3EDCDA3C8}" type="pres">
      <dgm:prSet presAssocID="{D552EFBB-2342-4F88-A311-194B9249C46F}" presName="Name0" presStyleCnt="0">
        <dgm:presLayoutVars>
          <dgm:dir/>
          <dgm:animLvl val="lvl"/>
          <dgm:resizeHandles val="exact"/>
        </dgm:presLayoutVars>
      </dgm:prSet>
      <dgm:spPr/>
      <dgm:t>
        <a:bodyPr/>
        <a:lstStyle/>
        <a:p>
          <a:endParaRPr lang="en-US"/>
        </a:p>
      </dgm:t>
    </dgm:pt>
    <dgm:pt modelId="{F3FEDB5E-E5DD-43BA-905D-330CFB4B965B}" type="pres">
      <dgm:prSet presAssocID="{D552EFBB-2342-4F88-A311-194B9249C46F}" presName="dummy" presStyleCnt="0"/>
      <dgm:spPr/>
    </dgm:pt>
    <dgm:pt modelId="{10B5ADEC-DFDE-4D51-9FC2-4581097EC292}" type="pres">
      <dgm:prSet presAssocID="{D552EFBB-2342-4F88-A311-194B9249C46F}" presName="linH" presStyleCnt="0"/>
      <dgm:spPr/>
    </dgm:pt>
    <dgm:pt modelId="{76B78511-2DFA-4FDB-A755-F0C202893388}" type="pres">
      <dgm:prSet presAssocID="{D552EFBB-2342-4F88-A311-194B9249C46F}" presName="padding1" presStyleCnt="0"/>
      <dgm:spPr/>
    </dgm:pt>
    <dgm:pt modelId="{62B6C1BA-1B73-4B7A-B0E1-433013BC15D7}" type="pres">
      <dgm:prSet presAssocID="{F12A69C6-2597-48B8-957D-9B52D8DA3B2F}" presName="linV" presStyleCnt="0"/>
      <dgm:spPr/>
    </dgm:pt>
    <dgm:pt modelId="{5C3FE734-150B-47A4-BAD3-1C2A3FD71F4B}" type="pres">
      <dgm:prSet presAssocID="{F12A69C6-2597-48B8-957D-9B52D8DA3B2F}" presName="spVertical1" presStyleCnt="0"/>
      <dgm:spPr/>
    </dgm:pt>
    <dgm:pt modelId="{C474C97A-D25E-4E66-9D16-9E3D5DD60241}" type="pres">
      <dgm:prSet presAssocID="{F12A69C6-2597-48B8-957D-9B52D8DA3B2F}" presName="parTx" presStyleLbl="revTx" presStyleIdx="0" presStyleCnt="2" custAng="0" custScaleX="766535" custScaleY="187940" custLinFactNeighborX="61320" custLinFactNeighborY="-92950">
        <dgm:presLayoutVars>
          <dgm:chMax val="0"/>
          <dgm:chPref val="0"/>
          <dgm:bulletEnabled val="1"/>
        </dgm:presLayoutVars>
      </dgm:prSet>
      <dgm:spPr/>
      <dgm:t>
        <a:bodyPr/>
        <a:lstStyle/>
        <a:p>
          <a:endParaRPr lang="en-US"/>
        </a:p>
      </dgm:t>
    </dgm:pt>
    <dgm:pt modelId="{8DCAF8E7-FC21-42D0-8EC8-E8FBE1A43A24}" type="pres">
      <dgm:prSet presAssocID="{F12A69C6-2597-48B8-957D-9B52D8DA3B2F}" presName="spVertical2" presStyleCnt="0"/>
      <dgm:spPr/>
    </dgm:pt>
    <dgm:pt modelId="{E7A684AF-6A20-4F6C-9AB9-9D48357ED34A}" type="pres">
      <dgm:prSet presAssocID="{F12A69C6-2597-48B8-957D-9B52D8DA3B2F}" presName="spVertical3" presStyleCnt="0"/>
      <dgm:spPr/>
    </dgm:pt>
    <dgm:pt modelId="{A9B21F09-F4ED-4477-BC9D-CA5CA1999863}" type="pres">
      <dgm:prSet presAssocID="{EEF83AE8-D307-4543-A0C5-E7DC05B9588D}" presName="space" presStyleCnt="0"/>
      <dgm:spPr/>
    </dgm:pt>
    <dgm:pt modelId="{9B11E232-FC49-4188-B81B-FA61641FB4EC}" type="pres">
      <dgm:prSet presAssocID="{064E98F2-962E-44F5-AE0B-72249EF77BCF}" presName="linV" presStyleCnt="0"/>
      <dgm:spPr/>
    </dgm:pt>
    <dgm:pt modelId="{31E37FF6-D6DC-47E9-A0E2-6E54359A5ACE}" type="pres">
      <dgm:prSet presAssocID="{064E98F2-962E-44F5-AE0B-72249EF77BCF}" presName="spVertical1" presStyleCnt="0"/>
      <dgm:spPr/>
    </dgm:pt>
    <dgm:pt modelId="{F1589634-92A0-434C-B1B0-52FB1310DBF2}" type="pres">
      <dgm:prSet presAssocID="{064E98F2-962E-44F5-AE0B-72249EF77BCF}" presName="parTx" presStyleLbl="revTx" presStyleIdx="1" presStyleCnt="2">
        <dgm:presLayoutVars>
          <dgm:chMax val="0"/>
          <dgm:chPref val="0"/>
          <dgm:bulletEnabled val="1"/>
        </dgm:presLayoutVars>
      </dgm:prSet>
      <dgm:spPr/>
      <dgm:t>
        <a:bodyPr/>
        <a:lstStyle/>
        <a:p>
          <a:endParaRPr lang="en-US"/>
        </a:p>
      </dgm:t>
    </dgm:pt>
    <dgm:pt modelId="{B275D916-8932-467C-9013-2FA041EB29C9}" type="pres">
      <dgm:prSet presAssocID="{064E98F2-962E-44F5-AE0B-72249EF77BCF}" presName="spVertical2" presStyleCnt="0"/>
      <dgm:spPr/>
    </dgm:pt>
    <dgm:pt modelId="{FBB77B42-8330-4C2B-9EC6-E35761718056}" type="pres">
      <dgm:prSet presAssocID="{064E98F2-962E-44F5-AE0B-72249EF77BCF}" presName="spVertical3" presStyleCnt="0"/>
      <dgm:spPr/>
    </dgm:pt>
    <dgm:pt modelId="{753A9E7A-F6EC-4014-9553-D286BF45AE40}" type="pres">
      <dgm:prSet presAssocID="{D552EFBB-2342-4F88-A311-194B9249C46F}" presName="padding2" presStyleCnt="0"/>
      <dgm:spPr/>
    </dgm:pt>
    <dgm:pt modelId="{023ED4E7-4FD1-4551-99FF-885A71D4D92B}" type="pres">
      <dgm:prSet presAssocID="{D552EFBB-2342-4F88-A311-194B9249C46F}" presName="negArrow" presStyleCnt="0"/>
      <dgm:spPr/>
    </dgm:pt>
    <dgm:pt modelId="{76688063-F7A8-406D-8689-723E8B816FCF}" type="pres">
      <dgm:prSet presAssocID="{D552EFBB-2342-4F88-A311-194B9249C46F}" presName="backgroundArrow" presStyleLbl="node1" presStyleIdx="0" presStyleCnt="1" custAng="5400000" custScaleX="36292" custLinFactNeighborX="31765" custLinFactNeighborY="-3750"/>
      <dgm:spPr>
        <a:solidFill>
          <a:schemeClr val="accent5"/>
        </a:solidFill>
      </dgm:spPr>
      <dgm:t>
        <a:bodyPr/>
        <a:lstStyle/>
        <a:p>
          <a:endParaRPr lang="en-US"/>
        </a:p>
      </dgm:t>
    </dgm:pt>
  </dgm:ptLst>
  <dgm:cxnLst>
    <dgm:cxn modelId="{2B7B5FE0-D23E-4DA9-AE6C-FEADB2CCA9D2}" srcId="{D552EFBB-2342-4F88-A311-194B9249C46F}" destId="{F12A69C6-2597-48B8-957D-9B52D8DA3B2F}" srcOrd="0" destOrd="0" parTransId="{CD6C01DD-5323-4D79-B4CE-6A16A0AD2BFA}" sibTransId="{EEF83AE8-D307-4543-A0C5-E7DC05B9588D}"/>
    <dgm:cxn modelId="{A266F92B-50C2-41DF-8CB8-CE943D7AFD8B}" type="presOf" srcId="{064E98F2-962E-44F5-AE0B-72249EF77BCF}" destId="{F1589634-92A0-434C-B1B0-52FB1310DBF2}" srcOrd="0" destOrd="0" presId="urn:microsoft.com/office/officeart/2005/8/layout/hProcess3"/>
    <dgm:cxn modelId="{6E3639EC-1AC9-403B-AFD2-21B35F64499C}" type="presOf" srcId="{D552EFBB-2342-4F88-A311-194B9249C46F}" destId="{7110BB34-B923-41E3-9806-53D3EDCDA3C8}" srcOrd="0" destOrd="0" presId="urn:microsoft.com/office/officeart/2005/8/layout/hProcess3"/>
    <dgm:cxn modelId="{FDAFC7A9-E87B-411A-8135-9C91C0314893}" srcId="{D552EFBB-2342-4F88-A311-194B9249C46F}" destId="{064E98F2-962E-44F5-AE0B-72249EF77BCF}" srcOrd="1" destOrd="0" parTransId="{983BA156-BD6E-4C25-8A82-10F85075B0BB}" sibTransId="{94D7B305-0DEB-4A79-A700-584BEBBB0BE2}"/>
    <dgm:cxn modelId="{4B208FD2-8FB3-4244-A202-4F0C3619FACA}" type="presOf" srcId="{F12A69C6-2597-48B8-957D-9B52D8DA3B2F}" destId="{C474C97A-D25E-4E66-9D16-9E3D5DD60241}" srcOrd="0" destOrd="0" presId="urn:microsoft.com/office/officeart/2005/8/layout/hProcess3"/>
    <dgm:cxn modelId="{6D4DBE59-3EC0-4ADE-B2CA-BAC25021A473}" type="presParOf" srcId="{7110BB34-B923-41E3-9806-53D3EDCDA3C8}" destId="{F3FEDB5E-E5DD-43BA-905D-330CFB4B965B}" srcOrd="0" destOrd="0" presId="urn:microsoft.com/office/officeart/2005/8/layout/hProcess3"/>
    <dgm:cxn modelId="{6DDA154E-B1CA-47C9-ABCE-4D44F2748750}" type="presParOf" srcId="{7110BB34-B923-41E3-9806-53D3EDCDA3C8}" destId="{10B5ADEC-DFDE-4D51-9FC2-4581097EC292}" srcOrd="1" destOrd="0" presId="urn:microsoft.com/office/officeart/2005/8/layout/hProcess3"/>
    <dgm:cxn modelId="{677CD5CF-0535-4420-9258-E36822F95CA3}" type="presParOf" srcId="{10B5ADEC-DFDE-4D51-9FC2-4581097EC292}" destId="{76B78511-2DFA-4FDB-A755-F0C202893388}" srcOrd="0" destOrd="0" presId="urn:microsoft.com/office/officeart/2005/8/layout/hProcess3"/>
    <dgm:cxn modelId="{20BBCC41-7998-4859-992B-193DF0F83A2A}" type="presParOf" srcId="{10B5ADEC-DFDE-4D51-9FC2-4581097EC292}" destId="{62B6C1BA-1B73-4B7A-B0E1-433013BC15D7}" srcOrd="1" destOrd="0" presId="urn:microsoft.com/office/officeart/2005/8/layout/hProcess3"/>
    <dgm:cxn modelId="{4AD3F37D-C0A1-42B9-9B52-04D56B518B62}" type="presParOf" srcId="{62B6C1BA-1B73-4B7A-B0E1-433013BC15D7}" destId="{5C3FE734-150B-47A4-BAD3-1C2A3FD71F4B}" srcOrd="0" destOrd="0" presId="urn:microsoft.com/office/officeart/2005/8/layout/hProcess3"/>
    <dgm:cxn modelId="{F21DEB61-8175-4BF1-8E57-70A54419A430}" type="presParOf" srcId="{62B6C1BA-1B73-4B7A-B0E1-433013BC15D7}" destId="{C474C97A-D25E-4E66-9D16-9E3D5DD60241}" srcOrd="1" destOrd="0" presId="urn:microsoft.com/office/officeart/2005/8/layout/hProcess3"/>
    <dgm:cxn modelId="{3931123B-E338-4716-8CDE-1E5EE06BA90A}" type="presParOf" srcId="{62B6C1BA-1B73-4B7A-B0E1-433013BC15D7}" destId="{8DCAF8E7-FC21-42D0-8EC8-E8FBE1A43A24}" srcOrd="2" destOrd="0" presId="urn:microsoft.com/office/officeart/2005/8/layout/hProcess3"/>
    <dgm:cxn modelId="{7B9EA4FC-ABBC-4863-BD93-EAFA2E777EAF}" type="presParOf" srcId="{62B6C1BA-1B73-4B7A-B0E1-433013BC15D7}" destId="{E7A684AF-6A20-4F6C-9AB9-9D48357ED34A}" srcOrd="3" destOrd="0" presId="urn:microsoft.com/office/officeart/2005/8/layout/hProcess3"/>
    <dgm:cxn modelId="{520F062A-BDE8-4519-8BBB-D3310F12ED7E}" type="presParOf" srcId="{10B5ADEC-DFDE-4D51-9FC2-4581097EC292}" destId="{A9B21F09-F4ED-4477-BC9D-CA5CA1999863}" srcOrd="2" destOrd="0" presId="urn:microsoft.com/office/officeart/2005/8/layout/hProcess3"/>
    <dgm:cxn modelId="{4774614A-F8E1-4247-AC91-81BA383B3A80}" type="presParOf" srcId="{10B5ADEC-DFDE-4D51-9FC2-4581097EC292}" destId="{9B11E232-FC49-4188-B81B-FA61641FB4EC}" srcOrd="3" destOrd="0" presId="urn:microsoft.com/office/officeart/2005/8/layout/hProcess3"/>
    <dgm:cxn modelId="{3D797263-B5B7-4901-8F05-4260C809E825}" type="presParOf" srcId="{9B11E232-FC49-4188-B81B-FA61641FB4EC}" destId="{31E37FF6-D6DC-47E9-A0E2-6E54359A5ACE}" srcOrd="0" destOrd="0" presId="urn:microsoft.com/office/officeart/2005/8/layout/hProcess3"/>
    <dgm:cxn modelId="{72B92F24-5898-4DE9-9D6B-6D6DE60C70E6}" type="presParOf" srcId="{9B11E232-FC49-4188-B81B-FA61641FB4EC}" destId="{F1589634-92A0-434C-B1B0-52FB1310DBF2}" srcOrd="1" destOrd="0" presId="urn:microsoft.com/office/officeart/2005/8/layout/hProcess3"/>
    <dgm:cxn modelId="{74C23B1F-34FB-42B4-BFE2-8C0D4397C1C9}" type="presParOf" srcId="{9B11E232-FC49-4188-B81B-FA61641FB4EC}" destId="{B275D916-8932-467C-9013-2FA041EB29C9}" srcOrd="2" destOrd="0" presId="urn:microsoft.com/office/officeart/2005/8/layout/hProcess3"/>
    <dgm:cxn modelId="{949BBDD4-115A-4739-9494-9910F73CBCF7}" type="presParOf" srcId="{9B11E232-FC49-4188-B81B-FA61641FB4EC}" destId="{FBB77B42-8330-4C2B-9EC6-E35761718056}" srcOrd="3" destOrd="0" presId="urn:microsoft.com/office/officeart/2005/8/layout/hProcess3"/>
    <dgm:cxn modelId="{D7BEF67B-0FC2-44D5-89C1-2307E0511216}" type="presParOf" srcId="{10B5ADEC-DFDE-4D51-9FC2-4581097EC292}" destId="{753A9E7A-F6EC-4014-9553-D286BF45AE40}" srcOrd="4" destOrd="0" presId="urn:microsoft.com/office/officeart/2005/8/layout/hProcess3"/>
    <dgm:cxn modelId="{DBFFF8BE-32C5-48C5-9EFC-18C1981077F3}" type="presParOf" srcId="{10B5ADEC-DFDE-4D51-9FC2-4581097EC292}" destId="{023ED4E7-4FD1-4551-99FF-885A71D4D92B}" srcOrd="5" destOrd="0" presId="urn:microsoft.com/office/officeart/2005/8/layout/hProcess3"/>
    <dgm:cxn modelId="{452C1C25-E043-46CA-92A2-643D9F7DAA9E}" type="presParOf" srcId="{10B5ADEC-DFDE-4D51-9FC2-4581097EC292}" destId="{76688063-F7A8-406D-8689-723E8B816FCF}"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A33422-8BE4-4971-8ED8-22EC55C10E45}"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783A83B-BD5A-4725-A403-78EA2D5BC671}">
      <dgm:prSet custT="1"/>
      <dgm:spPr/>
      <dgm:t>
        <a:bodyPr/>
        <a:lstStyle/>
        <a:p>
          <a:r>
            <a:rPr lang="en-US" sz="2000" i="1" dirty="0" smtClean="0">
              <a:solidFill>
                <a:schemeClr val="tx1"/>
              </a:solidFill>
            </a:rPr>
            <a:t>The mission of Nova Southeastern University, a private, not-for-profit institution, is to offer a diverse array of innovative academic programs that complement on-campus educational opportunities and resources with accessible distance-learning programs to foster academic excellence, intellectual inquiry, leadership, research, and commitment to community through engagement of students and faculty members in a dynamic, lifelong learning environment.</a:t>
          </a:r>
          <a:endParaRPr lang="en-US" sz="2000" dirty="0">
            <a:solidFill>
              <a:schemeClr val="tx1"/>
            </a:solidFill>
          </a:endParaRPr>
        </a:p>
      </dgm:t>
    </dgm:pt>
    <dgm:pt modelId="{25E8DC85-5F5A-4038-8B80-A6BCA6E90855}" type="parTrans" cxnId="{BF1FEFA7-1476-455F-9DC4-483BFCE57F67}">
      <dgm:prSet/>
      <dgm:spPr/>
      <dgm:t>
        <a:bodyPr/>
        <a:lstStyle/>
        <a:p>
          <a:endParaRPr lang="en-US"/>
        </a:p>
      </dgm:t>
    </dgm:pt>
    <dgm:pt modelId="{9BD03CB4-17B0-429C-A262-2B73FF38B657}" type="sibTrans" cxnId="{BF1FEFA7-1476-455F-9DC4-483BFCE57F67}">
      <dgm:prSet/>
      <dgm:spPr/>
      <dgm:t>
        <a:bodyPr/>
        <a:lstStyle/>
        <a:p>
          <a:endParaRPr lang="en-US"/>
        </a:p>
      </dgm:t>
    </dgm:pt>
    <dgm:pt modelId="{9B80ECF8-1479-4273-8AC1-044A18E09912}" type="pres">
      <dgm:prSet presAssocID="{EAA33422-8BE4-4971-8ED8-22EC55C10E45}" presName="Name0" presStyleCnt="0">
        <dgm:presLayoutVars>
          <dgm:chMax val="7"/>
          <dgm:dir/>
          <dgm:animLvl val="lvl"/>
          <dgm:resizeHandles val="exact"/>
        </dgm:presLayoutVars>
      </dgm:prSet>
      <dgm:spPr/>
      <dgm:t>
        <a:bodyPr/>
        <a:lstStyle/>
        <a:p>
          <a:endParaRPr lang="en-US"/>
        </a:p>
      </dgm:t>
    </dgm:pt>
    <dgm:pt modelId="{8CD6A8E4-1908-4B05-B2CD-8FF4ABF9AA03}" type="pres">
      <dgm:prSet presAssocID="{D783A83B-BD5A-4725-A403-78EA2D5BC671}" presName="circle1" presStyleLbl="node1" presStyleIdx="0" presStyleCnt="1" custScaleY="104389" custLinFactNeighborY="-1887"/>
      <dgm:spPr/>
    </dgm:pt>
    <dgm:pt modelId="{F4201148-93A6-4335-9A0C-E799DBB424B6}" type="pres">
      <dgm:prSet presAssocID="{D783A83B-BD5A-4725-A403-78EA2D5BC671}" presName="space" presStyleCnt="0"/>
      <dgm:spPr/>
    </dgm:pt>
    <dgm:pt modelId="{E199DA19-A498-4E64-BD54-FCD252D9DF0A}" type="pres">
      <dgm:prSet presAssocID="{D783A83B-BD5A-4725-A403-78EA2D5BC671}" presName="rect1" presStyleLbl="alignAcc1" presStyleIdx="0" presStyleCnt="1"/>
      <dgm:spPr/>
      <dgm:t>
        <a:bodyPr/>
        <a:lstStyle/>
        <a:p>
          <a:endParaRPr lang="en-US"/>
        </a:p>
      </dgm:t>
    </dgm:pt>
    <dgm:pt modelId="{77F12DC9-DE16-4E4A-AF1F-CBF6CB291B20}" type="pres">
      <dgm:prSet presAssocID="{D783A83B-BD5A-4725-A403-78EA2D5BC671}" presName="rect1ParTxNoCh" presStyleLbl="alignAcc1" presStyleIdx="0" presStyleCnt="1">
        <dgm:presLayoutVars>
          <dgm:chMax val="1"/>
          <dgm:bulletEnabled val="1"/>
        </dgm:presLayoutVars>
      </dgm:prSet>
      <dgm:spPr/>
      <dgm:t>
        <a:bodyPr/>
        <a:lstStyle/>
        <a:p>
          <a:endParaRPr lang="en-US"/>
        </a:p>
      </dgm:t>
    </dgm:pt>
  </dgm:ptLst>
  <dgm:cxnLst>
    <dgm:cxn modelId="{ACFCB1EC-E772-489A-8501-D4A15FCE4990}" type="presOf" srcId="{EAA33422-8BE4-4971-8ED8-22EC55C10E45}" destId="{9B80ECF8-1479-4273-8AC1-044A18E09912}" srcOrd="0" destOrd="0" presId="urn:microsoft.com/office/officeart/2005/8/layout/target3"/>
    <dgm:cxn modelId="{BF1FEFA7-1476-455F-9DC4-483BFCE57F67}" srcId="{EAA33422-8BE4-4971-8ED8-22EC55C10E45}" destId="{D783A83B-BD5A-4725-A403-78EA2D5BC671}" srcOrd="0" destOrd="0" parTransId="{25E8DC85-5F5A-4038-8B80-A6BCA6E90855}" sibTransId="{9BD03CB4-17B0-429C-A262-2B73FF38B657}"/>
    <dgm:cxn modelId="{8D14A003-29D3-4475-9014-578263B72DC7}" type="presOf" srcId="{D783A83B-BD5A-4725-A403-78EA2D5BC671}" destId="{E199DA19-A498-4E64-BD54-FCD252D9DF0A}" srcOrd="0" destOrd="0" presId="urn:microsoft.com/office/officeart/2005/8/layout/target3"/>
    <dgm:cxn modelId="{FF4D9865-3249-45B2-9807-D07F3A6FD52F}" type="presOf" srcId="{D783A83B-BD5A-4725-A403-78EA2D5BC671}" destId="{77F12DC9-DE16-4E4A-AF1F-CBF6CB291B20}" srcOrd="1" destOrd="0" presId="urn:microsoft.com/office/officeart/2005/8/layout/target3"/>
    <dgm:cxn modelId="{226126FA-1254-4EE5-9AED-1B8C29C4C126}" type="presParOf" srcId="{9B80ECF8-1479-4273-8AC1-044A18E09912}" destId="{8CD6A8E4-1908-4B05-B2CD-8FF4ABF9AA03}" srcOrd="0" destOrd="0" presId="urn:microsoft.com/office/officeart/2005/8/layout/target3"/>
    <dgm:cxn modelId="{E1277D13-B769-46BA-9A20-AF1A25571DB3}" type="presParOf" srcId="{9B80ECF8-1479-4273-8AC1-044A18E09912}" destId="{F4201148-93A6-4335-9A0C-E799DBB424B6}" srcOrd="1" destOrd="0" presId="urn:microsoft.com/office/officeart/2005/8/layout/target3"/>
    <dgm:cxn modelId="{FDC47A67-1F36-41AD-9E92-F91FCDB868FB}" type="presParOf" srcId="{9B80ECF8-1479-4273-8AC1-044A18E09912}" destId="{E199DA19-A498-4E64-BD54-FCD252D9DF0A}" srcOrd="2" destOrd="0" presId="urn:microsoft.com/office/officeart/2005/8/layout/target3"/>
    <dgm:cxn modelId="{59BB2F61-5A6B-4213-95CF-DDF1E0E05CB7}" type="presParOf" srcId="{9B80ECF8-1479-4273-8AC1-044A18E09912}" destId="{77F12DC9-DE16-4E4A-AF1F-CBF6CB291B20}"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569915-080C-4EFD-AA57-B62A7A736814}"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4D36DFF7-702E-4A2E-B3E9-0AC510117469}">
      <dgm:prSet phldrT="[Text]" custT="1"/>
      <dgm:spPr/>
      <dgm:t>
        <a:bodyPr/>
        <a:lstStyle/>
        <a:p>
          <a:r>
            <a:rPr lang="en-US" sz="1600" dirty="0" smtClean="0">
              <a:solidFill>
                <a:schemeClr val="tx1"/>
              </a:solidFill>
            </a:rPr>
            <a:t>Opportunity</a:t>
          </a:r>
          <a:endParaRPr lang="en-US" sz="1600" dirty="0">
            <a:solidFill>
              <a:schemeClr val="tx1"/>
            </a:solidFill>
          </a:endParaRPr>
        </a:p>
      </dgm:t>
    </dgm:pt>
    <dgm:pt modelId="{DF621B6D-B418-4E58-8E12-8AE07B4CCF69}" type="parTrans" cxnId="{18B29F02-448D-4E0E-847C-163F3A9F7C9B}">
      <dgm:prSet/>
      <dgm:spPr/>
      <dgm:t>
        <a:bodyPr/>
        <a:lstStyle/>
        <a:p>
          <a:endParaRPr lang="en-US"/>
        </a:p>
      </dgm:t>
    </dgm:pt>
    <dgm:pt modelId="{391EB10C-EF58-483B-8464-1D7A4A8D3F2D}" type="sibTrans" cxnId="{18B29F02-448D-4E0E-847C-163F3A9F7C9B}">
      <dgm:prSet/>
      <dgm:spPr/>
      <dgm:t>
        <a:bodyPr/>
        <a:lstStyle/>
        <a:p>
          <a:endParaRPr lang="en-US"/>
        </a:p>
      </dgm:t>
    </dgm:pt>
    <dgm:pt modelId="{B4C39772-191C-4B27-AB81-48B23BAB3CA7}">
      <dgm:prSet phldrT="[Text]" custT="1"/>
      <dgm:spPr/>
      <dgm:t>
        <a:bodyPr/>
        <a:lstStyle/>
        <a:p>
          <a:r>
            <a:rPr lang="en-US" sz="1600" dirty="0" smtClean="0">
              <a:solidFill>
                <a:schemeClr val="tx1"/>
              </a:solidFill>
            </a:rPr>
            <a:t>Academic Excellence</a:t>
          </a:r>
          <a:endParaRPr lang="en-US" sz="1600" dirty="0">
            <a:solidFill>
              <a:schemeClr val="tx1"/>
            </a:solidFill>
          </a:endParaRPr>
        </a:p>
      </dgm:t>
    </dgm:pt>
    <dgm:pt modelId="{DE505739-CCBE-4278-A8C4-02BA13704716}" type="parTrans" cxnId="{847C4AF7-69F2-40DF-AA4E-3326C310A37A}">
      <dgm:prSet/>
      <dgm:spPr/>
      <dgm:t>
        <a:bodyPr/>
        <a:lstStyle/>
        <a:p>
          <a:endParaRPr lang="en-US"/>
        </a:p>
      </dgm:t>
    </dgm:pt>
    <dgm:pt modelId="{67A50A5B-EFCA-410C-8FC8-346EEA8D4735}" type="sibTrans" cxnId="{847C4AF7-69F2-40DF-AA4E-3326C310A37A}">
      <dgm:prSet/>
      <dgm:spPr/>
      <dgm:t>
        <a:bodyPr/>
        <a:lstStyle/>
        <a:p>
          <a:endParaRPr lang="en-US"/>
        </a:p>
      </dgm:t>
    </dgm:pt>
    <dgm:pt modelId="{E1AE7323-A6F1-4D60-8FFB-00B37D10FAAF}">
      <dgm:prSet phldrT="[Text]" custT="1"/>
      <dgm:spPr/>
      <dgm:t>
        <a:bodyPr/>
        <a:lstStyle/>
        <a:p>
          <a:r>
            <a:rPr lang="en-US" sz="1600" dirty="0" smtClean="0">
              <a:solidFill>
                <a:schemeClr val="tx1"/>
              </a:solidFill>
            </a:rPr>
            <a:t>Student</a:t>
          </a:r>
        </a:p>
        <a:p>
          <a:r>
            <a:rPr lang="en-US" sz="1600" dirty="0" smtClean="0">
              <a:solidFill>
                <a:schemeClr val="tx1"/>
              </a:solidFill>
            </a:rPr>
            <a:t>Centered</a:t>
          </a:r>
          <a:endParaRPr lang="en-US" sz="1600" dirty="0">
            <a:solidFill>
              <a:schemeClr val="tx1"/>
            </a:solidFill>
          </a:endParaRPr>
        </a:p>
      </dgm:t>
    </dgm:pt>
    <dgm:pt modelId="{0804C05B-ABEE-48C2-939D-70A61A81B156}" type="parTrans" cxnId="{49FF5816-F237-4E42-8714-CF117C8F7D08}">
      <dgm:prSet/>
      <dgm:spPr/>
      <dgm:t>
        <a:bodyPr/>
        <a:lstStyle/>
        <a:p>
          <a:endParaRPr lang="en-US"/>
        </a:p>
      </dgm:t>
    </dgm:pt>
    <dgm:pt modelId="{09F73061-B1EF-4F9A-99AF-B6A1E99F01A8}" type="sibTrans" cxnId="{49FF5816-F237-4E42-8714-CF117C8F7D08}">
      <dgm:prSet/>
      <dgm:spPr/>
      <dgm:t>
        <a:bodyPr/>
        <a:lstStyle/>
        <a:p>
          <a:endParaRPr lang="en-US"/>
        </a:p>
      </dgm:t>
    </dgm:pt>
    <dgm:pt modelId="{CE49A4CA-4FBB-46AE-BA09-95A278ED41C7}">
      <dgm:prSet phldrT="[Text]" custT="1"/>
      <dgm:spPr/>
      <dgm:t>
        <a:bodyPr/>
        <a:lstStyle/>
        <a:p>
          <a:r>
            <a:rPr lang="en-US" sz="1600" dirty="0" smtClean="0">
              <a:solidFill>
                <a:schemeClr val="tx1"/>
              </a:solidFill>
            </a:rPr>
            <a:t>Integrity</a:t>
          </a:r>
          <a:endParaRPr lang="en-US" sz="1600" dirty="0">
            <a:solidFill>
              <a:schemeClr val="tx1"/>
            </a:solidFill>
          </a:endParaRPr>
        </a:p>
      </dgm:t>
    </dgm:pt>
    <dgm:pt modelId="{44B76C0B-177A-4035-853F-B409A1934B4B}" type="parTrans" cxnId="{9232A54B-77A5-4C64-B97F-EDC91A4D3820}">
      <dgm:prSet/>
      <dgm:spPr/>
      <dgm:t>
        <a:bodyPr/>
        <a:lstStyle/>
        <a:p>
          <a:endParaRPr lang="en-US"/>
        </a:p>
      </dgm:t>
    </dgm:pt>
    <dgm:pt modelId="{903AFE40-FD7D-4F3F-A9BE-5A88D4A4D49B}" type="sibTrans" cxnId="{9232A54B-77A5-4C64-B97F-EDC91A4D3820}">
      <dgm:prSet/>
      <dgm:spPr/>
      <dgm:t>
        <a:bodyPr/>
        <a:lstStyle/>
        <a:p>
          <a:endParaRPr lang="en-US"/>
        </a:p>
      </dgm:t>
    </dgm:pt>
    <dgm:pt modelId="{6CE4842D-F6F9-4DB7-B252-8AC5AFA141A6}">
      <dgm:prSet phldrT="[Text]" custT="1"/>
      <dgm:spPr/>
      <dgm:t>
        <a:bodyPr/>
        <a:lstStyle/>
        <a:p>
          <a:r>
            <a:rPr lang="en-US" sz="1600" dirty="0" smtClean="0">
              <a:solidFill>
                <a:schemeClr val="tx1"/>
              </a:solidFill>
            </a:rPr>
            <a:t>Innovation</a:t>
          </a:r>
          <a:endParaRPr lang="en-US" sz="1600" dirty="0">
            <a:solidFill>
              <a:schemeClr val="tx1"/>
            </a:solidFill>
          </a:endParaRPr>
        </a:p>
      </dgm:t>
    </dgm:pt>
    <dgm:pt modelId="{704984C8-83F7-4565-919A-D8F56E2B5723}" type="parTrans" cxnId="{18CE33F4-F2BD-4594-81BC-47836AF17A9C}">
      <dgm:prSet/>
      <dgm:spPr/>
      <dgm:t>
        <a:bodyPr/>
        <a:lstStyle/>
        <a:p>
          <a:endParaRPr lang="en-US"/>
        </a:p>
      </dgm:t>
    </dgm:pt>
    <dgm:pt modelId="{BB6F9207-EECE-494C-AA0D-11D376DD4FAD}" type="sibTrans" cxnId="{18CE33F4-F2BD-4594-81BC-47836AF17A9C}">
      <dgm:prSet/>
      <dgm:spPr/>
      <dgm:t>
        <a:bodyPr/>
        <a:lstStyle/>
        <a:p>
          <a:endParaRPr lang="en-US"/>
        </a:p>
      </dgm:t>
    </dgm:pt>
    <dgm:pt modelId="{31778DC8-89B3-4C57-B378-CEEF7F5B9C60}">
      <dgm:prSet custT="1"/>
      <dgm:spPr/>
      <dgm:t>
        <a:bodyPr/>
        <a:lstStyle/>
        <a:p>
          <a:r>
            <a:rPr lang="en-US" sz="1600" dirty="0" smtClean="0">
              <a:solidFill>
                <a:schemeClr val="tx1"/>
              </a:solidFill>
            </a:rPr>
            <a:t>Community</a:t>
          </a:r>
          <a:endParaRPr lang="en-US" sz="1600" dirty="0">
            <a:solidFill>
              <a:schemeClr val="tx1"/>
            </a:solidFill>
          </a:endParaRPr>
        </a:p>
      </dgm:t>
    </dgm:pt>
    <dgm:pt modelId="{FEBEA86D-FD3A-4D58-9061-D99A4CC0DEDF}" type="parTrans" cxnId="{CB7B1A19-0B54-4DF7-BD5B-5987C99B4F34}">
      <dgm:prSet/>
      <dgm:spPr/>
      <dgm:t>
        <a:bodyPr/>
        <a:lstStyle/>
        <a:p>
          <a:endParaRPr lang="en-US"/>
        </a:p>
      </dgm:t>
    </dgm:pt>
    <dgm:pt modelId="{0A55F32A-5568-4C73-B35B-C7E23E124346}" type="sibTrans" cxnId="{CB7B1A19-0B54-4DF7-BD5B-5987C99B4F34}">
      <dgm:prSet/>
      <dgm:spPr/>
      <dgm:t>
        <a:bodyPr/>
        <a:lstStyle/>
        <a:p>
          <a:endParaRPr lang="en-US"/>
        </a:p>
      </dgm:t>
    </dgm:pt>
    <dgm:pt modelId="{7D567444-659C-4DE3-B78F-DB7366711FDB}">
      <dgm:prSet custT="1"/>
      <dgm:spPr/>
      <dgm:t>
        <a:bodyPr/>
        <a:lstStyle/>
        <a:p>
          <a:r>
            <a:rPr lang="en-US" sz="1600" dirty="0" smtClean="0">
              <a:solidFill>
                <a:schemeClr val="tx1"/>
              </a:solidFill>
            </a:rPr>
            <a:t>Diversity</a:t>
          </a:r>
          <a:endParaRPr lang="en-US" sz="1600" dirty="0">
            <a:solidFill>
              <a:schemeClr val="tx1"/>
            </a:solidFill>
          </a:endParaRPr>
        </a:p>
      </dgm:t>
    </dgm:pt>
    <dgm:pt modelId="{684546B9-B284-49AF-87EF-B06225B38BC5}" type="parTrans" cxnId="{0A481A95-98D5-43F3-B543-3339A48857F9}">
      <dgm:prSet/>
      <dgm:spPr/>
      <dgm:t>
        <a:bodyPr/>
        <a:lstStyle/>
        <a:p>
          <a:endParaRPr lang="en-US"/>
        </a:p>
      </dgm:t>
    </dgm:pt>
    <dgm:pt modelId="{A738B033-35EE-4BB4-9790-AF4FAD5E2660}" type="sibTrans" cxnId="{0A481A95-98D5-43F3-B543-3339A48857F9}">
      <dgm:prSet/>
      <dgm:spPr/>
      <dgm:t>
        <a:bodyPr/>
        <a:lstStyle/>
        <a:p>
          <a:endParaRPr lang="en-US"/>
        </a:p>
      </dgm:t>
    </dgm:pt>
    <dgm:pt modelId="{6B39CE77-F663-43FD-BE95-6E3E1CA962C5}">
      <dgm:prSet custT="1"/>
      <dgm:spPr/>
      <dgm:t>
        <a:bodyPr/>
        <a:lstStyle/>
        <a:p>
          <a:r>
            <a:rPr lang="en-US" sz="1600" dirty="0" smtClean="0">
              <a:solidFill>
                <a:schemeClr val="tx1"/>
              </a:solidFill>
            </a:rPr>
            <a:t>Scholarship/</a:t>
          </a:r>
        </a:p>
        <a:p>
          <a:r>
            <a:rPr lang="en-US" sz="1600" dirty="0" smtClean="0">
              <a:solidFill>
                <a:schemeClr val="tx1"/>
              </a:solidFill>
            </a:rPr>
            <a:t>Research</a:t>
          </a:r>
          <a:endParaRPr lang="en-US" sz="1600" dirty="0">
            <a:solidFill>
              <a:schemeClr val="tx1"/>
            </a:solidFill>
          </a:endParaRPr>
        </a:p>
      </dgm:t>
    </dgm:pt>
    <dgm:pt modelId="{E7BB89A5-3145-4CFB-88AD-00FFF4E4654C}" type="parTrans" cxnId="{7226644D-FADF-4E5A-9078-30C49F74B478}">
      <dgm:prSet/>
      <dgm:spPr/>
      <dgm:t>
        <a:bodyPr/>
        <a:lstStyle/>
        <a:p>
          <a:endParaRPr lang="en-US"/>
        </a:p>
      </dgm:t>
    </dgm:pt>
    <dgm:pt modelId="{80DEA55A-EFEC-40FE-B3FA-B39C7DA1171F}" type="sibTrans" cxnId="{7226644D-FADF-4E5A-9078-30C49F74B478}">
      <dgm:prSet/>
      <dgm:spPr/>
      <dgm:t>
        <a:bodyPr/>
        <a:lstStyle/>
        <a:p>
          <a:endParaRPr lang="en-US"/>
        </a:p>
      </dgm:t>
    </dgm:pt>
    <dgm:pt modelId="{1518E917-990A-43B9-9185-489F8AD9875D}" type="pres">
      <dgm:prSet presAssocID="{6A569915-080C-4EFD-AA57-B62A7A736814}" presName="cycle" presStyleCnt="0">
        <dgm:presLayoutVars>
          <dgm:dir/>
          <dgm:resizeHandles val="exact"/>
        </dgm:presLayoutVars>
      </dgm:prSet>
      <dgm:spPr/>
      <dgm:t>
        <a:bodyPr/>
        <a:lstStyle/>
        <a:p>
          <a:endParaRPr lang="en-US"/>
        </a:p>
      </dgm:t>
    </dgm:pt>
    <dgm:pt modelId="{B977F7B1-B3F0-4458-91C4-6562CDE44833}" type="pres">
      <dgm:prSet presAssocID="{4D36DFF7-702E-4A2E-B3E9-0AC510117469}" presName="node" presStyleLbl="node1" presStyleIdx="0" presStyleCnt="8" custScaleX="228646">
        <dgm:presLayoutVars>
          <dgm:bulletEnabled val="1"/>
        </dgm:presLayoutVars>
      </dgm:prSet>
      <dgm:spPr/>
      <dgm:t>
        <a:bodyPr/>
        <a:lstStyle/>
        <a:p>
          <a:endParaRPr lang="en-US"/>
        </a:p>
      </dgm:t>
    </dgm:pt>
    <dgm:pt modelId="{5CDC2956-26EA-4674-B710-CE278A367FDA}" type="pres">
      <dgm:prSet presAssocID="{4D36DFF7-702E-4A2E-B3E9-0AC510117469}" presName="spNode" presStyleCnt="0"/>
      <dgm:spPr/>
    </dgm:pt>
    <dgm:pt modelId="{4AE4D47B-97E1-4E3E-87C6-122B81A22A33}" type="pres">
      <dgm:prSet presAssocID="{391EB10C-EF58-483B-8464-1D7A4A8D3F2D}" presName="sibTrans" presStyleLbl="sibTrans1D1" presStyleIdx="0" presStyleCnt="8"/>
      <dgm:spPr/>
      <dgm:t>
        <a:bodyPr/>
        <a:lstStyle/>
        <a:p>
          <a:endParaRPr lang="en-US"/>
        </a:p>
      </dgm:t>
    </dgm:pt>
    <dgm:pt modelId="{C789FCBB-4393-4B44-8CC1-F09C611CF990}" type="pres">
      <dgm:prSet presAssocID="{B4C39772-191C-4B27-AB81-48B23BAB3CA7}" presName="node" presStyleLbl="node1" presStyleIdx="1" presStyleCnt="8" custScaleX="185363" custRadScaleRad="103252" custRadScaleInc="47213">
        <dgm:presLayoutVars>
          <dgm:bulletEnabled val="1"/>
        </dgm:presLayoutVars>
      </dgm:prSet>
      <dgm:spPr/>
      <dgm:t>
        <a:bodyPr/>
        <a:lstStyle/>
        <a:p>
          <a:endParaRPr lang="en-US"/>
        </a:p>
      </dgm:t>
    </dgm:pt>
    <dgm:pt modelId="{64A47266-C609-49D1-96CA-1FDECC63531F}" type="pres">
      <dgm:prSet presAssocID="{B4C39772-191C-4B27-AB81-48B23BAB3CA7}" presName="spNode" presStyleCnt="0"/>
      <dgm:spPr/>
    </dgm:pt>
    <dgm:pt modelId="{3B4F5421-BF35-483B-9CA9-3D873FDF4C6F}" type="pres">
      <dgm:prSet presAssocID="{67A50A5B-EFCA-410C-8FC8-346EEA8D4735}" presName="sibTrans" presStyleLbl="sibTrans1D1" presStyleIdx="1" presStyleCnt="8"/>
      <dgm:spPr/>
      <dgm:t>
        <a:bodyPr/>
        <a:lstStyle/>
        <a:p>
          <a:endParaRPr lang="en-US"/>
        </a:p>
      </dgm:t>
    </dgm:pt>
    <dgm:pt modelId="{CCAAA9B8-5F47-4928-B935-662D081F51DA}" type="pres">
      <dgm:prSet presAssocID="{E1AE7323-A6F1-4D60-8FFB-00B37D10FAAF}" presName="node" presStyleLbl="node1" presStyleIdx="2" presStyleCnt="8" custScaleX="183188" custScaleY="137635" custRadScaleRad="100378" custRadScaleInc="-43514">
        <dgm:presLayoutVars>
          <dgm:bulletEnabled val="1"/>
        </dgm:presLayoutVars>
      </dgm:prSet>
      <dgm:spPr/>
      <dgm:t>
        <a:bodyPr/>
        <a:lstStyle/>
        <a:p>
          <a:endParaRPr lang="en-US"/>
        </a:p>
      </dgm:t>
    </dgm:pt>
    <dgm:pt modelId="{72B5CF1B-25EB-4FD6-AC13-5204668D5C70}" type="pres">
      <dgm:prSet presAssocID="{E1AE7323-A6F1-4D60-8FFB-00B37D10FAAF}" presName="spNode" presStyleCnt="0"/>
      <dgm:spPr/>
    </dgm:pt>
    <dgm:pt modelId="{CCBE4992-1E05-48A1-9664-FF96FA75A904}" type="pres">
      <dgm:prSet presAssocID="{09F73061-B1EF-4F9A-99AF-B6A1E99F01A8}" presName="sibTrans" presStyleLbl="sibTrans1D1" presStyleIdx="2" presStyleCnt="8"/>
      <dgm:spPr/>
      <dgm:t>
        <a:bodyPr/>
        <a:lstStyle/>
        <a:p>
          <a:endParaRPr lang="en-US"/>
        </a:p>
      </dgm:t>
    </dgm:pt>
    <dgm:pt modelId="{EFC1D8D5-FB9E-4D2A-AE8A-5E36E393526C}" type="pres">
      <dgm:prSet presAssocID="{CE49A4CA-4FBB-46AE-BA09-95A278ED41C7}" presName="node" presStyleLbl="node1" presStyleIdx="3" presStyleCnt="8" custScaleX="175446" custRadScaleRad="99133" custRadScaleInc="-133358">
        <dgm:presLayoutVars>
          <dgm:bulletEnabled val="1"/>
        </dgm:presLayoutVars>
      </dgm:prSet>
      <dgm:spPr/>
      <dgm:t>
        <a:bodyPr/>
        <a:lstStyle/>
        <a:p>
          <a:endParaRPr lang="en-US"/>
        </a:p>
      </dgm:t>
    </dgm:pt>
    <dgm:pt modelId="{B63711FD-E5BD-4864-AD0E-D1E002046965}" type="pres">
      <dgm:prSet presAssocID="{CE49A4CA-4FBB-46AE-BA09-95A278ED41C7}" presName="spNode" presStyleCnt="0"/>
      <dgm:spPr/>
    </dgm:pt>
    <dgm:pt modelId="{46074851-7725-4DB5-8672-0AE842E008F8}" type="pres">
      <dgm:prSet presAssocID="{903AFE40-FD7D-4F3F-A9BE-5A88D4A4D49B}" presName="sibTrans" presStyleLbl="sibTrans1D1" presStyleIdx="3" presStyleCnt="8"/>
      <dgm:spPr/>
      <dgm:t>
        <a:bodyPr/>
        <a:lstStyle/>
        <a:p>
          <a:endParaRPr lang="en-US"/>
        </a:p>
      </dgm:t>
    </dgm:pt>
    <dgm:pt modelId="{BD00406A-3DFC-4ED9-850F-126557C8C58A}" type="pres">
      <dgm:prSet presAssocID="{6CE4842D-F6F9-4DB7-B252-8AC5AFA141A6}" presName="node" presStyleLbl="node1" presStyleIdx="4" presStyleCnt="8" custScaleX="228646">
        <dgm:presLayoutVars>
          <dgm:bulletEnabled val="1"/>
        </dgm:presLayoutVars>
      </dgm:prSet>
      <dgm:spPr/>
      <dgm:t>
        <a:bodyPr/>
        <a:lstStyle/>
        <a:p>
          <a:endParaRPr lang="en-US"/>
        </a:p>
      </dgm:t>
    </dgm:pt>
    <dgm:pt modelId="{6364880C-11AA-4A9F-BDF3-EE6A52394C99}" type="pres">
      <dgm:prSet presAssocID="{6CE4842D-F6F9-4DB7-B252-8AC5AFA141A6}" presName="spNode" presStyleCnt="0"/>
      <dgm:spPr/>
    </dgm:pt>
    <dgm:pt modelId="{1BC92ADC-4FE8-4C46-ACBC-1213FC0C4E0A}" type="pres">
      <dgm:prSet presAssocID="{BB6F9207-EECE-494C-AA0D-11D376DD4FAD}" presName="sibTrans" presStyleLbl="sibTrans1D1" presStyleIdx="4" presStyleCnt="8"/>
      <dgm:spPr/>
      <dgm:t>
        <a:bodyPr/>
        <a:lstStyle/>
        <a:p>
          <a:endParaRPr lang="en-US"/>
        </a:p>
      </dgm:t>
    </dgm:pt>
    <dgm:pt modelId="{E1163A06-4CDC-4C95-B521-183DFBF4FF24}" type="pres">
      <dgm:prSet presAssocID="{31778DC8-89B3-4C57-B378-CEEF7F5B9C60}" presName="node" presStyleLbl="node1" presStyleIdx="5" presStyleCnt="8" custScaleX="194564" custRadScaleRad="99489" custRadScaleInc="118034">
        <dgm:presLayoutVars>
          <dgm:bulletEnabled val="1"/>
        </dgm:presLayoutVars>
      </dgm:prSet>
      <dgm:spPr/>
      <dgm:t>
        <a:bodyPr/>
        <a:lstStyle/>
        <a:p>
          <a:endParaRPr lang="en-US"/>
        </a:p>
      </dgm:t>
    </dgm:pt>
    <dgm:pt modelId="{2AC8716C-986F-4A33-8B12-8EF7B1529D85}" type="pres">
      <dgm:prSet presAssocID="{31778DC8-89B3-4C57-B378-CEEF7F5B9C60}" presName="spNode" presStyleCnt="0"/>
      <dgm:spPr/>
    </dgm:pt>
    <dgm:pt modelId="{3FC98A03-9D94-4BDB-8601-54F88AC883AC}" type="pres">
      <dgm:prSet presAssocID="{0A55F32A-5568-4C73-B35B-C7E23E124346}" presName="sibTrans" presStyleLbl="sibTrans1D1" presStyleIdx="5" presStyleCnt="8"/>
      <dgm:spPr/>
      <dgm:t>
        <a:bodyPr/>
        <a:lstStyle/>
        <a:p>
          <a:endParaRPr lang="en-US"/>
        </a:p>
      </dgm:t>
    </dgm:pt>
    <dgm:pt modelId="{30F7D7C0-DAB5-4F59-B2A1-EA3F6ECCEE26}" type="pres">
      <dgm:prSet presAssocID="{6B39CE77-F663-43FD-BE95-6E3E1CA962C5}" presName="node" presStyleLbl="node1" presStyleIdx="6" presStyleCnt="8" custScaleX="219320" custScaleY="137635" custRadScaleRad="99763" custRadScaleInc="43783">
        <dgm:presLayoutVars>
          <dgm:bulletEnabled val="1"/>
        </dgm:presLayoutVars>
      </dgm:prSet>
      <dgm:spPr/>
      <dgm:t>
        <a:bodyPr/>
        <a:lstStyle/>
        <a:p>
          <a:endParaRPr lang="en-US"/>
        </a:p>
      </dgm:t>
    </dgm:pt>
    <dgm:pt modelId="{C090F3AF-E538-4AB8-AE18-A69F3F45FBEE}" type="pres">
      <dgm:prSet presAssocID="{6B39CE77-F663-43FD-BE95-6E3E1CA962C5}" presName="spNode" presStyleCnt="0"/>
      <dgm:spPr/>
    </dgm:pt>
    <dgm:pt modelId="{851A6108-1F20-4CAD-97FD-77B0A387944D}" type="pres">
      <dgm:prSet presAssocID="{80DEA55A-EFEC-40FE-B3FA-B39C7DA1171F}" presName="sibTrans" presStyleLbl="sibTrans1D1" presStyleIdx="6" presStyleCnt="8"/>
      <dgm:spPr/>
      <dgm:t>
        <a:bodyPr/>
        <a:lstStyle/>
        <a:p>
          <a:endParaRPr lang="en-US"/>
        </a:p>
      </dgm:t>
    </dgm:pt>
    <dgm:pt modelId="{BA724DC7-5323-43C1-B732-EE6FDA54043B}" type="pres">
      <dgm:prSet presAssocID="{7D567444-659C-4DE3-B78F-DB7366711FDB}" presName="node" presStyleLbl="node1" presStyleIdx="7" presStyleCnt="8" custScaleX="207424" custRadScaleRad="103788" custRadScaleInc="-48746">
        <dgm:presLayoutVars>
          <dgm:bulletEnabled val="1"/>
        </dgm:presLayoutVars>
      </dgm:prSet>
      <dgm:spPr/>
      <dgm:t>
        <a:bodyPr/>
        <a:lstStyle/>
        <a:p>
          <a:endParaRPr lang="en-US"/>
        </a:p>
      </dgm:t>
    </dgm:pt>
    <dgm:pt modelId="{E8345A8C-7BCE-4871-ACC1-CE4DA18DB28E}" type="pres">
      <dgm:prSet presAssocID="{7D567444-659C-4DE3-B78F-DB7366711FDB}" presName="spNode" presStyleCnt="0"/>
      <dgm:spPr/>
    </dgm:pt>
    <dgm:pt modelId="{A08219E4-8AB0-4A76-8B83-0A06FC2CE30B}" type="pres">
      <dgm:prSet presAssocID="{A738B033-35EE-4BB4-9790-AF4FAD5E2660}" presName="sibTrans" presStyleLbl="sibTrans1D1" presStyleIdx="7" presStyleCnt="8"/>
      <dgm:spPr/>
      <dgm:t>
        <a:bodyPr/>
        <a:lstStyle/>
        <a:p>
          <a:endParaRPr lang="en-US"/>
        </a:p>
      </dgm:t>
    </dgm:pt>
  </dgm:ptLst>
  <dgm:cxnLst>
    <dgm:cxn modelId="{578152C8-7234-470E-BB84-9F5CB3C45687}" type="presOf" srcId="{6CE4842D-F6F9-4DB7-B252-8AC5AFA141A6}" destId="{BD00406A-3DFC-4ED9-850F-126557C8C58A}" srcOrd="0" destOrd="0" presId="urn:microsoft.com/office/officeart/2005/8/layout/cycle6"/>
    <dgm:cxn modelId="{730D4E13-C68E-4607-875A-0C094DD5FE03}" type="presOf" srcId="{A738B033-35EE-4BB4-9790-AF4FAD5E2660}" destId="{A08219E4-8AB0-4A76-8B83-0A06FC2CE30B}" srcOrd="0" destOrd="0" presId="urn:microsoft.com/office/officeart/2005/8/layout/cycle6"/>
    <dgm:cxn modelId="{49FF5816-F237-4E42-8714-CF117C8F7D08}" srcId="{6A569915-080C-4EFD-AA57-B62A7A736814}" destId="{E1AE7323-A6F1-4D60-8FFB-00B37D10FAAF}" srcOrd="2" destOrd="0" parTransId="{0804C05B-ABEE-48C2-939D-70A61A81B156}" sibTransId="{09F73061-B1EF-4F9A-99AF-B6A1E99F01A8}"/>
    <dgm:cxn modelId="{0A481A95-98D5-43F3-B543-3339A48857F9}" srcId="{6A569915-080C-4EFD-AA57-B62A7A736814}" destId="{7D567444-659C-4DE3-B78F-DB7366711FDB}" srcOrd="7" destOrd="0" parTransId="{684546B9-B284-49AF-87EF-B06225B38BC5}" sibTransId="{A738B033-35EE-4BB4-9790-AF4FAD5E2660}"/>
    <dgm:cxn modelId="{CB7B1A19-0B54-4DF7-BD5B-5987C99B4F34}" srcId="{6A569915-080C-4EFD-AA57-B62A7A736814}" destId="{31778DC8-89B3-4C57-B378-CEEF7F5B9C60}" srcOrd="5" destOrd="0" parTransId="{FEBEA86D-FD3A-4D58-9061-D99A4CC0DEDF}" sibTransId="{0A55F32A-5568-4C73-B35B-C7E23E124346}"/>
    <dgm:cxn modelId="{1A04D91C-B1FA-4E78-A03C-7294AC83CB87}" type="presOf" srcId="{903AFE40-FD7D-4F3F-A9BE-5A88D4A4D49B}" destId="{46074851-7725-4DB5-8672-0AE842E008F8}" srcOrd="0" destOrd="0" presId="urn:microsoft.com/office/officeart/2005/8/layout/cycle6"/>
    <dgm:cxn modelId="{994E7B20-6712-4E1A-8834-72EE48B60B00}" type="presOf" srcId="{67A50A5B-EFCA-410C-8FC8-346EEA8D4735}" destId="{3B4F5421-BF35-483B-9CA9-3D873FDF4C6F}" srcOrd="0" destOrd="0" presId="urn:microsoft.com/office/officeart/2005/8/layout/cycle6"/>
    <dgm:cxn modelId="{E08A2356-5198-494A-9208-47F8D194B866}" type="presOf" srcId="{BB6F9207-EECE-494C-AA0D-11D376DD4FAD}" destId="{1BC92ADC-4FE8-4C46-ACBC-1213FC0C4E0A}" srcOrd="0" destOrd="0" presId="urn:microsoft.com/office/officeart/2005/8/layout/cycle6"/>
    <dgm:cxn modelId="{4320C72C-0965-417F-9A7C-6BEB5C268DAA}" type="presOf" srcId="{391EB10C-EF58-483B-8464-1D7A4A8D3F2D}" destId="{4AE4D47B-97E1-4E3E-87C6-122B81A22A33}" srcOrd="0" destOrd="0" presId="urn:microsoft.com/office/officeart/2005/8/layout/cycle6"/>
    <dgm:cxn modelId="{A88B7297-A688-422D-B45F-7789B01C2E6C}" type="presOf" srcId="{6A569915-080C-4EFD-AA57-B62A7A736814}" destId="{1518E917-990A-43B9-9185-489F8AD9875D}" srcOrd="0" destOrd="0" presId="urn:microsoft.com/office/officeart/2005/8/layout/cycle6"/>
    <dgm:cxn modelId="{847C4AF7-69F2-40DF-AA4E-3326C310A37A}" srcId="{6A569915-080C-4EFD-AA57-B62A7A736814}" destId="{B4C39772-191C-4B27-AB81-48B23BAB3CA7}" srcOrd="1" destOrd="0" parTransId="{DE505739-CCBE-4278-A8C4-02BA13704716}" sibTransId="{67A50A5B-EFCA-410C-8FC8-346EEA8D4735}"/>
    <dgm:cxn modelId="{9232A54B-77A5-4C64-B97F-EDC91A4D3820}" srcId="{6A569915-080C-4EFD-AA57-B62A7A736814}" destId="{CE49A4CA-4FBB-46AE-BA09-95A278ED41C7}" srcOrd="3" destOrd="0" parTransId="{44B76C0B-177A-4035-853F-B409A1934B4B}" sibTransId="{903AFE40-FD7D-4F3F-A9BE-5A88D4A4D49B}"/>
    <dgm:cxn modelId="{09EEF5FF-A4A8-41F7-B4DD-42B4B1E101BF}" type="presOf" srcId="{E1AE7323-A6F1-4D60-8FFB-00B37D10FAAF}" destId="{CCAAA9B8-5F47-4928-B935-662D081F51DA}" srcOrd="0" destOrd="0" presId="urn:microsoft.com/office/officeart/2005/8/layout/cycle6"/>
    <dgm:cxn modelId="{7226644D-FADF-4E5A-9078-30C49F74B478}" srcId="{6A569915-080C-4EFD-AA57-B62A7A736814}" destId="{6B39CE77-F663-43FD-BE95-6E3E1CA962C5}" srcOrd="6" destOrd="0" parTransId="{E7BB89A5-3145-4CFB-88AD-00FFF4E4654C}" sibTransId="{80DEA55A-EFEC-40FE-B3FA-B39C7DA1171F}"/>
    <dgm:cxn modelId="{39A9B3EB-F9B8-420A-95D9-E302DA3BB7F0}" type="presOf" srcId="{6B39CE77-F663-43FD-BE95-6E3E1CA962C5}" destId="{30F7D7C0-DAB5-4F59-B2A1-EA3F6ECCEE26}" srcOrd="0" destOrd="0" presId="urn:microsoft.com/office/officeart/2005/8/layout/cycle6"/>
    <dgm:cxn modelId="{A0590A42-4A4F-432A-AE6A-2DED89272717}" type="presOf" srcId="{31778DC8-89B3-4C57-B378-CEEF7F5B9C60}" destId="{E1163A06-4CDC-4C95-B521-183DFBF4FF24}" srcOrd="0" destOrd="0" presId="urn:microsoft.com/office/officeart/2005/8/layout/cycle6"/>
    <dgm:cxn modelId="{18B29F02-448D-4E0E-847C-163F3A9F7C9B}" srcId="{6A569915-080C-4EFD-AA57-B62A7A736814}" destId="{4D36DFF7-702E-4A2E-B3E9-0AC510117469}" srcOrd="0" destOrd="0" parTransId="{DF621B6D-B418-4E58-8E12-8AE07B4CCF69}" sibTransId="{391EB10C-EF58-483B-8464-1D7A4A8D3F2D}"/>
    <dgm:cxn modelId="{7CCA9B85-BADF-487F-A859-78F0D7C21D2E}" type="presOf" srcId="{80DEA55A-EFEC-40FE-B3FA-B39C7DA1171F}" destId="{851A6108-1F20-4CAD-97FD-77B0A387944D}" srcOrd="0" destOrd="0" presId="urn:microsoft.com/office/officeart/2005/8/layout/cycle6"/>
    <dgm:cxn modelId="{18CE33F4-F2BD-4594-81BC-47836AF17A9C}" srcId="{6A569915-080C-4EFD-AA57-B62A7A736814}" destId="{6CE4842D-F6F9-4DB7-B252-8AC5AFA141A6}" srcOrd="4" destOrd="0" parTransId="{704984C8-83F7-4565-919A-D8F56E2B5723}" sibTransId="{BB6F9207-EECE-494C-AA0D-11D376DD4FAD}"/>
    <dgm:cxn modelId="{4272EE43-043B-40EA-9787-C7650C9F4A68}" type="presOf" srcId="{CE49A4CA-4FBB-46AE-BA09-95A278ED41C7}" destId="{EFC1D8D5-FB9E-4D2A-AE8A-5E36E393526C}" srcOrd="0" destOrd="0" presId="urn:microsoft.com/office/officeart/2005/8/layout/cycle6"/>
    <dgm:cxn modelId="{3B504378-2F5E-425D-B639-CE300D5747E9}" type="presOf" srcId="{09F73061-B1EF-4F9A-99AF-B6A1E99F01A8}" destId="{CCBE4992-1E05-48A1-9664-FF96FA75A904}" srcOrd="0" destOrd="0" presId="urn:microsoft.com/office/officeart/2005/8/layout/cycle6"/>
    <dgm:cxn modelId="{E2363A3A-C0B6-4ECD-9361-7B911B9EB396}" type="presOf" srcId="{7D567444-659C-4DE3-B78F-DB7366711FDB}" destId="{BA724DC7-5323-43C1-B732-EE6FDA54043B}" srcOrd="0" destOrd="0" presId="urn:microsoft.com/office/officeart/2005/8/layout/cycle6"/>
    <dgm:cxn modelId="{C8313442-7448-4D20-BE43-AFD92CEE2A39}" type="presOf" srcId="{0A55F32A-5568-4C73-B35B-C7E23E124346}" destId="{3FC98A03-9D94-4BDB-8601-54F88AC883AC}" srcOrd="0" destOrd="0" presId="urn:microsoft.com/office/officeart/2005/8/layout/cycle6"/>
    <dgm:cxn modelId="{6D2BFCF4-87A4-44B3-9206-3893822E2A80}" type="presOf" srcId="{4D36DFF7-702E-4A2E-B3E9-0AC510117469}" destId="{B977F7B1-B3F0-4458-91C4-6562CDE44833}" srcOrd="0" destOrd="0" presId="urn:microsoft.com/office/officeart/2005/8/layout/cycle6"/>
    <dgm:cxn modelId="{16A15223-A5F7-42D3-9638-F90B488FC1CF}" type="presOf" srcId="{B4C39772-191C-4B27-AB81-48B23BAB3CA7}" destId="{C789FCBB-4393-4B44-8CC1-F09C611CF990}" srcOrd="0" destOrd="0" presId="urn:microsoft.com/office/officeart/2005/8/layout/cycle6"/>
    <dgm:cxn modelId="{7FB73EA8-8259-4E49-A5FB-3A06E2C29DBE}" type="presParOf" srcId="{1518E917-990A-43B9-9185-489F8AD9875D}" destId="{B977F7B1-B3F0-4458-91C4-6562CDE44833}" srcOrd="0" destOrd="0" presId="urn:microsoft.com/office/officeart/2005/8/layout/cycle6"/>
    <dgm:cxn modelId="{250F2C36-4CC4-4515-825B-D79800FDBF1C}" type="presParOf" srcId="{1518E917-990A-43B9-9185-489F8AD9875D}" destId="{5CDC2956-26EA-4674-B710-CE278A367FDA}" srcOrd="1" destOrd="0" presId="urn:microsoft.com/office/officeart/2005/8/layout/cycle6"/>
    <dgm:cxn modelId="{3BB0D4D2-CB7F-4EEE-9EB4-071D30F17B9C}" type="presParOf" srcId="{1518E917-990A-43B9-9185-489F8AD9875D}" destId="{4AE4D47B-97E1-4E3E-87C6-122B81A22A33}" srcOrd="2" destOrd="0" presId="urn:microsoft.com/office/officeart/2005/8/layout/cycle6"/>
    <dgm:cxn modelId="{9E0B850B-4ECD-4249-83FF-823703C44368}" type="presParOf" srcId="{1518E917-990A-43B9-9185-489F8AD9875D}" destId="{C789FCBB-4393-4B44-8CC1-F09C611CF990}" srcOrd="3" destOrd="0" presId="urn:microsoft.com/office/officeart/2005/8/layout/cycle6"/>
    <dgm:cxn modelId="{0800A4AC-8FC4-48EA-82C3-A4C2FBA4BB38}" type="presParOf" srcId="{1518E917-990A-43B9-9185-489F8AD9875D}" destId="{64A47266-C609-49D1-96CA-1FDECC63531F}" srcOrd="4" destOrd="0" presId="urn:microsoft.com/office/officeart/2005/8/layout/cycle6"/>
    <dgm:cxn modelId="{C9A6FE67-1BE4-45D5-9604-04B894E2AAF8}" type="presParOf" srcId="{1518E917-990A-43B9-9185-489F8AD9875D}" destId="{3B4F5421-BF35-483B-9CA9-3D873FDF4C6F}" srcOrd="5" destOrd="0" presId="urn:microsoft.com/office/officeart/2005/8/layout/cycle6"/>
    <dgm:cxn modelId="{E6CF4E7B-0B0D-4B7A-BA89-A39EADD62E33}" type="presParOf" srcId="{1518E917-990A-43B9-9185-489F8AD9875D}" destId="{CCAAA9B8-5F47-4928-B935-662D081F51DA}" srcOrd="6" destOrd="0" presId="urn:microsoft.com/office/officeart/2005/8/layout/cycle6"/>
    <dgm:cxn modelId="{6B88ED50-F500-449A-AEE3-5D12DD659469}" type="presParOf" srcId="{1518E917-990A-43B9-9185-489F8AD9875D}" destId="{72B5CF1B-25EB-4FD6-AC13-5204668D5C70}" srcOrd="7" destOrd="0" presId="urn:microsoft.com/office/officeart/2005/8/layout/cycle6"/>
    <dgm:cxn modelId="{2BDC68C5-58F1-4132-A826-34E3FE75F7A3}" type="presParOf" srcId="{1518E917-990A-43B9-9185-489F8AD9875D}" destId="{CCBE4992-1E05-48A1-9664-FF96FA75A904}" srcOrd="8" destOrd="0" presId="urn:microsoft.com/office/officeart/2005/8/layout/cycle6"/>
    <dgm:cxn modelId="{3228B1EE-8BB2-4B7A-894F-877069AAF25D}" type="presParOf" srcId="{1518E917-990A-43B9-9185-489F8AD9875D}" destId="{EFC1D8D5-FB9E-4D2A-AE8A-5E36E393526C}" srcOrd="9" destOrd="0" presId="urn:microsoft.com/office/officeart/2005/8/layout/cycle6"/>
    <dgm:cxn modelId="{E7C10E2B-0134-4F5F-AC89-33BA8B7FDE33}" type="presParOf" srcId="{1518E917-990A-43B9-9185-489F8AD9875D}" destId="{B63711FD-E5BD-4864-AD0E-D1E002046965}" srcOrd="10" destOrd="0" presId="urn:microsoft.com/office/officeart/2005/8/layout/cycle6"/>
    <dgm:cxn modelId="{4AB05FF3-C2A9-4F51-9B80-AA53ECFA1237}" type="presParOf" srcId="{1518E917-990A-43B9-9185-489F8AD9875D}" destId="{46074851-7725-4DB5-8672-0AE842E008F8}" srcOrd="11" destOrd="0" presId="urn:microsoft.com/office/officeart/2005/8/layout/cycle6"/>
    <dgm:cxn modelId="{7741D04C-75B2-46B9-90C5-DD5246283684}" type="presParOf" srcId="{1518E917-990A-43B9-9185-489F8AD9875D}" destId="{BD00406A-3DFC-4ED9-850F-126557C8C58A}" srcOrd="12" destOrd="0" presId="urn:microsoft.com/office/officeart/2005/8/layout/cycle6"/>
    <dgm:cxn modelId="{86F98388-3CB4-415A-B76E-1FDAE1F6EA91}" type="presParOf" srcId="{1518E917-990A-43B9-9185-489F8AD9875D}" destId="{6364880C-11AA-4A9F-BDF3-EE6A52394C99}" srcOrd="13" destOrd="0" presId="urn:microsoft.com/office/officeart/2005/8/layout/cycle6"/>
    <dgm:cxn modelId="{A41257A7-ED92-4F24-A227-10F0601964BD}" type="presParOf" srcId="{1518E917-990A-43B9-9185-489F8AD9875D}" destId="{1BC92ADC-4FE8-4C46-ACBC-1213FC0C4E0A}" srcOrd="14" destOrd="0" presId="urn:microsoft.com/office/officeart/2005/8/layout/cycle6"/>
    <dgm:cxn modelId="{D8919B8F-F7D7-4D1A-AE72-33212ADFF02D}" type="presParOf" srcId="{1518E917-990A-43B9-9185-489F8AD9875D}" destId="{E1163A06-4CDC-4C95-B521-183DFBF4FF24}" srcOrd="15" destOrd="0" presId="urn:microsoft.com/office/officeart/2005/8/layout/cycle6"/>
    <dgm:cxn modelId="{9E1D03FD-0462-46F2-BCDB-CA2E89E9187B}" type="presParOf" srcId="{1518E917-990A-43B9-9185-489F8AD9875D}" destId="{2AC8716C-986F-4A33-8B12-8EF7B1529D85}" srcOrd="16" destOrd="0" presId="urn:microsoft.com/office/officeart/2005/8/layout/cycle6"/>
    <dgm:cxn modelId="{98796F98-D095-4185-8377-E9D9026C9D89}" type="presParOf" srcId="{1518E917-990A-43B9-9185-489F8AD9875D}" destId="{3FC98A03-9D94-4BDB-8601-54F88AC883AC}" srcOrd="17" destOrd="0" presId="urn:microsoft.com/office/officeart/2005/8/layout/cycle6"/>
    <dgm:cxn modelId="{61F86760-A2F5-463F-BBE9-920569EC8387}" type="presParOf" srcId="{1518E917-990A-43B9-9185-489F8AD9875D}" destId="{30F7D7C0-DAB5-4F59-B2A1-EA3F6ECCEE26}" srcOrd="18" destOrd="0" presId="urn:microsoft.com/office/officeart/2005/8/layout/cycle6"/>
    <dgm:cxn modelId="{19BF65AD-042C-4759-AB07-5418C136E597}" type="presParOf" srcId="{1518E917-990A-43B9-9185-489F8AD9875D}" destId="{C090F3AF-E538-4AB8-AE18-A69F3F45FBEE}" srcOrd="19" destOrd="0" presId="urn:microsoft.com/office/officeart/2005/8/layout/cycle6"/>
    <dgm:cxn modelId="{72C9A8E3-788D-4D36-AC33-44E03EBB6F6F}" type="presParOf" srcId="{1518E917-990A-43B9-9185-489F8AD9875D}" destId="{851A6108-1F20-4CAD-97FD-77B0A387944D}" srcOrd="20" destOrd="0" presId="urn:microsoft.com/office/officeart/2005/8/layout/cycle6"/>
    <dgm:cxn modelId="{2777B9CF-F98F-416D-9200-A4ED1668CFFF}" type="presParOf" srcId="{1518E917-990A-43B9-9185-489F8AD9875D}" destId="{BA724DC7-5323-43C1-B732-EE6FDA54043B}" srcOrd="21" destOrd="0" presId="urn:microsoft.com/office/officeart/2005/8/layout/cycle6"/>
    <dgm:cxn modelId="{D15DA400-999D-447F-BE12-5B5D3096A04A}" type="presParOf" srcId="{1518E917-990A-43B9-9185-489F8AD9875D}" destId="{E8345A8C-7BCE-4871-ACC1-CE4DA18DB28E}" srcOrd="22" destOrd="0" presId="urn:microsoft.com/office/officeart/2005/8/layout/cycle6"/>
    <dgm:cxn modelId="{B8BE54F5-83A2-4009-B51D-C183C2CBFB5E}" type="presParOf" srcId="{1518E917-990A-43B9-9185-489F8AD9875D}" destId="{A08219E4-8AB0-4A76-8B83-0A06FC2CE30B}"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BEAA98-D507-4DB6-8D1A-41CE51F873F4}" type="doc">
      <dgm:prSet loTypeId="urn:microsoft.com/office/officeart/2005/8/layout/pyramid2" loCatId="list" qsTypeId="urn:microsoft.com/office/officeart/2005/8/quickstyle/simple1" qsCatId="simple" csTypeId="urn:microsoft.com/office/officeart/2005/8/colors/accent1_2" csCatId="accent1" phldr="1"/>
      <dgm:spPr/>
    </dgm:pt>
    <dgm:pt modelId="{CAA2705E-E0A4-4B98-BDEF-F38E7B2E08EF}">
      <dgm:prSet phldrT="[Text]" custT="1"/>
      <dgm:spPr/>
      <dgm:t>
        <a:bodyPr/>
        <a:lstStyle/>
        <a:p>
          <a:r>
            <a:rPr lang="en-US" sz="1600" b="0" cap="none" baseline="0" dirty="0" smtClean="0">
              <a:solidFill>
                <a:schemeClr val="tx1"/>
              </a:solidFill>
              <a:latin typeface="+mj-lt"/>
            </a:rPr>
            <a:t>A process that is</a:t>
          </a:r>
          <a:r>
            <a:rPr lang="en-US" sz="1600" cap="none" baseline="0" dirty="0" smtClean="0">
              <a:solidFill>
                <a:schemeClr val="tx1"/>
              </a:solidFill>
              <a:latin typeface="+mj-lt"/>
            </a:rPr>
            <a:t> </a:t>
          </a:r>
          <a:r>
            <a:rPr lang="en-US" sz="1600" b="1" dirty="0" smtClean="0">
              <a:solidFill>
                <a:schemeClr val="tx1"/>
              </a:solidFill>
              <a:latin typeface="+mj-lt"/>
            </a:rPr>
            <a:t>broadly participatory</a:t>
          </a:r>
        </a:p>
        <a:p>
          <a:r>
            <a:rPr lang="en-US" sz="1600" b="1" dirty="0" smtClean="0">
              <a:solidFill>
                <a:schemeClr val="tx1"/>
              </a:solidFill>
              <a:latin typeface="+mj-lt"/>
            </a:rPr>
            <a:t>intentional</a:t>
          </a:r>
          <a:r>
            <a:rPr lang="en-US" sz="1600" dirty="0" smtClean="0">
              <a:solidFill>
                <a:schemeClr val="tx1"/>
              </a:solidFill>
              <a:latin typeface="+mj-lt"/>
            </a:rPr>
            <a:t>, and </a:t>
          </a:r>
          <a:r>
            <a:rPr lang="en-US" sz="1600" b="1" dirty="0" smtClean="0">
              <a:solidFill>
                <a:schemeClr val="tx1"/>
              </a:solidFill>
              <a:latin typeface="+mj-lt"/>
            </a:rPr>
            <a:t>meaningful </a:t>
          </a:r>
          <a:r>
            <a:rPr lang="en-US" sz="1600" dirty="0" smtClean="0">
              <a:solidFill>
                <a:schemeClr val="tx1"/>
              </a:solidFill>
              <a:latin typeface="+mj-lt"/>
            </a:rPr>
            <a:t>to all stakeholders</a:t>
          </a:r>
          <a:endParaRPr lang="en-US" sz="1600" dirty="0">
            <a:solidFill>
              <a:schemeClr val="tx1"/>
            </a:solidFill>
          </a:endParaRPr>
        </a:p>
      </dgm:t>
    </dgm:pt>
    <dgm:pt modelId="{A9778E8C-2510-4F89-97DD-8F8AC41D44CE}" type="parTrans" cxnId="{75D8FC3F-70DD-48E0-8641-D23B4CFAC8EA}">
      <dgm:prSet/>
      <dgm:spPr/>
      <dgm:t>
        <a:bodyPr/>
        <a:lstStyle/>
        <a:p>
          <a:endParaRPr lang="en-US"/>
        </a:p>
      </dgm:t>
    </dgm:pt>
    <dgm:pt modelId="{4895F057-76B0-46CB-AA9B-2E682C84C898}" type="sibTrans" cxnId="{75D8FC3F-70DD-48E0-8641-D23B4CFAC8EA}">
      <dgm:prSet/>
      <dgm:spPr/>
      <dgm:t>
        <a:bodyPr/>
        <a:lstStyle/>
        <a:p>
          <a:endParaRPr lang="en-US"/>
        </a:p>
      </dgm:t>
    </dgm:pt>
    <dgm:pt modelId="{B9868F36-81F3-422C-AC0C-608F3035DC31}">
      <dgm:prSet phldrT="[Text]" custT="1"/>
      <dgm:spPr/>
      <dgm:t>
        <a:bodyPr/>
        <a:lstStyle/>
        <a:p>
          <a:r>
            <a:rPr lang="en-US" sz="1600" b="0" cap="none" baseline="0" dirty="0" smtClean="0">
              <a:solidFill>
                <a:schemeClr val="tx1"/>
              </a:solidFill>
              <a:latin typeface="+mj-lt"/>
            </a:rPr>
            <a:t>A process that is conducted with </a:t>
          </a:r>
          <a:r>
            <a:rPr lang="en-US" sz="1600" b="1" cap="small" dirty="0" smtClean="0">
              <a:solidFill>
                <a:schemeClr val="tx1"/>
              </a:solidFill>
              <a:latin typeface="+mj-lt"/>
            </a:rPr>
            <a:t>i</a:t>
          </a:r>
          <a:r>
            <a:rPr lang="en-US" sz="1600" b="1" dirty="0" smtClean="0">
              <a:solidFill>
                <a:schemeClr val="tx1"/>
              </a:solidFill>
              <a:latin typeface="+mj-lt"/>
            </a:rPr>
            <a:t>ntegrity</a:t>
          </a:r>
          <a:r>
            <a:rPr lang="en-US" sz="1600" dirty="0" smtClean="0">
              <a:solidFill>
                <a:schemeClr val="tx1"/>
              </a:solidFill>
              <a:latin typeface="+mj-lt"/>
            </a:rPr>
            <a:t> and the </a:t>
          </a:r>
          <a:r>
            <a:rPr lang="en-US" sz="1600" b="1" dirty="0" smtClean="0">
              <a:solidFill>
                <a:schemeClr val="tx1"/>
              </a:solidFill>
              <a:latin typeface="+mj-lt"/>
            </a:rPr>
            <a:t>best interests </a:t>
          </a:r>
          <a:r>
            <a:rPr lang="en-US" sz="1600" dirty="0" smtClean="0">
              <a:solidFill>
                <a:schemeClr val="tx1"/>
              </a:solidFill>
              <a:latin typeface="+mj-lt"/>
            </a:rPr>
            <a:t>of NSU  </a:t>
          </a:r>
          <a:endParaRPr lang="en-US" sz="1600" dirty="0">
            <a:solidFill>
              <a:schemeClr val="tx1"/>
            </a:solidFill>
          </a:endParaRPr>
        </a:p>
      </dgm:t>
    </dgm:pt>
    <dgm:pt modelId="{4D0094B8-430B-45F9-920E-0D94CD6FD14A}" type="parTrans" cxnId="{E3306C2A-AC2B-4847-80DE-6FAB664F32F6}">
      <dgm:prSet/>
      <dgm:spPr/>
      <dgm:t>
        <a:bodyPr/>
        <a:lstStyle/>
        <a:p>
          <a:endParaRPr lang="en-US"/>
        </a:p>
      </dgm:t>
    </dgm:pt>
    <dgm:pt modelId="{5E38AB74-560F-4B47-BADC-AC779A322491}" type="sibTrans" cxnId="{E3306C2A-AC2B-4847-80DE-6FAB664F32F6}">
      <dgm:prSet/>
      <dgm:spPr/>
      <dgm:t>
        <a:bodyPr/>
        <a:lstStyle/>
        <a:p>
          <a:endParaRPr lang="en-US"/>
        </a:p>
      </dgm:t>
    </dgm:pt>
    <dgm:pt modelId="{9314BB70-C8EB-4380-A49E-6596F721D7CE}">
      <dgm:prSet custT="1"/>
      <dgm:spPr/>
      <dgm:t>
        <a:bodyPr/>
        <a:lstStyle/>
        <a:p>
          <a:r>
            <a:rPr lang="en-US" sz="1600" dirty="0" smtClean="0">
              <a:solidFill>
                <a:schemeClr val="tx1"/>
              </a:solidFill>
              <a:latin typeface="+mj-lt"/>
            </a:rPr>
            <a:t>A process that engages participants in </a:t>
          </a:r>
          <a:r>
            <a:rPr lang="en-US" sz="1600" b="1" dirty="0" smtClean="0">
              <a:solidFill>
                <a:schemeClr val="tx1"/>
              </a:solidFill>
              <a:latin typeface="+mj-lt"/>
            </a:rPr>
            <a:t>iterative review and assessment</a:t>
          </a:r>
        </a:p>
      </dgm:t>
    </dgm:pt>
    <dgm:pt modelId="{C762D551-8EAB-4838-8AE9-05602E5E088F}" type="parTrans" cxnId="{5043C992-7191-44D0-8383-E2DD432C7DE6}">
      <dgm:prSet/>
      <dgm:spPr/>
      <dgm:t>
        <a:bodyPr/>
        <a:lstStyle/>
        <a:p>
          <a:endParaRPr lang="en-US"/>
        </a:p>
      </dgm:t>
    </dgm:pt>
    <dgm:pt modelId="{88E9D8F0-6135-447E-9FFD-E0611CC36CBE}" type="sibTrans" cxnId="{5043C992-7191-44D0-8383-E2DD432C7DE6}">
      <dgm:prSet/>
      <dgm:spPr/>
      <dgm:t>
        <a:bodyPr/>
        <a:lstStyle/>
        <a:p>
          <a:endParaRPr lang="en-US"/>
        </a:p>
      </dgm:t>
    </dgm:pt>
    <dgm:pt modelId="{9995EB72-81CD-4807-AAE1-6B567923FAF5}">
      <dgm:prSet custT="1"/>
      <dgm:spPr/>
      <dgm:t>
        <a:bodyPr/>
        <a:lstStyle/>
        <a:p>
          <a:r>
            <a:rPr lang="en-US" sz="1600" dirty="0" smtClean="0">
              <a:solidFill>
                <a:schemeClr val="tx1"/>
              </a:solidFill>
              <a:latin typeface="+mj-lt"/>
            </a:rPr>
            <a:t>A process informed by the Values</a:t>
          </a:r>
          <a:r>
            <a:rPr lang="en-US" sz="1600" b="1" dirty="0" smtClean="0">
              <a:solidFill>
                <a:schemeClr val="tx1"/>
              </a:solidFill>
              <a:latin typeface="+mj-lt"/>
            </a:rPr>
            <a:t>, Vision, and Mission;</a:t>
          </a:r>
          <a:r>
            <a:rPr lang="en-US" sz="1600" dirty="0" smtClean="0">
              <a:solidFill>
                <a:schemeClr val="tx1"/>
              </a:solidFill>
              <a:latin typeface="+mj-lt"/>
            </a:rPr>
            <a:t> </a:t>
          </a:r>
          <a:r>
            <a:rPr lang="en-US" sz="1600" b="1" dirty="0" smtClean="0">
              <a:solidFill>
                <a:schemeClr val="tx1"/>
              </a:solidFill>
              <a:latin typeface="+mj-lt"/>
            </a:rPr>
            <a:t>stakeholder needs/interests</a:t>
          </a:r>
          <a:r>
            <a:rPr lang="en-US" sz="1600" dirty="0" smtClean="0">
              <a:solidFill>
                <a:schemeClr val="tx1"/>
              </a:solidFill>
              <a:latin typeface="+mj-lt"/>
            </a:rPr>
            <a:t>; </a:t>
          </a:r>
          <a:r>
            <a:rPr lang="en-US" sz="1600" b="1" dirty="0" smtClean="0">
              <a:solidFill>
                <a:schemeClr val="tx1"/>
              </a:solidFill>
              <a:latin typeface="+mj-lt"/>
            </a:rPr>
            <a:t>changes</a:t>
          </a:r>
          <a:r>
            <a:rPr lang="en-US" sz="1600" dirty="0" smtClean="0">
              <a:solidFill>
                <a:schemeClr val="tx1"/>
              </a:solidFill>
              <a:latin typeface="+mj-lt"/>
            </a:rPr>
            <a:t> in the higher education arena; </a:t>
          </a:r>
          <a:r>
            <a:rPr lang="en-US" sz="1800" b="1" dirty="0" smtClean="0">
              <a:solidFill>
                <a:schemeClr val="tx1"/>
              </a:solidFill>
              <a:latin typeface="+mj-lt"/>
            </a:rPr>
            <a:t>DATA, DATA, DATA</a:t>
          </a:r>
        </a:p>
      </dgm:t>
    </dgm:pt>
    <dgm:pt modelId="{D1009F2B-20BE-480A-9D82-6D6AFE964C69}" type="parTrans" cxnId="{479E81FD-2BDA-4871-A34E-89849AF060C7}">
      <dgm:prSet/>
      <dgm:spPr/>
      <dgm:t>
        <a:bodyPr/>
        <a:lstStyle/>
        <a:p>
          <a:endParaRPr lang="en-US"/>
        </a:p>
      </dgm:t>
    </dgm:pt>
    <dgm:pt modelId="{CC632608-F310-4854-AF99-22C0E94A672A}" type="sibTrans" cxnId="{479E81FD-2BDA-4871-A34E-89849AF060C7}">
      <dgm:prSet/>
      <dgm:spPr/>
      <dgm:t>
        <a:bodyPr/>
        <a:lstStyle/>
        <a:p>
          <a:endParaRPr lang="en-US"/>
        </a:p>
      </dgm:t>
    </dgm:pt>
    <dgm:pt modelId="{D1A1402A-4076-48B7-A8E0-0A38C9B7FF86}" type="pres">
      <dgm:prSet presAssocID="{E1BEAA98-D507-4DB6-8D1A-41CE51F873F4}" presName="compositeShape" presStyleCnt="0">
        <dgm:presLayoutVars>
          <dgm:dir/>
          <dgm:resizeHandles/>
        </dgm:presLayoutVars>
      </dgm:prSet>
      <dgm:spPr/>
    </dgm:pt>
    <dgm:pt modelId="{3A5DB3F2-1A82-4B84-BD34-C98C602D4913}" type="pres">
      <dgm:prSet presAssocID="{E1BEAA98-D507-4DB6-8D1A-41CE51F873F4}" presName="pyramid" presStyleLbl="node1" presStyleIdx="0" presStyleCnt="1"/>
      <dgm:spPr/>
    </dgm:pt>
    <dgm:pt modelId="{58D5D41E-61FC-404C-84FC-1AAA0B472982}" type="pres">
      <dgm:prSet presAssocID="{E1BEAA98-D507-4DB6-8D1A-41CE51F873F4}" presName="theList" presStyleCnt="0"/>
      <dgm:spPr/>
    </dgm:pt>
    <dgm:pt modelId="{B4D4B6D2-8B1B-417F-B377-4D00264747E4}" type="pres">
      <dgm:prSet presAssocID="{CAA2705E-E0A4-4B98-BDEF-F38E7B2E08EF}" presName="aNode" presStyleLbl="fgAcc1" presStyleIdx="0" presStyleCnt="4" custScaleX="214806" custLinFactNeighborX="-710" custLinFactNeighborY="1623">
        <dgm:presLayoutVars>
          <dgm:bulletEnabled val="1"/>
        </dgm:presLayoutVars>
      </dgm:prSet>
      <dgm:spPr/>
      <dgm:t>
        <a:bodyPr/>
        <a:lstStyle/>
        <a:p>
          <a:endParaRPr lang="en-US"/>
        </a:p>
      </dgm:t>
    </dgm:pt>
    <dgm:pt modelId="{EFED36A5-03D6-45D7-B2F9-011AAF7D6534}" type="pres">
      <dgm:prSet presAssocID="{CAA2705E-E0A4-4B98-BDEF-F38E7B2E08EF}" presName="aSpace" presStyleCnt="0"/>
      <dgm:spPr/>
    </dgm:pt>
    <dgm:pt modelId="{047878ED-4DD7-4AFD-91F4-B52888DA0029}" type="pres">
      <dgm:prSet presAssocID="{B9868F36-81F3-422C-AC0C-608F3035DC31}" presName="aNode" presStyleLbl="fgAcc1" presStyleIdx="1" presStyleCnt="4" custScaleX="214039">
        <dgm:presLayoutVars>
          <dgm:bulletEnabled val="1"/>
        </dgm:presLayoutVars>
      </dgm:prSet>
      <dgm:spPr/>
      <dgm:t>
        <a:bodyPr/>
        <a:lstStyle/>
        <a:p>
          <a:endParaRPr lang="en-US"/>
        </a:p>
      </dgm:t>
    </dgm:pt>
    <dgm:pt modelId="{DF9483DF-3CC7-4959-9907-C9888FCBEDEF}" type="pres">
      <dgm:prSet presAssocID="{B9868F36-81F3-422C-AC0C-608F3035DC31}" presName="aSpace" presStyleCnt="0"/>
      <dgm:spPr/>
    </dgm:pt>
    <dgm:pt modelId="{C25F3BAB-72B2-4684-AE3A-F3418E3B0EF5}" type="pres">
      <dgm:prSet presAssocID="{9314BB70-C8EB-4380-A49E-6596F721D7CE}" presName="aNode" presStyleLbl="fgAcc1" presStyleIdx="2" presStyleCnt="4" custScaleX="214039">
        <dgm:presLayoutVars>
          <dgm:bulletEnabled val="1"/>
        </dgm:presLayoutVars>
      </dgm:prSet>
      <dgm:spPr/>
      <dgm:t>
        <a:bodyPr/>
        <a:lstStyle/>
        <a:p>
          <a:endParaRPr lang="en-US"/>
        </a:p>
      </dgm:t>
    </dgm:pt>
    <dgm:pt modelId="{6C0129C4-5750-49C2-9074-5E0088AA06D8}" type="pres">
      <dgm:prSet presAssocID="{9314BB70-C8EB-4380-A49E-6596F721D7CE}" presName="aSpace" presStyleCnt="0"/>
      <dgm:spPr/>
    </dgm:pt>
    <dgm:pt modelId="{B4132733-0892-4101-B342-5EEF808046A7}" type="pres">
      <dgm:prSet presAssocID="{9995EB72-81CD-4807-AAE1-6B567923FAF5}" presName="aNode" presStyleLbl="fgAcc1" presStyleIdx="3" presStyleCnt="4" custScaleX="214039" custScaleY="226292">
        <dgm:presLayoutVars>
          <dgm:bulletEnabled val="1"/>
        </dgm:presLayoutVars>
      </dgm:prSet>
      <dgm:spPr/>
      <dgm:t>
        <a:bodyPr/>
        <a:lstStyle/>
        <a:p>
          <a:endParaRPr lang="en-US"/>
        </a:p>
      </dgm:t>
    </dgm:pt>
    <dgm:pt modelId="{D7CB5D74-4835-424C-BB45-5A6807848E20}" type="pres">
      <dgm:prSet presAssocID="{9995EB72-81CD-4807-AAE1-6B567923FAF5}" presName="aSpace" presStyleCnt="0"/>
      <dgm:spPr/>
    </dgm:pt>
  </dgm:ptLst>
  <dgm:cxnLst>
    <dgm:cxn modelId="{75D8FC3F-70DD-48E0-8641-D23B4CFAC8EA}" srcId="{E1BEAA98-D507-4DB6-8D1A-41CE51F873F4}" destId="{CAA2705E-E0A4-4B98-BDEF-F38E7B2E08EF}" srcOrd="0" destOrd="0" parTransId="{A9778E8C-2510-4F89-97DD-8F8AC41D44CE}" sibTransId="{4895F057-76B0-46CB-AA9B-2E682C84C898}"/>
    <dgm:cxn modelId="{E3306C2A-AC2B-4847-80DE-6FAB664F32F6}" srcId="{E1BEAA98-D507-4DB6-8D1A-41CE51F873F4}" destId="{B9868F36-81F3-422C-AC0C-608F3035DC31}" srcOrd="1" destOrd="0" parTransId="{4D0094B8-430B-45F9-920E-0D94CD6FD14A}" sibTransId="{5E38AB74-560F-4B47-BADC-AC779A322491}"/>
    <dgm:cxn modelId="{479E81FD-2BDA-4871-A34E-89849AF060C7}" srcId="{E1BEAA98-D507-4DB6-8D1A-41CE51F873F4}" destId="{9995EB72-81CD-4807-AAE1-6B567923FAF5}" srcOrd="3" destOrd="0" parTransId="{D1009F2B-20BE-480A-9D82-6D6AFE964C69}" sibTransId="{CC632608-F310-4854-AF99-22C0E94A672A}"/>
    <dgm:cxn modelId="{5043C992-7191-44D0-8383-E2DD432C7DE6}" srcId="{E1BEAA98-D507-4DB6-8D1A-41CE51F873F4}" destId="{9314BB70-C8EB-4380-A49E-6596F721D7CE}" srcOrd="2" destOrd="0" parTransId="{C762D551-8EAB-4838-8AE9-05602E5E088F}" sibTransId="{88E9D8F0-6135-447E-9FFD-E0611CC36CBE}"/>
    <dgm:cxn modelId="{2798CF8F-6237-40D5-8292-AD51A8559C07}" type="presOf" srcId="{9314BB70-C8EB-4380-A49E-6596F721D7CE}" destId="{C25F3BAB-72B2-4684-AE3A-F3418E3B0EF5}" srcOrd="0" destOrd="0" presId="urn:microsoft.com/office/officeart/2005/8/layout/pyramid2"/>
    <dgm:cxn modelId="{4BDA499F-A270-4BD9-B088-A4D8E772CB6E}" type="presOf" srcId="{B9868F36-81F3-422C-AC0C-608F3035DC31}" destId="{047878ED-4DD7-4AFD-91F4-B52888DA0029}" srcOrd="0" destOrd="0" presId="urn:microsoft.com/office/officeart/2005/8/layout/pyramid2"/>
    <dgm:cxn modelId="{8A3537AD-F5B9-42D3-94D1-4CDFA858DDB7}" type="presOf" srcId="{CAA2705E-E0A4-4B98-BDEF-F38E7B2E08EF}" destId="{B4D4B6D2-8B1B-417F-B377-4D00264747E4}" srcOrd="0" destOrd="0" presId="urn:microsoft.com/office/officeart/2005/8/layout/pyramid2"/>
    <dgm:cxn modelId="{3FC5DA3E-904A-40F7-9C15-6C209EB905C3}" type="presOf" srcId="{9995EB72-81CD-4807-AAE1-6B567923FAF5}" destId="{B4132733-0892-4101-B342-5EEF808046A7}" srcOrd="0" destOrd="0" presId="urn:microsoft.com/office/officeart/2005/8/layout/pyramid2"/>
    <dgm:cxn modelId="{E4922A4C-A3E8-4746-BDB4-9A116161F6AF}" type="presOf" srcId="{E1BEAA98-D507-4DB6-8D1A-41CE51F873F4}" destId="{D1A1402A-4076-48B7-A8E0-0A38C9B7FF86}" srcOrd="0" destOrd="0" presId="urn:microsoft.com/office/officeart/2005/8/layout/pyramid2"/>
    <dgm:cxn modelId="{9FA631C4-C560-4524-BF63-EC77BC3CEABA}" type="presParOf" srcId="{D1A1402A-4076-48B7-A8E0-0A38C9B7FF86}" destId="{3A5DB3F2-1A82-4B84-BD34-C98C602D4913}" srcOrd="0" destOrd="0" presId="urn:microsoft.com/office/officeart/2005/8/layout/pyramid2"/>
    <dgm:cxn modelId="{31E1DED6-B3E1-4AC8-B5BB-672659EEC13D}" type="presParOf" srcId="{D1A1402A-4076-48B7-A8E0-0A38C9B7FF86}" destId="{58D5D41E-61FC-404C-84FC-1AAA0B472982}" srcOrd="1" destOrd="0" presId="urn:microsoft.com/office/officeart/2005/8/layout/pyramid2"/>
    <dgm:cxn modelId="{6ECCB628-34B8-476F-BA11-EC8A153C295B}" type="presParOf" srcId="{58D5D41E-61FC-404C-84FC-1AAA0B472982}" destId="{B4D4B6D2-8B1B-417F-B377-4D00264747E4}" srcOrd="0" destOrd="0" presId="urn:microsoft.com/office/officeart/2005/8/layout/pyramid2"/>
    <dgm:cxn modelId="{3D48CE5A-64A3-4339-BF20-B0B311250A75}" type="presParOf" srcId="{58D5D41E-61FC-404C-84FC-1AAA0B472982}" destId="{EFED36A5-03D6-45D7-B2F9-011AAF7D6534}" srcOrd="1" destOrd="0" presId="urn:microsoft.com/office/officeart/2005/8/layout/pyramid2"/>
    <dgm:cxn modelId="{87555659-B3E5-45FC-8B9E-EEF3E5B49904}" type="presParOf" srcId="{58D5D41E-61FC-404C-84FC-1AAA0B472982}" destId="{047878ED-4DD7-4AFD-91F4-B52888DA0029}" srcOrd="2" destOrd="0" presId="urn:microsoft.com/office/officeart/2005/8/layout/pyramid2"/>
    <dgm:cxn modelId="{4FF58D71-9CFC-4EF1-BA2B-CD2F3DAFF09D}" type="presParOf" srcId="{58D5D41E-61FC-404C-84FC-1AAA0B472982}" destId="{DF9483DF-3CC7-4959-9907-C9888FCBEDEF}" srcOrd="3" destOrd="0" presId="urn:microsoft.com/office/officeart/2005/8/layout/pyramid2"/>
    <dgm:cxn modelId="{4C441751-F5B5-4AC9-B063-E8C505FC5E7C}" type="presParOf" srcId="{58D5D41E-61FC-404C-84FC-1AAA0B472982}" destId="{C25F3BAB-72B2-4684-AE3A-F3418E3B0EF5}" srcOrd="4" destOrd="0" presId="urn:microsoft.com/office/officeart/2005/8/layout/pyramid2"/>
    <dgm:cxn modelId="{26BB1D7F-04A8-4063-8C93-B5286B8F6A0A}" type="presParOf" srcId="{58D5D41E-61FC-404C-84FC-1AAA0B472982}" destId="{6C0129C4-5750-49C2-9074-5E0088AA06D8}" srcOrd="5" destOrd="0" presId="urn:microsoft.com/office/officeart/2005/8/layout/pyramid2"/>
    <dgm:cxn modelId="{CC092ACF-5C78-4F36-834A-036A973CC5D8}" type="presParOf" srcId="{58D5D41E-61FC-404C-84FC-1AAA0B472982}" destId="{B4132733-0892-4101-B342-5EEF808046A7}" srcOrd="6" destOrd="0" presId="urn:microsoft.com/office/officeart/2005/8/layout/pyramid2"/>
    <dgm:cxn modelId="{3A5F969D-AF8A-4101-97F0-21AB0F58C9A9}" type="presParOf" srcId="{58D5D41E-61FC-404C-84FC-1AAA0B472982}" destId="{D7CB5D74-4835-424C-BB45-5A6807848E2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3399EB-58F8-48B4-A8F4-9425BD8978B3}" type="doc">
      <dgm:prSet loTypeId="urn:microsoft.com/office/officeart/2005/8/layout/hProcess9" loCatId="process" qsTypeId="urn:microsoft.com/office/officeart/2005/8/quickstyle/simple1" qsCatId="simple" csTypeId="urn:microsoft.com/office/officeart/2005/8/colors/accent1_2" csCatId="accent1" phldr="1"/>
      <dgm:spPr/>
    </dgm:pt>
    <dgm:pt modelId="{B7D3AF5B-8709-4E3E-A775-BCF93BBB0E44}">
      <dgm:prSet phldrT="[Text]" custT="1"/>
      <dgm:spPr/>
      <dgm:t>
        <a:bodyPr/>
        <a:lstStyle/>
        <a:p>
          <a:r>
            <a:rPr lang="en-US" sz="1400" b="1" dirty="0" smtClean="0">
              <a:solidFill>
                <a:schemeClr val="tx1"/>
              </a:solidFill>
            </a:rPr>
            <a:t>Preliminary unit-specific business plans</a:t>
          </a:r>
          <a:endParaRPr lang="en-US" sz="1400" b="1" dirty="0">
            <a:solidFill>
              <a:schemeClr val="tx1"/>
            </a:solidFill>
          </a:endParaRPr>
        </a:p>
      </dgm:t>
    </dgm:pt>
    <dgm:pt modelId="{1CDFD4E0-0354-41C1-B8DF-99B22E4B6A96}" type="parTrans" cxnId="{2E3638E5-F1CB-42A7-B649-51708F702FB9}">
      <dgm:prSet/>
      <dgm:spPr/>
      <dgm:t>
        <a:bodyPr/>
        <a:lstStyle/>
        <a:p>
          <a:endParaRPr lang="en-US"/>
        </a:p>
      </dgm:t>
    </dgm:pt>
    <dgm:pt modelId="{52A66C05-58D8-4027-975C-B449832B491D}" type="sibTrans" cxnId="{2E3638E5-F1CB-42A7-B649-51708F702FB9}">
      <dgm:prSet/>
      <dgm:spPr/>
      <dgm:t>
        <a:bodyPr/>
        <a:lstStyle/>
        <a:p>
          <a:endParaRPr lang="en-US"/>
        </a:p>
      </dgm:t>
    </dgm:pt>
    <dgm:pt modelId="{4D9FFBC8-C6C7-400A-8AA3-84C3156F387C}">
      <dgm:prSet phldrT="[Text]" custT="1"/>
      <dgm:spPr/>
      <dgm:t>
        <a:bodyPr/>
        <a:lstStyle/>
        <a:p>
          <a:r>
            <a:rPr lang="en-US" sz="2000" b="1" cap="small" dirty="0" smtClean="0">
              <a:solidFill>
                <a:schemeClr val="tx1"/>
              </a:solidFill>
            </a:rPr>
            <a:t>Planning Coalesced around 6 Strategic Priorities</a:t>
          </a:r>
          <a:endParaRPr lang="en-US" sz="2000" dirty="0">
            <a:solidFill>
              <a:schemeClr val="tx1"/>
            </a:solidFill>
          </a:endParaRPr>
        </a:p>
      </dgm:t>
    </dgm:pt>
    <dgm:pt modelId="{69B4C9E4-C698-4BB5-8879-CA69C29F14EC}" type="parTrans" cxnId="{B2A431AC-D112-4CB8-8D13-5E0DE946786B}">
      <dgm:prSet/>
      <dgm:spPr/>
      <dgm:t>
        <a:bodyPr/>
        <a:lstStyle/>
        <a:p>
          <a:endParaRPr lang="en-US"/>
        </a:p>
      </dgm:t>
    </dgm:pt>
    <dgm:pt modelId="{A97CB6D2-04E9-4F1F-A9DA-BC173C2DF1FF}" type="sibTrans" cxnId="{B2A431AC-D112-4CB8-8D13-5E0DE946786B}">
      <dgm:prSet/>
      <dgm:spPr/>
      <dgm:t>
        <a:bodyPr/>
        <a:lstStyle/>
        <a:p>
          <a:endParaRPr lang="en-US"/>
        </a:p>
      </dgm:t>
    </dgm:pt>
    <dgm:pt modelId="{99995BE2-D809-4FC1-87F0-9AB4144B169B}">
      <dgm:prSet custT="1"/>
      <dgm:spPr/>
      <dgm:t>
        <a:bodyPr/>
        <a:lstStyle/>
        <a:p>
          <a:pPr>
            <a:lnSpc>
              <a:spcPct val="100000"/>
            </a:lnSpc>
            <a:spcAft>
              <a:spcPts val="0"/>
            </a:spcAft>
          </a:pPr>
          <a:r>
            <a:rPr lang="en-US" sz="1400" b="1" dirty="0" smtClean="0">
              <a:solidFill>
                <a:schemeClr val="tx1"/>
              </a:solidFill>
            </a:rPr>
            <a:t>Units “retreated”</a:t>
          </a:r>
        </a:p>
        <a:p>
          <a:pPr>
            <a:lnSpc>
              <a:spcPct val="100000"/>
            </a:lnSpc>
            <a:spcAft>
              <a:spcPts val="0"/>
            </a:spcAft>
          </a:pPr>
          <a:r>
            <a:rPr lang="en-US" sz="1400" b="1" dirty="0" smtClean="0">
              <a:solidFill>
                <a:schemeClr val="tx1"/>
              </a:solidFill>
            </a:rPr>
            <a:t>for </a:t>
          </a:r>
        </a:p>
        <a:p>
          <a:pPr>
            <a:lnSpc>
              <a:spcPct val="100000"/>
            </a:lnSpc>
            <a:spcAft>
              <a:spcPts val="0"/>
            </a:spcAft>
          </a:pPr>
          <a:r>
            <a:rPr lang="en-US" sz="1400" b="1" dirty="0" smtClean="0">
              <a:solidFill>
                <a:schemeClr val="tx1"/>
              </a:solidFill>
            </a:rPr>
            <a:t>deliberation </a:t>
          </a:r>
        </a:p>
        <a:p>
          <a:pPr>
            <a:lnSpc>
              <a:spcPct val="100000"/>
            </a:lnSpc>
            <a:spcAft>
              <a:spcPts val="0"/>
            </a:spcAft>
          </a:pPr>
          <a:r>
            <a:rPr lang="en-US" sz="1400" b="1" dirty="0" smtClean="0">
              <a:solidFill>
                <a:schemeClr val="tx1"/>
              </a:solidFill>
            </a:rPr>
            <a:t>and </a:t>
          </a:r>
        </a:p>
        <a:p>
          <a:pPr>
            <a:lnSpc>
              <a:spcPct val="100000"/>
            </a:lnSpc>
            <a:spcAft>
              <a:spcPts val="0"/>
            </a:spcAft>
          </a:pPr>
          <a:r>
            <a:rPr lang="en-US" sz="1400" b="1" dirty="0" smtClean="0">
              <a:solidFill>
                <a:schemeClr val="tx1"/>
              </a:solidFill>
            </a:rPr>
            <a:t>consensus </a:t>
          </a:r>
        </a:p>
        <a:p>
          <a:pPr>
            <a:lnSpc>
              <a:spcPct val="100000"/>
            </a:lnSpc>
            <a:spcAft>
              <a:spcPts val="0"/>
            </a:spcAft>
          </a:pPr>
          <a:r>
            <a:rPr lang="en-US" sz="1400" b="1" dirty="0" smtClean="0">
              <a:solidFill>
                <a:schemeClr val="tx1"/>
              </a:solidFill>
            </a:rPr>
            <a:t>around</a:t>
          </a:r>
        </a:p>
        <a:p>
          <a:pPr>
            <a:lnSpc>
              <a:spcPct val="100000"/>
            </a:lnSpc>
            <a:spcAft>
              <a:spcPts val="0"/>
            </a:spcAft>
          </a:pPr>
          <a:r>
            <a:rPr lang="en-US" sz="1400" b="1" dirty="0" smtClean="0">
              <a:solidFill>
                <a:schemeClr val="tx1"/>
              </a:solidFill>
            </a:rPr>
            <a:t>Core Values, Vision,</a:t>
          </a:r>
        </a:p>
        <a:p>
          <a:pPr>
            <a:lnSpc>
              <a:spcPct val="100000"/>
            </a:lnSpc>
            <a:spcAft>
              <a:spcPts val="0"/>
            </a:spcAft>
          </a:pPr>
          <a:r>
            <a:rPr lang="en-US" sz="1400" b="1" dirty="0" smtClean="0">
              <a:solidFill>
                <a:schemeClr val="tx1"/>
              </a:solidFill>
            </a:rPr>
            <a:t>Mission</a:t>
          </a:r>
          <a:endParaRPr lang="en-US" sz="1400" b="1" dirty="0">
            <a:solidFill>
              <a:schemeClr val="tx1"/>
            </a:solidFill>
          </a:endParaRPr>
        </a:p>
      </dgm:t>
    </dgm:pt>
    <dgm:pt modelId="{362A31B5-462D-4781-9F72-9189286C9724}" type="parTrans" cxnId="{EC9BAB60-4482-492F-B208-66CCADDB9D84}">
      <dgm:prSet/>
      <dgm:spPr/>
      <dgm:t>
        <a:bodyPr/>
        <a:lstStyle/>
        <a:p>
          <a:endParaRPr lang="en-US"/>
        </a:p>
      </dgm:t>
    </dgm:pt>
    <dgm:pt modelId="{39B71AC0-E44D-4A6B-8E79-45EB22A2471B}" type="sibTrans" cxnId="{EC9BAB60-4482-492F-B208-66CCADDB9D84}">
      <dgm:prSet/>
      <dgm:spPr/>
      <dgm:t>
        <a:bodyPr/>
        <a:lstStyle/>
        <a:p>
          <a:endParaRPr lang="en-US"/>
        </a:p>
      </dgm:t>
    </dgm:pt>
    <dgm:pt modelId="{1BF26822-5712-4ADB-9AA1-43C492F7A58D}">
      <dgm:prSet custT="1"/>
      <dgm:spPr/>
      <dgm:t>
        <a:bodyPr/>
        <a:lstStyle/>
        <a:p>
          <a:r>
            <a:rPr lang="en-US" sz="1400" b="1" dirty="0" smtClean="0">
              <a:solidFill>
                <a:schemeClr val="tx1"/>
              </a:solidFill>
            </a:rPr>
            <a:t>Plans refined in context of  Core Values</a:t>
          </a:r>
          <a:endParaRPr lang="en-US" sz="1400" b="1" dirty="0">
            <a:solidFill>
              <a:schemeClr val="tx1"/>
            </a:solidFill>
          </a:endParaRPr>
        </a:p>
      </dgm:t>
    </dgm:pt>
    <dgm:pt modelId="{A39B89A8-6CDB-4A4D-9EAD-5B14BCCD6F31}" type="parTrans" cxnId="{CAC61991-64C8-4CDD-8854-F265C95616D8}">
      <dgm:prSet/>
      <dgm:spPr/>
      <dgm:t>
        <a:bodyPr/>
        <a:lstStyle/>
        <a:p>
          <a:endParaRPr lang="en-US"/>
        </a:p>
      </dgm:t>
    </dgm:pt>
    <dgm:pt modelId="{12E0AE09-AAC6-4280-8A2F-DA80E7CBD55A}" type="sibTrans" cxnId="{CAC61991-64C8-4CDD-8854-F265C95616D8}">
      <dgm:prSet/>
      <dgm:spPr/>
      <dgm:t>
        <a:bodyPr/>
        <a:lstStyle/>
        <a:p>
          <a:endParaRPr lang="en-US"/>
        </a:p>
      </dgm:t>
    </dgm:pt>
    <dgm:pt modelId="{03C59ED6-21EE-4646-B85B-BF96A3567B26}">
      <dgm:prSet custT="1"/>
      <dgm:spPr/>
      <dgm:t>
        <a:bodyPr/>
        <a:lstStyle/>
        <a:p>
          <a:r>
            <a:rPr lang="en-US" sz="1400" b="1" dirty="0" smtClean="0">
              <a:solidFill>
                <a:schemeClr val="tx1"/>
              </a:solidFill>
            </a:rPr>
            <a:t>Identified the most compelling areas on which to focus NSU’s resources</a:t>
          </a:r>
        </a:p>
      </dgm:t>
    </dgm:pt>
    <dgm:pt modelId="{403D36AA-7EF4-4138-AEB9-9C488CBFFD74}" type="parTrans" cxnId="{DEA512D3-C4A4-4C2A-B38F-E60D3CF7B495}">
      <dgm:prSet/>
      <dgm:spPr/>
      <dgm:t>
        <a:bodyPr/>
        <a:lstStyle/>
        <a:p>
          <a:endParaRPr lang="en-US"/>
        </a:p>
      </dgm:t>
    </dgm:pt>
    <dgm:pt modelId="{D3A47ADB-62A9-49F0-8443-A3A006DC0926}" type="sibTrans" cxnId="{DEA512D3-C4A4-4C2A-B38F-E60D3CF7B495}">
      <dgm:prSet/>
      <dgm:spPr/>
      <dgm:t>
        <a:bodyPr/>
        <a:lstStyle/>
        <a:p>
          <a:endParaRPr lang="en-US"/>
        </a:p>
      </dgm:t>
    </dgm:pt>
    <dgm:pt modelId="{1C010726-70FE-4612-9936-6DA5405E4531}" type="pres">
      <dgm:prSet presAssocID="{DC3399EB-58F8-48B4-A8F4-9425BD8978B3}" presName="CompostProcess" presStyleCnt="0">
        <dgm:presLayoutVars>
          <dgm:dir/>
          <dgm:resizeHandles val="exact"/>
        </dgm:presLayoutVars>
      </dgm:prSet>
      <dgm:spPr/>
    </dgm:pt>
    <dgm:pt modelId="{D46C227B-C0BE-4DD1-B362-16F0214C0415}" type="pres">
      <dgm:prSet presAssocID="{DC3399EB-58F8-48B4-A8F4-9425BD8978B3}" presName="arrow" presStyleLbl="bgShp" presStyleIdx="0" presStyleCnt="1"/>
      <dgm:spPr/>
    </dgm:pt>
    <dgm:pt modelId="{778932B2-8779-423D-A51A-88B38A9C14B8}" type="pres">
      <dgm:prSet presAssocID="{DC3399EB-58F8-48B4-A8F4-9425BD8978B3}" presName="linearProcess" presStyleCnt="0"/>
      <dgm:spPr/>
    </dgm:pt>
    <dgm:pt modelId="{1751134D-41B5-4690-88C8-DDB6FA0098EA}" type="pres">
      <dgm:prSet presAssocID="{B7D3AF5B-8709-4E3E-A775-BCF93BBB0E44}" presName="textNode" presStyleLbl="node1" presStyleIdx="0" presStyleCnt="5" custScaleX="123249" custScaleY="86724" custLinFactNeighborX="-1874" custLinFactNeighborY="-1666">
        <dgm:presLayoutVars>
          <dgm:bulletEnabled val="1"/>
        </dgm:presLayoutVars>
      </dgm:prSet>
      <dgm:spPr/>
      <dgm:t>
        <a:bodyPr/>
        <a:lstStyle/>
        <a:p>
          <a:endParaRPr lang="en-US"/>
        </a:p>
      </dgm:t>
    </dgm:pt>
    <dgm:pt modelId="{63F4FAD9-A9BB-4510-809F-32FD072AC250}" type="pres">
      <dgm:prSet presAssocID="{52A66C05-58D8-4027-975C-B449832B491D}" presName="sibTrans" presStyleCnt="0"/>
      <dgm:spPr/>
    </dgm:pt>
    <dgm:pt modelId="{A50ADA13-A728-46F6-89A4-004294A25EF7}" type="pres">
      <dgm:prSet presAssocID="{1BF26822-5712-4ADB-9AA1-43C492F7A58D}" presName="textNode" presStyleLbl="node1" presStyleIdx="1" presStyleCnt="5" custScaleY="106892">
        <dgm:presLayoutVars>
          <dgm:bulletEnabled val="1"/>
        </dgm:presLayoutVars>
      </dgm:prSet>
      <dgm:spPr/>
      <dgm:t>
        <a:bodyPr/>
        <a:lstStyle/>
        <a:p>
          <a:endParaRPr lang="en-US"/>
        </a:p>
      </dgm:t>
    </dgm:pt>
    <dgm:pt modelId="{7139FB99-48ED-45E1-ADB6-01499DD3D7B4}" type="pres">
      <dgm:prSet presAssocID="{12E0AE09-AAC6-4280-8A2F-DA80E7CBD55A}" presName="sibTrans" presStyleCnt="0"/>
      <dgm:spPr/>
    </dgm:pt>
    <dgm:pt modelId="{CAE201CF-BBF7-47B6-A9FE-C06191D3B152}" type="pres">
      <dgm:prSet presAssocID="{99995BE2-D809-4FC1-87F0-9AB4144B169B}" presName="textNode" presStyleLbl="node1" presStyleIdx="2" presStyleCnt="5" custScaleX="117939" custScaleY="148983">
        <dgm:presLayoutVars>
          <dgm:bulletEnabled val="1"/>
        </dgm:presLayoutVars>
      </dgm:prSet>
      <dgm:spPr/>
      <dgm:t>
        <a:bodyPr/>
        <a:lstStyle/>
        <a:p>
          <a:endParaRPr lang="en-US"/>
        </a:p>
      </dgm:t>
    </dgm:pt>
    <dgm:pt modelId="{E08E2762-357A-4A21-9E51-25825E5CEBD1}" type="pres">
      <dgm:prSet presAssocID="{39B71AC0-E44D-4A6B-8E79-45EB22A2471B}" presName="sibTrans" presStyleCnt="0"/>
      <dgm:spPr/>
    </dgm:pt>
    <dgm:pt modelId="{EDC5F0A9-21E8-4A5E-BA75-17980114BC04}" type="pres">
      <dgm:prSet presAssocID="{03C59ED6-21EE-4646-B85B-BF96A3567B26}" presName="textNode" presStyleLbl="node1" presStyleIdx="3" presStyleCnt="5" custScaleY="115310">
        <dgm:presLayoutVars>
          <dgm:bulletEnabled val="1"/>
        </dgm:presLayoutVars>
      </dgm:prSet>
      <dgm:spPr/>
      <dgm:t>
        <a:bodyPr/>
        <a:lstStyle/>
        <a:p>
          <a:endParaRPr lang="en-US"/>
        </a:p>
      </dgm:t>
    </dgm:pt>
    <dgm:pt modelId="{354D45EE-BC56-41DB-AD67-8A38AD000F03}" type="pres">
      <dgm:prSet presAssocID="{D3A47ADB-62A9-49F0-8443-A3A006DC0926}" presName="sibTrans" presStyleCnt="0"/>
      <dgm:spPr/>
    </dgm:pt>
    <dgm:pt modelId="{8A485648-46BD-42AF-A416-90E221CEB793}" type="pres">
      <dgm:prSet presAssocID="{4D9FFBC8-C6C7-400A-8AA3-84C3156F387C}" presName="textNode" presStyleLbl="node1" presStyleIdx="4" presStyleCnt="5" custScaleX="136858" custScaleY="115310" custLinFactNeighborX="-10112" custLinFactNeighborY="-4209">
        <dgm:presLayoutVars>
          <dgm:bulletEnabled val="1"/>
        </dgm:presLayoutVars>
      </dgm:prSet>
      <dgm:spPr/>
      <dgm:t>
        <a:bodyPr/>
        <a:lstStyle/>
        <a:p>
          <a:endParaRPr lang="en-US"/>
        </a:p>
      </dgm:t>
    </dgm:pt>
  </dgm:ptLst>
  <dgm:cxnLst>
    <dgm:cxn modelId="{B2A431AC-D112-4CB8-8D13-5E0DE946786B}" srcId="{DC3399EB-58F8-48B4-A8F4-9425BD8978B3}" destId="{4D9FFBC8-C6C7-400A-8AA3-84C3156F387C}" srcOrd="4" destOrd="0" parTransId="{69B4C9E4-C698-4BB5-8879-CA69C29F14EC}" sibTransId="{A97CB6D2-04E9-4F1F-A9DA-BC173C2DF1FF}"/>
    <dgm:cxn modelId="{CF8F1C2F-6584-4B36-BDF9-101DA693A13E}" type="presOf" srcId="{4D9FFBC8-C6C7-400A-8AA3-84C3156F387C}" destId="{8A485648-46BD-42AF-A416-90E221CEB793}" srcOrd="0" destOrd="0" presId="urn:microsoft.com/office/officeart/2005/8/layout/hProcess9"/>
    <dgm:cxn modelId="{4D1F25EF-8F21-4306-8934-FD61701161D0}" type="presOf" srcId="{B7D3AF5B-8709-4E3E-A775-BCF93BBB0E44}" destId="{1751134D-41B5-4690-88C8-DDB6FA0098EA}" srcOrd="0" destOrd="0" presId="urn:microsoft.com/office/officeart/2005/8/layout/hProcess9"/>
    <dgm:cxn modelId="{23A96F4F-2F9A-4DCB-9DAD-480777E48363}" type="presOf" srcId="{03C59ED6-21EE-4646-B85B-BF96A3567B26}" destId="{EDC5F0A9-21E8-4A5E-BA75-17980114BC04}" srcOrd="0" destOrd="0" presId="urn:microsoft.com/office/officeart/2005/8/layout/hProcess9"/>
    <dgm:cxn modelId="{EC9BAB60-4482-492F-B208-66CCADDB9D84}" srcId="{DC3399EB-58F8-48B4-A8F4-9425BD8978B3}" destId="{99995BE2-D809-4FC1-87F0-9AB4144B169B}" srcOrd="2" destOrd="0" parTransId="{362A31B5-462D-4781-9F72-9189286C9724}" sibTransId="{39B71AC0-E44D-4A6B-8E79-45EB22A2471B}"/>
    <dgm:cxn modelId="{DEA512D3-C4A4-4C2A-B38F-E60D3CF7B495}" srcId="{DC3399EB-58F8-48B4-A8F4-9425BD8978B3}" destId="{03C59ED6-21EE-4646-B85B-BF96A3567B26}" srcOrd="3" destOrd="0" parTransId="{403D36AA-7EF4-4138-AEB9-9C488CBFFD74}" sibTransId="{D3A47ADB-62A9-49F0-8443-A3A006DC0926}"/>
    <dgm:cxn modelId="{51064F9C-4C12-4FDB-9B44-53114C2329AA}" type="presOf" srcId="{1BF26822-5712-4ADB-9AA1-43C492F7A58D}" destId="{A50ADA13-A728-46F6-89A4-004294A25EF7}" srcOrd="0" destOrd="0" presId="urn:microsoft.com/office/officeart/2005/8/layout/hProcess9"/>
    <dgm:cxn modelId="{2E3638E5-F1CB-42A7-B649-51708F702FB9}" srcId="{DC3399EB-58F8-48B4-A8F4-9425BD8978B3}" destId="{B7D3AF5B-8709-4E3E-A775-BCF93BBB0E44}" srcOrd="0" destOrd="0" parTransId="{1CDFD4E0-0354-41C1-B8DF-99B22E4B6A96}" sibTransId="{52A66C05-58D8-4027-975C-B449832B491D}"/>
    <dgm:cxn modelId="{CAC61991-64C8-4CDD-8854-F265C95616D8}" srcId="{DC3399EB-58F8-48B4-A8F4-9425BD8978B3}" destId="{1BF26822-5712-4ADB-9AA1-43C492F7A58D}" srcOrd="1" destOrd="0" parTransId="{A39B89A8-6CDB-4A4D-9EAD-5B14BCCD6F31}" sibTransId="{12E0AE09-AAC6-4280-8A2F-DA80E7CBD55A}"/>
    <dgm:cxn modelId="{17C8F6DD-E4B3-4B9B-9B93-02E3773B53F6}" type="presOf" srcId="{DC3399EB-58F8-48B4-A8F4-9425BD8978B3}" destId="{1C010726-70FE-4612-9936-6DA5405E4531}" srcOrd="0" destOrd="0" presId="urn:microsoft.com/office/officeart/2005/8/layout/hProcess9"/>
    <dgm:cxn modelId="{4E95F16C-C701-43AA-AD27-BAF156A08B03}" type="presOf" srcId="{99995BE2-D809-4FC1-87F0-9AB4144B169B}" destId="{CAE201CF-BBF7-47B6-A9FE-C06191D3B152}" srcOrd="0" destOrd="0" presId="urn:microsoft.com/office/officeart/2005/8/layout/hProcess9"/>
    <dgm:cxn modelId="{9E134C3A-E747-4CBA-9DAA-76F042892D16}" type="presParOf" srcId="{1C010726-70FE-4612-9936-6DA5405E4531}" destId="{D46C227B-C0BE-4DD1-B362-16F0214C0415}" srcOrd="0" destOrd="0" presId="urn:microsoft.com/office/officeart/2005/8/layout/hProcess9"/>
    <dgm:cxn modelId="{B0CE6091-497F-4172-B909-80F69E5F2D09}" type="presParOf" srcId="{1C010726-70FE-4612-9936-6DA5405E4531}" destId="{778932B2-8779-423D-A51A-88B38A9C14B8}" srcOrd="1" destOrd="0" presId="urn:microsoft.com/office/officeart/2005/8/layout/hProcess9"/>
    <dgm:cxn modelId="{74A8A5B8-A36B-4904-BCCC-E4BA4FD409A2}" type="presParOf" srcId="{778932B2-8779-423D-A51A-88B38A9C14B8}" destId="{1751134D-41B5-4690-88C8-DDB6FA0098EA}" srcOrd="0" destOrd="0" presId="urn:microsoft.com/office/officeart/2005/8/layout/hProcess9"/>
    <dgm:cxn modelId="{906E05B6-4C27-4E71-B5F9-476B904C3F4A}" type="presParOf" srcId="{778932B2-8779-423D-A51A-88B38A9C14B8}" destId="{63F4FAD9-A9BB-4510-809F-32FD072AC250}" srcOrd="1" destOrd="0" presId="urn:microsoft.com/office/officeart/2005/8/layout/hProcess9"/>
    <dgm:cxn modelId="{EC95BF92-20ED-4C6B-B88D-F046872C632B}" type="presParOf" srcId="{778932B2-8779-423D-A51A-88B38A9C14B8}" destId="{A50ADA13-A728-46F6-89A4-004294A25EF7}" srcOrd="2" destOrd="0" presId="urn:microsoft.com/office/officeart/2005/8/layout/hProcess9"/>
    <dgm:cxn modelId="{63143BB5-D8C4-49DD-ACEB-CB27FBEC8F54}" type="presParOf" srcId="{778932B2-8779-423D-A51A-88B38A9C14B8}" destId="{7139FB99-48ED-45E1-ADB6-01499DD3D7B4}" srcOrd="3" destOrd="0" presId="urn:microsoft.com/office/officeart/2005/8/layout/hProcess9"/>
    <dgm:cxn modelId="{14D38740-058B-4CF2-9178-E455BCF7580C}" type="presParOf" srcId="{778932B2-8779-423D-A51A-88B38A9C14B8}" destId="{CAE201CF-BBF7-47B6-A9FE-C06191D3B152}" srcOrd="4" destOrd="0" presId="urn:microsoft.com/office/officeart/2005/8/layout/hProcess9"/>
    <dgm:cxn modelId="{A607E947-289A-4672-B4AF-8FF8146CDFEB}" type="presParOf" srcId="{778932B2-8779-423D-A51A-88B38A9C14B8}" destId="{E08E2762-357A-4A21-9E51-25825E5CEBD1}" srcOrd="5" destOrd="0" presId="urn:microsoft.com/office/officeart/2005/8/layout/hProcess9"/>
    <dgm:cxn modelId="{EA79C07C-FA9F-44E0-B0DF-1EBBC4E7AECE}" type="presParOf" srcId="{778932B2-8779-423D-A51A-88B38A9C14B8}" destId="{EDC5F0A9-21E8-4A5E-BA75-17980114BC04}" srcOrd="6" destOrd="0" presId="urn:microsoft.com/office/officeart/2005/8/layout/hProcess9"/>
    <dgm:cxn modelId="{1145BCCC-B447-4FDC-80A1-9B7C64A9F87D}" type="presParOf" srcId="{778932B2-8779-423D-A51A-88B38A9C14B8}" destId="{354D45EE-BC56-41DB-AD67-8A38AD000F03}" srcOrd="7" destOrd="0" presId="urn:microsoft.com/office/officeart/2005/8/layout/hProcess9"/>
    <dgm:cxn modelId="{A52D4741-37CA-4EC3-946B-A0296BEF7CB2}" type="presParOf" srcId="{778932B2-8779-423D-A51A-88B38A9C14B8}" destId="{8A485648-46BD-42AF-A416-90E221CEB79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A9E5A0-D145-47EC-8C78-DC6B79ABC33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767C1AF-643C-4843-A966-33903420F40E}">
      <dgm:prSet phldrT="[Text]"/>
      <dgm:spPr/>
      <dgm:t>
        <a:bodyPr/>
        <a:lstStyle/>
        <a:p>
          <a:r>
            <a:rPr lang="en-US" b="1" dirty="0" smtClean="0">
              <a:solidFill>
                <a:schemeClr val="tx1"/>
              </a:solidFill>
            </a:rPr>
            <a:t>Strategic Priority 1</a:t>
          </a:r>
          <a:endParaRPr lang="en-US" b="1" dirty="0">
            <a:solidFill>
              <a:schemeClr val="tx1"/>
            </a:solidFill>
          </a:endParaRPr>
        </a:p>
      </dgm:t>
    </dgm:pt>
    <dgm:pt modelId="{B3C562A5-D643-425A-9EDB-A274C27E0649}" type="parTrans" cxnId="{DAFE49D4-50F0-4112-B51B-25109FEC6CB7}">
      <dgm:prSet/>
      <dgm:spPr/>
      <dgm:t>
        <a:bodyPr/>
        <a:lstStyle/>
        <a:p>
          <a:endParaRPr lang="en-US"/>
        </a:p>
      </dgm:t>
    </dgm:pt>
    <dgm:pt modelId="{F7F682E7-5EF8-4538-B239-67467CB745F1}" type="sibTrans" cxnId="{DAFE49D4-50F0-4112-B51B-25109FEC6CB7}">
      <dgm:prSet/>
      <dgm:spPr/>
      <dgm:t>
        <a:bodyPr/>
        <a:lstStyle/>
        <a:p>
          <a:endParaRPr lang="en-US"/>
        </a:p>
      </dgm:t>
    </dgm:pt>
    <dgm:pt modelId="{D7BCADFB-46EF-4BDB-8BB7-3759E434211D}">
      <dgm:prSet phldrT="[Text]" custT="1"/>
      <dgm:spPr>
        <a:noFill/>
        <a:ln>
          <a:solidFill>
            <a:srgbClr val="E1E4FB">
              <a:alpha val="89804"/>
            </a:srgbClr>
          </a:solidFill>
        </a:ln>
      </dgm:spPr>
      <dgm:t>
        <a:bodyPr/>
        <a:lstStyle/>
        <a:p>
          <a:r>
            <a:rPr lang="en-US" sz="2000" dirty="0" smtClean="0">
              <a:solidFill>
                <a:schemeClr val="tx1"/>
              </a:solidFill>
            </a:rPr>
            <a:t>Enhance Student Performance/ Engagement/Retention</a:t>
          </a:r>
          <a:endParaRPr lang="en-US" sz="2000" dirty="0">
            <a:solidFill>
              <a:schemeClr val="tx1"/>
            </a:solidFill>
          </a:endParaRPr>
        </a:p>
      </dgm:t>
    </dgm:pt>
    <dgm:pt modelId="{63EAF528-14DB-4B28-8C98-07C963A6D93C}" type="parTrans" cxnId="{5A224EAF-58CF-4297-A8A7-2A33CEA5D4B6}">
      <dgm:prSet/>
      <dgm:spPr/>
      <dgm:t>
        <a:bodyPr/>
        <a:lstStyle/>
        <a:p>
          <a:endParaRPr lang="en-US"/>
        </a:p>
      </dgm:t>
    </dgm:pt>
    <dgm:pt modelId="{2DD9270C-B133-477D-A2AB-F639E2A8B295}" type="sibTrans" cxnId="{5A224EAF-58CF-4297-A8A7-2A33CEA5D4B6}">
      <dgm:prSet/>
      <dgm:spPr/>
      <dgm:t>
        <a:bodyPr/>
        <a:lstStyle/>
        <a:p>
          <a:endParaRPr lang="en-US"/>
        </a:p>
      </dgm:t>
    </dgm:pt>
    <dgm:pt modelId="{C8C8575C-A694-423A-B8C5-183A63DCD60C}">
      <dgm:prSet phldrT="[Text]"/>
      <dgm:spPr/>
      <dgm:t>
        <a:bodyPr/>
        <a:lstStyle/>
        <a:p>
          <a:r>
            <a:rPr lang="en-US" b="1" dirty="0" smtClean="0">
              <a:solidFill>
                <a:schemeClr val="tx1"/>
              </a:solidFill>
            </a:rPr>
            <a:t>Strategic Priority 2</a:t>
          </a:r>
          <a:endParaRPr lang="en-US" b="1" dirty="0">
            <a:solidFill>
              <a:schemeClr val="tx1"/>
            </a:solidFill>
          </a:endParaRPr>
        </a:p>
      </dgm:t>
    </dgm:pt>
    <dgm:pt modelId="{40FE2A29-97E0-4D10-AB92-7B9FB1E50C4E}" type="parTrans" cxnId="{B19C687C-76A4-4685-AFC2-F11CA8A20D57}">
      <dgm:prSet/>
      <dgm:spPr/>
      <dgm:t>
        <a:bodyPr/>
        <a:lstStyle/>
        <a:p>
          <a:endParaRPr lang="en-US"/>
        </a:p>
      </dgm:t>
    </dgm:pt>
    <dgm:pt modelId="{C0823F50-B64B-4E6A-A4E7-F1F7463EB706}" type="sibTrans" cxnId="{B19C687C-76A4-4685-AFC2-F11CA8A20D57}">
      <dgm:prSet/>
      <dgm:spPr/>
      <dgm:t>
        <a:bodyPr/>
        <a:lstStyle/>
        <a:p>
          <a:endParaRPr lang="en-US"/>
        </a:p>
      </dgm:t>
    </dgm:pt>
    <dgm:pt modelId="{643DB1BB-DE1C-47A3-BDF8-D4904A421265}">
      <dgm:prSet phldrT="[Text]" custT="1"/>
      <dgm:spPr>
        <a:noFill/>
      </dgm:spPr>
      <dgm:t>
        <a:bodyPr/>
        <a:lstStyle/>
        <a:p>
          <a:pPr>
            <a:lnSpc>
              <a:spcPct val="100000"/>
            </a:lnSpc>
            <a:spcAft>
              <a:spcPts val="0"/>
            </a:spcAft>
          </a:pPr>
          <a:r>
            <a:rPr lang="en-US" sz="2000" dirty="0" smtClean="0">
              <a:solidFill>
                <a:schemeClr val="tx1"/>
              </a:solidFill>
            </a:rPr>
            <a:t>Enhance Academic Program Quality</a:t>
          </a:r>
          <a:endParaRPr lang="en-US" sz="2000" dirty="0">
            <a:solidFill>
              <a:schemeClr val="tx1"/>
            </a:solidFill>
          </a:endParaRPr>
        </a:p>
      </dgm:t>
    </dgm:pt>
    <dgm:pt modelId="{C5EFF24B-358E-4840-887D-32A0A7569F7C}" type="parTrans" cxnId="{81C07E14-F5FC-40FF-BE13-B7A9BA198FF3}">
      <dgm:prSet/>
      <dgm:spPr/>
      <dgm:t>
        <a:bodyPr/>
        <a:lstStyle/>
        <a:p>
          <a:endParaRPr lang="en-US"/>
        </a:p>
      </dgm:t>
    </dgm:pt>
    <dgm:pt modelId="{D0F24F1C-960F-40B4-B738-B970BE48AAB8}" type="sibTrans" cxnId="{81C07E14-F5FC-40FF-BE13-B7A9BA198FF3}">
      <dgm:prSet/>
      <dgm:spPr/>
      <dgm:t>
        <a:bodyPr/>
        <a:lstStyle/>
        <a:p>
          <a:endParaRPr lang="en-US"/>
        </a:p>
      </dgm:t>
    </dgm:pt>
    <dgm:pt modelId="{60D9EAE4-6E36-4066-B19C-036AC43EA822}">
      <dgm:prSet phldrT="[Text]"/>
      <dgm:spPr>
        <a:noFill/>
      </dgm:spPr>
      <dgm:t>
        <a:bodyPr/>
        <a:lstStyle/>
        <a:p>
          <a:pPr>
            <a:lnSpc>
              <a:spcPct val="90000"/>
            </a:lnSpc>
            <a:spcAft>
              <a:spcPct val="15000"/>
            </a:spcAft>
          </a:pPr>
          <a:endParaRPr lang="en-US" sz="700" dirty="0"/>
        </a:p>
      </dgm:t>
    </dgm:pt>
    <dgm:pt modelId="{8E62B808-CC4F-4B6F-8A4A-061B82E4D134}" type="parTrans" cxnId="{FD54C70B-A7DA-40BE-9B0F-F8AFDBD2A3D9}">
      <dgm:prSet/>
      <dgm:spPr/>
      <dgm:t>
        <a:bodyPr/>
        <a:lstStyle/>
        <a:p>
          <a:endParaRPr lang="en-US"/>
        </a:p>
      </dgm:t>
    </dgm:pt>
    <dgm:pt modelId="{8EFB3797-A9EC-4DBB-9789-FF569240F78F}" type="sibTrans" cxnId="{FD54C70B-A7DA-40BE-9B0F-F8AFDBD2A3D9}">
      <dgm:prSet/>
      <dgm:spPr/>
      <dgm:t>
        <a:bodyPr/>
        <a:lstStyle/>
        <a:p>
          <a:endParaRPr lang="en-US"/>
        </a:p>
      </dgm:t>
    </dgm:pt>
    <dgm:pt modelId="{7032F25D-59E2-49AD-85CA-8209960C3F86}">
      <dgm:prSet custT="1"/>
      <dgm:spPr>
        <a:noFill/>
      </dgm:spPr>
      <dgm:t>
        <a:bodyPr/>
        <a:lstStyle/>
        <a:p>
          <a:pPr>
            <a:lnSpc>
              <a:spcPct val="90000"/>
            </a:lnSpc>
            <a:spcAft>
              <a:spcPct val="15000"/>
            </a:spcAft>
          </a:pPr>
          <a:endParaRPr lang="en-US" sz="2000" dirty="0"/>
        </a:p>
      </dgm:t>
    </dgm:pt>
    <dgm:pt modelId="{DC10F8A4-D772-4C04-8A9C-63FE35F470CD}" type="parTrans" cxnId="{510AEDEE-A3BC-4E16-91AC-3A14D2DFFF69}">
      <dgm:prSet/>
      <dgm:spPr/>
      <dgm:t>
        <a:bodyPr/>
        <a:lstStyle/>
        <a:p>
          <a:endParaRPr lang="en-US"/>
        </a:p>
      </dgm:t>
    </dgm:pt>
    <dgm:pt modelId="{9116FAFF-56F8-4B20-A430-3E4DBD40304D}" type="sibTrans" cxnId="{510AEDEE-A3BC-4E16-91AC-3A14D2DFFF69}">
      <dgm:prSet/>
      <dgm:spPr/>
      <dgm:t>
        <a:bodyPr/>
        <a:lstStyle/>
        <a:p>
          <a:endParaRPr lang="en-US"/>
        </a:p>
      </dgm:t>
    </dgm:pt>
    <dgm:pt modelId="{84301858-FF0E-4F65-B0A2-31AEAD7A0C4B}">
      <dgm:prSet/>
      <dgm:spPr/>
      <dgm:t>
        <a:bodyPr/>
        <a:lstStyle/>
        <a:p>
          <a:r>
            <a:rPr lang="en-US" b="1" dirty="0" smtClean="0">
              <a:solidFill>
                <a:schemeClr val="tx1"/>
              </a:solidFill>
            </a:rPr>
            <a:t>Strategic Priority 3</a:t>
          </a:r>
          <a:endParaRPr lang="en-US" b="1" dirty="0">
            <a:solidFill>
              <a:schemeClr val="tx1"/>
            </a:solidFill>
          </a:endParaRPr>
        </a:p>
      </dgm:t>
    </dgm:pt>
    <dgm:pt modelId="{CC730FC9-AA0C-4F8B-A328-7D711FF0807A}" type="parTrans" cxnId="{C5BEBC85-7BB0-4F43-87B4-B5716DCF72BD}">
      <dgm:prSet/>
      <dgm:spPr/>
      <dgm:t>
        <a:bodyPr/>
        <a:lstStyle/>
        <a:p>
          <a:endParaRPr lang="en-US"/>
        </a:p>
      </dgm:t>
    </dgm:pt>
    <dgm:pt modelId="{2A39E65C-1254-41A1-8C0F-8796111FBC81}" type="sibTrans" cxnId="{C5BEBC85-7BB0-4F43-87B4-B5716DCF72BD}">
      <dgm:prSet/>
      <dgm:spPr/>
      <dgm:t>
        <a:bodyPr/>
        <a:lstStyle/>
        <a:p>
          <a:endParaRPr lang="en-US"/>
        </a:p>
      </dgm:t>
    </dgm:pt>
    <dgm:pt modelId="{57A197FA-A3AC-4760-B278-AD464A97E416}">
      <dgm:prSet/>
      <dgm:spPr/>
      <dgm:t>
        <a:bodyPr/>
        <a:lstStyle/>
        <a:p>
          <a:r>
            <a:rPr lang="en-US" b="1" dirty="0" smtClean="0">
              <a:solidFill>
                <a:schemeClr val="tx1"/>
              </a:solidFill>
            </a:rPr>
            <a:t>Strategic Priority 4</a:t>
          </a:r>
          <a:endParaRPr lang="en-US" b="1" dirty="0">
            <a:solidFill>
              <a:schemeClr val="tx1"/>
            </a:solidFill>
          </a:endParaRPr>
        </a:p>
      </dgm:t>
    </dgm:pt>
    <dgm:pt modelId="{24E810FE-A167-4EC8-8035-176D8DAF2577}" type="parTrans" cxnId="{654E7528-93AD-41F1-8339-591115B966DE}">
      <dgm:prSet/>
      <dgm:spPr/>
      <dgm:t>
        <a:bodyPr/>
        <a:lstStyle/>
        <a:p>
          <a:endParaRPr lang="en-US"/>
        </a:p>
      </dgm:t>
    </dgm:pt>
    <dgm:pt modelId="{7CD03A94-FFA1-4B99-A851-3786EF632F87}" type="sibTrans" cxnId="{654E7528-93AD-41F1-8339-591115B966DE}">
      <dgm:prSet/>
      <dgm:spPr/>
      <dgm:t>
        <a:bodyPr/>
        <a:lstStyle/>
        <a:p>
          <a:endParaRPr lang="en-US"/>
        </a:p>
      </dgm:t>
    </dgm:pt>
    <dgm:pt modelId="{C03C6913-DC9B-4DBC-B8B8-2C735C7F4300}">
      <dgm:prSet/>
      <dgm:spPr/>
      <dgm:t>
        <a:bodyPr/>
        <a:lstStyle/>
        <a:p>
          <a:r>
            <a:rPr lang="en-US" b="1" dirty="0" smtClean="0">
              <a:solidFill>
                <a:schemeClr val="tx1"/>
              </a:solidFill>
            </a:rPr>
            <a:t>Strategic Priority 5</a:t>
          </a:r>
          <a:endParaRPr lang="en-US" b="1" dirty="0">
            <a:solidFill>
              <a:schemeClr val="tx1"/>
            </a:solidFill>
          </a:endParaRPr>
        </a:p>
      </dgm:t>
    </dgm:pt>
    <dgm:pt modelId="{982E32AB-7E96-4F63-8101-17FC70F83BFF}" type="parTrans" cxnId="{A5EC5C06-94AF-4E8E-8662-27B728B1162B}">
      <dgm:prSet/>
      <dgm:spPr/>
      <dgm:t>
        <a:bodyPr/>
        <a:lstStyle/>
        <a:p>
          <a:endParaRPr lang="en-US"/>
        </a:p>
      </dgm:t>
    </dgm:pt>
    <dgm:pt modelId="{DCCEA899-8225-4AEF-8EC8-447E652B6A12}" type="sibTrans" cxnId="{A5EC5C06-94AF-4E8E-8662-27B728B1162B}">
      <dgm:prSet/>
      <dgm:spPr/>
      <dgm:t>
        <a:bodyPr/>
        <a:lstStyle/>
        <a:p>
          <a:endParaRPr lang="en-US"/>
        </a:p>
      </dgm:t>
    </dgm:pt>
    <dgm:pt modelId="{861F2438-A68E-4A53-B983-3EF0F966796F}">
      <dgm:prSet/>
      <dgm:spPr/>
      <dgm:t>
        <a:bodyPr/>
        <a:lstStyle/>
        <a:p>
          <a:r>
            <a:rPr lang="en-US" b="1" dirty="0" smtClean="0">
              <a:solidFill>
                <a:schemeClr val="tx1"/>
              </a:solidFill>
            </a:rPr>
            <a:t>Strategic Priority 6</a:t>
          </a:r>
          <a:endParaRPr lang="en-US" b="1" dirty="0">
            <a:solidFill>
              <a:schemeClr val="tx1"/>
            </a:solidFill>
          </a:endParaRPr>
        </a:p>
      </dgm:t>
    </dgm:pt>
    <dgm:pt modelId="{884C8D56-21C1-4FFD-8ED1-238D84DC8A02}" type="parTrans" cxnId="{61C77AEE-5CFE-4AC6-9B49-FAC28383FEF6}">
      <dgm:prSet/>
      <dgm:spPr/>
      <dgm:t>
        <a:bodyPr/>
        <a:lstStyle/>
        <a:p>
          <a:endParaRPr lang="en-US"/>
        </a:p>
      </dgm:t>
    </dgm:pt>
    <dgm:pt modelId="{0A42D5C1-877C-46A1-9C10-6D5A204514F1}" type="sibTrans" cxnId="{61C77AEE-5CFE-4AC6-9B49-FAC28383FEF6}">
      <dgm:prSet/>
      <dgm:spPr/>
      <dgm:t>
        <a:bodyPr/>
        <a:lstStyle/>
        <a:p>
          <a:endParaRPr lang="en-US"/>
        </a:p>
      </dgm:t>
    </dgm:pt>
    <dgm:pt modelId="{16E81BF3-FA27-475B-9D9B-9405D74EA144}">
      <dgm:prSet custT="1"/>
      <dgm:spPr>
        <a:noFill/>
      </dgm:spPr>
      <dgm:t>
        <a:bodyPr/>
        <a:lstStyle/>
        <a:p>
          <a:r>
            <a:rPr lang="en-US" sz="2000" dirty="0" smtClean="0"/>
            <a:t> </a:t>
          </a:r>
          <a:r>
            <a:rPr lang="en-US" sz="2000" dirty="0" smtClean="0">
              <a:solidFill>
                <a:schemeClr val="tx1"/>
              </a:solidFill>
            </a:rPr>
            <a:t>Increase Nontuition Funding</a:t>
          </a:r>
          <a:endParaRPr lang="en-US" sz="2000" dirty="0">
            <a:solidFill>
              <a:schemeClr val="tx1"/>
            </a:solidFill>
          </a:endParaRPr>
        </a:p>
      </dgm:t>
    </dgm:pt>
    <dgm:pt modelId="{698D7D77-0D4F-49A0-AD19-87B86D85F645}" type="parTrans" cxnId="{10E5B422-5ACB-4E58-84E2-EAA692770EC2}">
      <dgm:prSet/>
      <dgm:spPr/>
      <dgm:t>
        <a:bodyPr/>
        <a:lstStyle/>
        <a:p>
          <a:endParaRPr lang="en-US"/>
        </a:p>
      </dgm:t>
    </dgm:pt>
    <dgm:pt modelId="{6FB9237F-F4BE-4CF1-BE7C-4493E2FEB5D4}" type="sibTrans" cxnId="{10E5B422-5ACB-4E58-84E2-EAA692770EC2}">
      <dgm:prSet/>
      <dgm:spPr/>
      <dgm:t>
        <a:bodyPr/>
        <a:lstStyle/>
        <a:p>
          <a:endParaRPr lang="en-US"/>
        </a:p>
      </dgm:t>
    </dgm:pt>
    <dgm:pt modelId="{F02F350A-CA18-4EE7-A50A-E860780D070A}">
      <dgm:prSet custT="1"/>
      <dgm:spPr>
        <a:noFill/>
      </dgm:spPr>
      <dgm:t>
        <a:bodyPr/>
        <a:lstStyle/>
        <a:p>
          <a:r>
            <a:rPr lang="en-US" sz="2000" dirty="0" smtClean="0">
              <a:solidFill>
                <a:schemeClr val="tx1"/>
              </a:solidFill>
            </a:rPr>
            <a:t>Improve Incoming Undergraduate Student Quality</a:t>
          </a:r>
          <a:endParaRPr lang="en-US" sz="2000" dirty="0">
            <a:solidFill>
              <a:schemeClr val="tx1"/>
            </a:solidFill>
          </a:endParaRPr>
        </a:p>
      </dgm:t>
    </dgm:pt>
    <dgm:pt modelId="{CAC01430-4B89-44D6-96C6-55AD75531B7F}" type="parTrans" cxnId="{0E3F39C2-286F-4951-B196-B7F6841965F1}">
      <dgm:prSet/>
      <dgm:spPr/>
      <dgm:t>
        <a:bodyPr/>
        <a:lstStyle/>
        <a:p>
          <a:endParaRPr lang="en-US"/>
        </a:p>
      </dgm:t>
    </dgm:pt>
    <dgm:pt modelId="{C942A138-5282-4968-A61C-719764B519D8}" type="sibTrans" cxnId="{0E3F39C2-286F-4951-B196-B7F6841965F1}">
      <dgm:prSet/>
      <dgm:spPr/>
      <dgm:t>
        <a:bodyPr/>
        <a:lstStyle/>
        <a:p>
          <a:endParaRPr lang="en-US"/>
        </a:p>
      </dgm:t>
    </dgm:pt>
    <dgm:pt modelId="{873BC263-4992-4E57-9885-F0805D4C653F}">
      <dgm:prSet phldrT="[Text]" custT="1"/>
      <dgm:spPr>
        <a:noFill/>
      </dgm:spPr>
      <dgm:t>
        <a:bodyPr/>
        <a:lstStyle/>
        <a:p>
          <a:pPr>
            <a:lnSpc>
              <a:spcPct val="100000"/>
            </a:lnSpc>
            <a:spcAft>
              <a:spcPts val="0"/>
            </a:spcAft>
          </a:pPr>
          <a:endParaRPr lang="en-US" sz="2000" dirty="0"/>
        </a:p>
      </dgm:t>
    </dgm:pt>
    <dgm:pt modelId="{ED7E5403-44AA-417F-A7FD-43138C2DF883}" type="parTrans" cxnId="{0B65F930-A386-4045-A3FB-7D83670A0BC7}">
      <dgm:prSet/>
      <dgm:spPr/>
      <dgm:t>
        <a:bodyPr/>
        <a:lstStyle/>
        <a:p>
          <a:endParaRPr lang="en-US"/>
        </a:p>
      </dgm:t>
    </dgm:pt>
    <dgm:pt modelId="{9A98C86E-882F-4BE5-91CF-389A41C6C23B}" type="sibTrans" cxnId="{0B65F930-A386-4045-A3FB-7D83670A0BC7}">
      <dgm:prSet/>
      <dgm:spPr/>
      <dgm:t>
        <a:bodyPr/>
        <a:lstStyle/>
        <a:p>
          <a:endParaRPr lang="en-US"/>
        </a:p>
      </dgm:t>
    </dgm:pt>
    <dgm:pt modelId="{EEF3F00C-A7B5-4822-B331-CDAB42A145E8}">
      <dgm:prSet custT="1"/>
      <dgm:spPr>
        <a:noFill/>
      </dgm:spPr>
      <dgm:t>
        <a:bodyPr/>
        <a:lstStyle/>
        <a:p>
          <a:pPr>
            <a:lnSpc>
              <a:spcPct val="100000"/>
            </a:lnSpc>
            <a:spcAft>
              <a:spcPts val="0"/>
            </a:spcAft>
          </a:pPr>
          <a:r>
            <a:rPr lang="en-US" sz="2000" dirty="0" smtClean="0">
              <a:solidFill>
                <a:schemeClr val="tx1"/>
              </a:solidFill>
            </a:rPr>
            <a:t>Enhance Targeted Recruitment</a:t>
          </a:r>
          <a:endParaRPr lang="en-US" sz="2000" dirty="0">
            <a:solidFill>
              <a:schemeClr val="tx1"/>
            </a:solidFill>
          </a:endParaRPr>
        </a:p>
      </dgm:t>
    </dgm:pt>
    <dgm:pt modelId="{BA4F3EAE-7221-4A99-922F-69C7F6DD89C4}" type="parTrans" cxnId="{BE992594-C357-4CBE-BDF1-80CB87D8C3D9}">
      <dgm:prSet/>
      <dgm:spPr/>
      <dgm:t>
        <a:bodyPr/>
        <a:lstStyle/>
        <a:p>
          <a:endParaRPr lang="en-US"/>
        </a:p>
      </dgm:t>
    </dgm:pt>
    <dgm:pt modelId="{803F598C-7F07-4919-8F0E-BDFAF556CB5D}" type="sibTrans" cxnId="{BE992594-C357-4CBE-BDF1-80CB87D8C3D9}">
      <dgm:prSet/>
      <dgm:spPr/>
      <dgm:t>
        <a:bodyPr/>
        <a:lstStyle/>
        <a:p>
          <a:endParaRPr lang="en-US"/>
        </a:p>
      </dgm:t>
    </dgm:pt>
    <dgm:pt modelId="{80741FD4-A298-4475-BA89-FC1C292869C3}">
      <dgm:prSet phldrT="[Text]" custT="1"/>
      <dgm:spPr>
        <a:noFill/>
      </dgm:spPr>
      <dgm:t>
        <a:bodyPr/>
        <a:lstStyle/>
        <a:p>
          <a:pPr>
            <a:lnSpc>
              <a:spcPct val="100000"/>
            </a:lnSpc>
            <a:spcAft>
              <a:spcPts val="0"/>
            </a:spcAft>
          </a:pPr>
          <a:r>
            <a:rPr lang="en-US" sz="2000" dirty="0" smtClean="0">
              <a:solidFill>
                <a:schemeClr val="tx1"/>
              </a:solidFill>
            </a:rPr>
            <a:t>Enhance Faculty Quality</a:t>
          </a:r>
          <a:endParaRPr lang="en-US" sz="2000" dirty="0">
            <a:solidFill>
              <a:schemeClr val="tx1"/>
            </a:solidFill>
          </a:endParaRPr>
        </a:p>
      </dgm:t>
    </dgm:pt>
    <dgm:pt modelId="{81199F88-A214-4936-9B28-22616F97289F}" type="parTrans" cxnId="{F29A04A5-D3E4-4D38-89E8-191E5D1F2DAD}">
      <dgm:prSet/>
      <dgm:spPr/>
      <dgm:t>
        <a:bodyPr/>
        <a:lstStyle/>
        <a:p>
          <a:endParaRPr lang="en-US"/>
        </a:p>
      </dgm:t>
    </dgm:pt>
    <dgm:pt modelId="{4AF67214-D81D-4A1B-B2C4-D9DA024F0BFE}" type="sibTrans" cxnId="{F29A04A5-D3E4-4D38-89E8-191E5D1F2DAD}">
      <dgm:prSet/>
      <dgm:spPr/>
      <dgm:t>
        <a:bodyPr/>
        <a:lstStyle/>
        <a:p>
          <a:endParaRPr lang="en-US"/>
        </a:p>
      </dgm:t>
    </dgm:pt>
    <dgm:pt modelId="{141BEACF-D36E-4540-A260-7F90E2B6DB53}" type="pres">
      <dgm:prSet presAssocID="{CEA9E5A0-D145-47EC-8C78-DC6B79ABC331}" presName="Name0" presStyleCnt="0">
        <dgm:presLayoutVars>
          <dgm:dir/>
          <dgm:animLvl val="lvl"/>
          <dgm:resizeHandles/>
        </dgm:presLayoutVars>
      </dgm:prSet>
      <dgm:spPr/>
      <dgm:t>
        <a:bodyPr/>
        <a:lstStyle/>
        <a:p>
          <a:endParaRPr lang="en-US"/>
        </a:p>
      </dgm:t>
    </dgm:pt>
    <dgm:pt modelId="{7421CFB2-AACA-4A32-80C7-1858E7008F5F}" type="pres">
      <dgm:prSet presAssocID="{F767C1AF-643C-4843-A966-33903420F40E}" presName="linNode" presStyleCnt="0"/>
      <dgm:spPr/>
    </dgm:pt>
    <dgm:pt modelId="{EFBCC139-2156-46BE-B4D9-1961298D0D49}" type="pres">
      <dgm:prSet presAssocID="{F767C1AF-643C-4843-A966-33903420F40E}" presName="parentShp" presStyleLbl="node1" presStyleIdx="0" presStyleCnt="6">
        <dgm:presLayoutVars>
          <dgm:bulletEnabled val="1"/>
        </dgm:presLayoutVars>
      </dgm:prSet>
      <dgm:spPr/>
      <dgm:t>
        <a:bodyPr/>
        <a:lstStyle/>
        <a:p>
          <a:endParaRPr lang="en-US"/>
        </a:p>
      </dgm:t>
    </dgm:pt>
    <dgm:pt modelId="{C678685A-1FA8-4A1D-ACAE-DE6A665C307D}" type="pres">
      <dgm:prSet presAssocID="{F767C1AF-643C-4843-A966-33903420F40E}" presName="childShp" presStyleLbl="bgAccFollowNode1" presStyleIdx="0" presStyleCnt="6">
        <dgm:presLayoutVars>
          <dgm:bulletEnabled val="1"/>
        </dgm:presLayoutVars>
      </dgm:prSet>
      <dgm:spPr/>
      <dgm:t>
        <a:bodyPr/>
        <a:lstStyle/>
        <a:p>
          <a:endParaRPr lang="en-US"/>
        </a:p>
      </dgm:t>
    </dgm:pt>
    <dgm:pt modelId="{57C7FFDB-A8E1-476A-A43C-720D7ADA1A8A}" type="pres">
      <dgm:prSet presAssocID="{F7F682E7-5EF8-4538-B239-67467CB745F1}" presName="spacing" presStyleCnt="0"/>
      <dgm:spPr/>
    </dgm:pt>
    <dgm:pt modelId="{DE755C1C-3C61-459C-9D5B-885561D9640A}" type="pres">
      <dgm:prSet presAssocID="{C8C8575C-A694-423A-B8C5-183A63DCD60C}" presName="linNode" presStyleCnt="0"/>
      <dgm:spPr/>
    </dgm:pt>
    <dgm:pt modelId="{C1AFFF20-BB9C-4E25-860A-BD63AEDD7D8A}" type="pres">
      <dgm:prSet presAssocID="{C8C8575C-A694-423A-B8C5-183A63DCD60C}" presName="parentShp" presStyleLbl="node1" presStyleIdx="1" presStyleCnt="6" custLinFactNeighborY="2732">
        <dgm:presLayoutVars>
          <dgm:bulletEnabled val="1"/>
        </dgm:presLayoutVars>
      </dgm:prSet>
      <dgm:spPr/>
      <dgm:t>
        <a:bodyPr/>
        <a:lstStyle/>
        <a:p>
          <a:endParaRPr lang="en-US"/>
        </a:p>
      </dgm:t>
    </dgm:pt>
    <dgm:pt modelId="{274A7A51-13BB-4A01-A922-1C6A1EB26DC0}" type="pres">
      <dgm:prSet presAssocID="{C8C8575C-A694-423A-B8C5-183A63DCD60C}" presName="childShp" presStyleLbl="bgAccFollowNode1" presStyleIdx="1" presStyleCnt="6">
        <dgm:presLayoutVars>
          <dgm:bulletEnabled val="1"/>
        </dgm:presLayoutVars>
      </dgm:prSet>
      <dgm:spPr/>
      <dgm:t>
        <a:bodyPr/>
        <a:lstStyle/>
        <a:p>
          <a:endParaRPr lang="en-US"/>
        </a:p>
      </dgm:t>
    </dgm:pt>
    <dgm:pt modelId="{1E52DDA1-0A67-428D-8157-B1C698D5D470}" type="pres">
      <dgm:prSet presAssocID="{C0823F50-B64B-4E6A-A4E7-F1F7463EB706}" presName="spacing" presStyleCnt="0"/>
      <dgm:spPr/>
    </dgm:pt>
    <dgm:pt modelId="{3FC1751B-FBD0-41C7-819D-56EE5A1CAD7C}" type="pres">
      <dgm:prSet presAssocID="{84301858-FF0E-4F65-B0A2-31AEAD7A0C4B}" presName="linNode" presStyleCnt="0"/>
      <dgm:spPr/>
    </dgm:pt>
    <dgm:pt modelId="{14735FDA-75FB-44E9-B902-128C54CDCD92}" type="pres">
      <dgm:prSet presAssocID="{84301858-FF0E-4F65-B0A2-31AEAD7A0C4B}" presName="parentShp" presStyleLbl="node1" presStyleIdx="2" presStyleCnt="6">
        <dgm:presLayoutVars>
          <dgm:bulletEnabled val="1"/>
        </dgm:presLayoutVars>
      </dgm:prSet>
      <dgm:spPr/>
      <dgm:t>
        <a:bodyPr/>
        <a:lstStyle/>
        <a:p>
          <a:endParaRPr lang="en-US"/>
        </a:p>
      </dgm:t>
    </dgm:pt>
    <dgm:pt modelId="{11E34BCA-3C8D-4455-B752-F267FE5549A8}" type="pres">
      <dgm:prSet presAssocID="{84301858-FF0E-4F65-B0A2-31AEAD7A0C4B}" presName="childShp" presStyleLbl="bgAccFollowNode1" presStyleIdx="2" presStyleCnt="6">
        <dgm:presLayoutVars>
          <dgm:bulletEnabled val="1"/>
        </dgm:presLayoutVars>
      </dgm:prSet>
      <dgm:spPr>
        <a:noFill/>
      </dgm:spPr>
    </dgm:pt>
    <dgm:pt modelId="{29D5BF56-8E19-42F8-9867-7CD7FC3D4487}" type="pres">
      <dgm:prSet presAssocID="{2A39E65C-1254-41A1-8C0F-8796111FBC81}" presName="spacing" presStyleCnt="0"/>
      <dgm:spPr/>
    </dgm:pt>
    <dgm:pt modelId="{6FE88E2B-B823-4523-B8B3-B78770FD2E01}" type="pres">
      <dgm:prSet presAssocID="{57A197FA-A3AC-4760-B278-AD464A97E416}" presName="linNode" presStyleCnt="0"/>
      <dgm:spPr/>
    </dgm:pt>
    <dgm:pt modelId="{711B3BB5-B9FC-4711-90DC-46DA1B0F31CA}" type="pres">
      <dgm:prSet presAssocID="{57A197FA-A3AC-4760-B278-AD464A97E416}" presName="parentShp" presStyleLbl="node1" presStyleIdx="3" presStyleCnt="6">
        <dgm:presLayoutVars>
          <dgm:bulletEnabled val="1"/>
        </dgm:presLayoutVars>
      </dgm:prSet>
      <dgm:spPr/>
      <dgm:t>
        <a:bodyPr/>
        <a:lstStyle/>
        <a:p>
          <a:endParaRPr lang="en-US"/>
        </a:p>
      </dgm:t>
    </dgm:pt>
    <dgm:pt modelId="{19C9CB0D-DD7D-415C-B91A-4A86081CBA0B}" type="pres">
      <dgm:prSet presAssocID="{57A197FA-A3AC-4760-B278-AD464A97E416}" presName="childShp" presStyleLbl="bgAccFollowNode1" presStyleIdx="3" presStyleCnt="6" custScaleX="100617" custLinFactNeighborX="-463" custLinFactNeighborY="-1902">
        <dgm:presLayoutVars>
          <dgm:bulletEnabled val="1"/>
        </dgm:presLayoutVars>
      </dgm:prSet>
      <dgm:spPr/>
      <dgm:t>
        <a:bodyPr/>
        <a:lstStyle/>
        <a:p>
          <a:endParaRPr lang="en-US"/>
        </a:p>
      </dgm:t>
    </dgm:pt>
    <dgm:pt modelId="{E3F1B3FE-D1A0-495C-8CAF-7CFC917BA71C}" type="pres">
      <dgm:prSet presAssocID="{7CD03A94-FFA1-4B99-A851-3786EF632F87}" presName="spacing" presStyleCnt="0"/>
      <dgm:spPr/>
    </dgm:pt>
    <dgm:pt modelId="{4A412783-F84D-49A9-896E-5A708403FE95}" type="pres">
      <dgm:prSet presAssocID="{C03C6913-DC9B-4DBC-B8B8-2C735C7F4300}" presName="linNode" presStyleCnt="0"/>
      <dgm:spPr/>
    </dgm:pt>
    <dgm:pt modelId="{0C840963-FDDF-4A9D-825F-05CCEF5BF04C}" type="pres">
      <dgm:prSet presAssocID="{C03C6913-DC9B-4DBC-B8B8-2C735C7F4300}" presName="parentShp" presStyleLbl="node1" presStyleIdx="4" presStyleCnt="6">
        <dgm:presLayoutVars>
          <dgm:bulletEnabled val="1"/>
        </dgm:presLayoutVars>
      </dgm:prSet>
      <dgm:spPr/>
      <dgm:t>
        <a:bodyPr/>
        <a:lstStyle/>
        <a:p>
          <a:endParaRPr lang="en-US"/>
        </a:p>
      </dgm:t>
    </dgm:pt>
    <dgm:pt modelId="{2F9A79B8-6CC0-4A0B-B9EC-17B14696D075}" type="pres">
      <dgm:prSet presAssocID="{C03C6913-DC9B-4DBC-B8B8-2C735C7F4300}" presName="childShp" presStyleLbl="bgAccFollowNode1" presStyleIdx="4" presStyleCnt="6">
        <dgm:presLayoutVars>
          <dgm:bulletEnabled val="1"/>
        </dgm:presLayoutVars>
      </dgm:prSet>
      <dgm:spPr/>
      <dgm:t>
        <a:bodyPr/>
        <a:lstStyle/>
        <a:p>
          <a:endParaRPr lang="en-US"/>
        </a:p>
      </dgm:t>
    </dgm:pt>
    <dgm:pt modelId="{EAF97537-93EA-42D4-A538-E43CE68FF03D}" type="pres">
      <dgm:prSet presAssocID="{DCCEA899-8225-4AEF-8EC8-447E652B6A12}" presName="spacing" presStyleCnt="0"/>
      <dgm:spPr/>
    </dgm:pt>
    <dgm:pt modelId="{A7FBA905-BC48-4420-805B-266CDEA2E28D}" type="pres">
      <dgm:prSet presAssocID="{861F2438-A68E-4A53-B983-3EF0F966796F}" presName="linNode" presStyleCnt="0"/>
      <dgm:spPr/>
    </dgm:pt>
    <dgm:pt modelId="{6CEC3905-81FD-41F1-8F84-E237E240AAF1}" type="pres">
      <dgm:prSet presAssocID="{861F2438-A68E-4A53-B983-3EF0F966796F}" presName="parentShp" presStyleLbl="node1" presStyleIdx="5" presStyleCnt="6" custLinFactNeighborX="-1543" custLinFactNeighborY="-6536">
        <dgm:presLayoutVars>
          <dgm:bulletEnabled val="1"/>
        </dgm:presLayoutVars>
      </dgm:prSet>
      <dgm:spPr/>
      <dgm:t>
        <a:bodyPr/>
        <a:lstStyle/>
        <a:p>
          <a:endParaRPr lang="en-US"/>
        </a:p>
      </dgm:t>
    </dgm:pt>
    <dgm:pt modelId="{E37DF9FA-98AF-4838-9EAB-86A26EE8235A}" type="pres">
      <dgm:prSet presAssocID="{861F2438-A68E-4A53-B983-3EF0F966796F}" presName="childShp" presStyleLbl="bgAccFollowNode1" presStyleIdx="5" presStyleCnt="6">
        <dgm:presLayoutVars>
          <dgm:bulletEnabled val="1"/>
        </dgm:presLayoutVars>
      </dgm:prSet>
      <dgm:spPr/>
      <dgm:t>
        <a:bodyPr/>
        <a:lstStyle/>
        <a:p>
          <a:endParaRPr lang="en-US"/>
        </a:p>
      </dgm:t>
    </dgm:pt>
  </dgm:ptLst>
  <dgm:cxnLst>
    <dgm:cxn modelId="{DAFE49D4-50F0-4112-B51B-25109FEC6CB7}" srcId="{CEA9E5A0-D145-47EC-8C78-DC6B79ABC331}" destId="{F767C1AF-643C-4843-A966-33903420F40E}" srcOrd="0" destOrd="0" parTransId="{B3C562A5-D643-425A-9EDB-A274C27E0649}" sibTransId="{F7F682E7-5EF8-4538-B239-67467CB745F1}"/>
    <dgm:cxn modelId="{B6AA9A89-2E43-4DA9-B002-F40420AE6758}" type="presOf" srcId="{7032F25D-59E2-49AD-85CA-8209960C3F86}" destId="{274A7A51-13BB-4A01-A922-1C6A1EB26DC0}" srcOrd="0" destOrd="1" presId="urn:microsoft.com/office/officeart/2005/8/layout/vList6"/>
    <dgm:cxn modelId="{81C07E14-F5FC-40FF-BE13-B7A9BA198FF3}" srcId="{C8C8575C-A694-423A-B8C5-183A63DCD60C}" destId="{643DB1BB-DE1C-47A3-BDF8-D4904A421265}" srcOrd="3" destOrd="0" parTransId="{C5EFF24B-358E-4840-887D-32A0A7569F7C}" sibTransId="{D0F24F1C-960F-40B4-B738-B970BE48AAB8}"/>
    <dgm:cxn modelId="{BE992594-C357-4CBE-BDF1-80CB87D8C3D9}" srcId="{861F2438-A68E-4A53-B983-3EF0F966796F}" destId="{EEF3F00C-A7B5-4822-B331-CDAB42A145E8}" srcOrd="0" destOrd="0" parTransId="{BA4F3EAE-7221-4A99-922F-69C7F6DD89C4}" sibTransId="{803F598C-7F07-4919-8F0E-BDFAF556CB5D}"/>
    <dgm:cxn modelId="{E45ADD16-1FF3-401E-9C38-CACC8AF12772}" type="presOf" srcId="{C03C6913-DC9B-4DBC-B8B8-2C735C7F4300}" destId="{0C840963-FDDF-4A9D-825F-05CCEF5BF04C}" srcOrd="0" destOrd="0" presId="urn:microsoft.com/office/officeart/2005/8/layout/vList6"/>
    <dgm:cxn modelId="{654E7528-93AD-41F1-8339-591115B966DE}" srcId="{CEA9E5A0-D145-47EC-8C78-DC6B79ABC331}" destId="{57A197FA-A3AC-4760-B278-AD464A97E416}" srcOrd="3" destOrd="0" parTransId="{24E810FE-A167-4EC8-8035-176D8DAF2577}" sibTransId="{7CD03A94-FFA1-4B99-A851-3786EF632F87}"/>
    <dgm:cxn modelId="{10E5B422-5ACB-4E58-84E2-EAA692770EC2}" srcId="{57A197FA-A3AC-4760-B278-AD464A97E416}" destId="{16E81BF3-FA27-475B-9D9B-9405D74EA144}" srcOrd="0" destOrd="0" parTransId="{698D7D77-0D4F-49A0-AD19-87B86D85F645}" sibTransId="{6FB9237F-F4BE-4CF1-BE7C-4493E2FEB5D4}"/>
    <dgm:cxn modelId="{51983DC1-58D9-41F4-84CA-A6BD00530E4E}" type="presOf" srcId="{643DB1BB-DE1C-47A3-BDF8-D4904A421265}" destId="{274A7A51-13BB-4A01-A922-1C6A1EB26DC0}" srcOrd="0" destOrd="3" presId="urn:microsoft.com/office/officeart/2005/8/layout/vList6"/>
    <dgm:cxn modelId="{B27E5B22-C344-45FE-9B1F-1F7ECFC71AFF}" type="presOf" srcId="{EEF3F00C-A7B5-4822-B331-CDAB42A145E8}" destId="{E37DF9FA-98AF-4838-9EAB-86A26EE8235A}" srcOrd="0" destOrd="0" presId="urn:microsoft.com/office/officeart/2005/8/layout/vList6"/>
    <dgm:cxn modelId="{F2D13417-34D4-478D-BB27-EEA3ACE0D33E}" type="presOf" srcId="{60D9EAE4-6E36-4066-B19C-036AC43EA822}" destId="{274A7A51-13BB-4A01-A922-1C6A1EB26DC0}" srcOrd="0" destOrd="4" presId="urn:microsoft.com/office/officeart/2005/8/layout/vList6"/>
    <dgm:cxn modelId="{0E3F39C2-286F-4951-B196-B7F6841965F1}" srcId="{C03C6913-DC9B-4DBC-B8B8-2C735C7F4300}" destId="{F02F350A-CA18-4EE7-A50A-E860780D070A}" srcOrd="0" destOrd="0" parTransId="{CAC01430-4B89-44D6-96C6-55AD75531B7F}" sibTransId="{C942A138-5282-4968-A61C-719764B519D8}"/>
    <dgm:cxn modelId="{0E75D39E-C9E6-49F3-884C-BA662B8F3DEA}" type="presOf" srcId="{57A197FA-A3AC-4760-B278-AD464A97E416}" destId="{711B3BB5-B9FC-4711-90DC-46DA1B0F31CA}" srcOrd="0" destOrd="0" presId="urn:microsoft.com/office/officeart/2005/8/layout/vList6"/>
    <dgm:cxn modelId="{CB5ECF58-23A4-4123-A2FB-C06984CF1F86}" type="presOf" srcId="{861F2438-A68E-4A53-B983-3EF0F966796F}" destId="{6CEC3905-81FD-41F1-8F84-E237E240AAF1}" srcOrd="0" destOrd="0" presId="urn:microsoft.com/office/officeart/2005/8/layout/vList6"/>
    <dgm:cxn modelId="{D9FAD68D-0CB2-4921-A471-94FFF48BEFCB}" type="presOf" srcId="{CEA9E5A0-D145-47EC-8C78-DC6B79ABC331}" destId="{141BEACF-D36E-4540-A260-7F90E2B6DB53}" srcOrd="0" destOrd="0" presId="urn:microsoft.com/office/officeart/2005/8/layout/vList6"/>
    <dgm:cxn modelId="{CD079521-18C1-4DC5-AD31-554F312C2DFB}" type="presOf" srcId="{84301858-FF0E-4F65-B0A2-31AEAD7A0C4B}" destId="{14735FDA-75FB-44E9-B902-128C54CDCD92}" srcOrd="0" destOrd="0" presId="urn:microsoft.com/office/officeart/2005/8/layout/vList6"/>
    <dgm:cxn modelId="{510AEDEE-A3BC-4E16-91AC-3A14D2DFFF69}" srcId="{C8C8575C-A694-423A-B8C5-183A63DCD60C}" destId="{7032F25D-59E2-49AD-85CA-8209960C3F86}" srcOrd="1" destOrd="0" parTransId="{DC10F8A4-D772-4C04-8A9C-63FE35F470CD}" sibTransId="{9116FAFF-56F8-4B20-A430-3E4DBD40304D}"/>
    <dgm:cxn modelId="{A5EC5C06-94AF-4E8E-8662-27B728B1162B}" srcId="{CEA9E5A0-D145-47EC-8C78-DC6B79ABC331}" destId="{C03C6913-DC9B-4DBC-B8B8-2C735C7F4300}" srcOrd="4" destOrd="0" parTransId="{982E32AB-7E96-4F63-8101-17FC70F83BFF}" sibTransId="{DCCEA899-8225-4AEF-8EC8-447E652B6A12}"/>
    <dgm:cxn modelId="{2E3615D6-5AF9-483F-B8E7-AA676168564E}" type="presOf" srcId="{F02F350A-CA18-4EE7-A50A-E860780D070A}" destId="{2F9A79B8-6CC0-4A0B-B9EC-17B14696D075}" srcOrd="0" destOrd="0" presId="urn:microsoft.com/office/officeart/2005/8/layout/vList6"/>
    <dgm:cxn modelId="{B4770F69-D970-4704-BE2D-B90D8E0C58B3}" type="presOf" srcId="{873BC263-4992-4E57-9885-F0805D4C653F}" destId="{274A7A51-13BB-4A01-A922-1C6A1EB26DC0}" srcOrd="0" destOrd="2" presId="urn:microsoft.com/office/officeart/2005/8/layout/vList6"/>
    <dgm:cxn modelId="{C7587641-0205-4038-8B35-1C3471803295}" type="presOf" srcId="{D7BCADFB-46EF-4BDB-8BB7-3759E434211D}" destId="{C678685A-1FA8-4A1D-ACAE-DE6A665C307D}" srcOrd="0" destOrd="0" presId="urn:microsoft.com/office/officeart/2005/8/layout/vList6"/>
    <dgm:cxn modelId="{5A224EAF-58CF-4297-A8A7-2A33CEA5D4B6}" srcId="{F767C1AF-643C-4843-A966-33903420F40E}" destId="{D7BCADFB-46EF-4BDB-8BB7-3759E434211D}" srcOrd="0" destOrd="0" parTransId="{63EAF528-14DB-4B28-8C98-07C963A6D93C}" sibTransId="{2DD9270C-B133-477D-A2AB-F639E2A8B295}"/>
    <dgm:cxn modelId="{80020001-CE52-464A-8BD9-26EBE10E69E3}" type="presOf" srcId="{80741FD4-A298-4475-BA89-FC1C292869C3}" destId="{274A7A51-13BB-4A01-A922-1C6A1EB26DC0}" srcOrd="0" destOrd="0" presId="urn:microsoft.com/office/officeart/2005/8/layout/vList6"/>
    <dgm:cxn modelId="{C5BEBC85-7BB0-4F43-87B4-B5716DCF72BD}" srcId="{CEA9E5A0-D145-47EC-8C78-DC6B79ABC331}" destId="{84301858-FF0E-4F65-B0A2-31AEAD7A0C4B}" srcOrd="2" destOrd="0" parTransId="{CC730FC9-AA0C-4F8B-A328-7D711FF0807A}" sibTransId="{2A39E65C-1254-41A1-8C0F-8796111FBC81}"/>
    <dgm:cxn modelId="{0B65F930-A386-4045-A3FB-7D83670A0BC7}" srcId="{C8C8575C-A694-423A-B8C5-183A63DCD60C}" destId="{873BC263-4992-4E57-9885-F0805D4C653F}" srcOrd="2" destOrd="0" parTransId="{ED7E5403-44AA-417F-A7FD-43138C2DF883}" sibTransId="{9A98C86E-882F-4BE5-91CF-389A41C6C23B}"/>
    <dgm:cxn modelId="{2FE9DCA5-9AF5-49D9-B504-BBA67F129CD9}" type="presOf" srcId="{F767C1AF-643C-4843-A966-33903420F40E}" destId="{EFBCC139-2156-46BE-B4D9-1961298D0D49}" srcOrd="0" destOrd="0" presId="urn:microsoft.com/office/officeart/2005/8/layout/vList6"/>
    <dgm:cxn modelId="{E12F7C8D-58E0-41FB-9A12-8D35B68B3819}" type="presOf" srcId="{16E81BF3-FA27-475B-9D9B-9405D74EA144}" destId="{19C9CB0D-DD7D-415C-B91A-4A86081CBA0B}" srcOrd="0" destOrd="0" presId="urn:microsoft.com/office/officeart/2005/8/layout/vList6"/>
    <dgm:cxn modelId="{61C77AEE-5CFE-4AC6-9B49-FAC28383FEF6}" srcId="{CEA9E5A0-D145-47EC-8C78-DC6B79ABC331}" destId="{861F2438-A68E-4A53-B983-3EF0F966796F}" srcOrd="5" destOrd="0" parTransId="{884C8D56-21C1-4FFD-8ED1-238D84DC8A02}" sibTransId="{0A42D5C1-877C-46A1-9C10-6D5A204514F1}"/>
    <dgm:cxn modelId="{FD54C70B-A7DA-40BE-9B0F-F8AFDBD2A3D9}" srcId="{C8C8575C-A694-423A-B8C5-183A63DCD60C}" destId="{60D9EAE4-6E36-4066-B19C-036AC43EA822}" srcOrd="4" destOrd="0" parTransId="{8E62B808-CC4F-4B6F-8A4A-061B82E4D134}" sibTransId="{8EFB3797-A9EC-4DBB-9789-FF569240F78F}"/>
    <dgm:cxn modelId="{B19C687C-76A4-4685-AFC2-F11CA8A20D57}" srcId="{CEA9E5A0-D145-47EC-8C78-DC6B79ABC331}" destId="{C8C8575C-A694-423A-B8C5-183A63DCD60C}" srcOrd="1" destOrd="0" parTransId="{40FE2A29-97E0-4D10-AB92-7B9FB1E50C4E}" sibTransId="{C0823F50-B64B-4E6A-A4E7-F1F7463EB706}"/>
    <dgm:cxn modelId="{F29A04A5-D3E4-4D38-89E8-191E5D1F2DAD}" srcId="{C8C8575C-A694-423A-B8C5-183A63DCD60C}" destId="{80741FD4-A298-4475-BA89-FC1C292869C3}" srcOrd="0" destOrd="0" parTransId="{81199F88-A214-4936-9B28-22616F97289F}" sibTransId="{4AF67214-D81D-4A1B-B2C4-D9DA024F0BFE}"/>
    <dgm:cxn modelId="{9793F23B-67EA-4946-866F-A4DD532A4AD4}" type="presOf" srcId="{C8C8575C-A694-423A-B8C5-183A63DCD60C}" destId="{C1AFFF20-BB9C-4E25-860A-BD63AEDD7D8A}" srcOrd="0" destOrd="0" presId="urn:microsoft.com/office/officeart/2005/8/layout/vList6"/>
    <dgm:cxn modelId="{C25D9CA8-48AA-4946-A282-AE0DD22D60FA}" type="presParOf" srcId="{141BEACF-D36E-4540-A260-7F90E2B6DB53}" destId="{7421CFB2-AACA-4A32-80C7-1858E7008F5F}" srcOrd="0" destOrd="0" presId="urn:microsoft.com/office/officeart/2005/8/layout/vList6"/>
    <dgm:cxn modelId="{6861507D-37B0-4CD3-9EA6-795E359C594C}" type="presParOf" srcId="{7421CFB2-AACA-4A32-80C7-1858E7008F5F}" destId="{EFBCC139-2156-46BE-B4D9-1961298D0D49}" srcOrd="0" destOrd="0" presId="urn:microsoft.com/office/officeart/2005/8/layout/vList6"/>
    <dgm:cxn modelId="{0E03EAA8-0220-4B21-BF7F-CD4FCDA4D8D1}" type="presParOf" srcId="{7421CFB2-AACA-4A32-80C7-1858E7008F5F}" destId="{C678685A-1FA8-4A1D-ACAE-DE6A665C307D}" srcOrd="1" destOrd="0" presId="urn:microsoft.com/office/officeart/2005/8/layout/vList6"/>
    <dgm:cxn modelId="{38637891-03E2-4349-87EB-1BBD5947494F}" type="presParOf" srcId="{141BEACF-D36E-4540-A260-7F90E2B6DB53}" destId="{57C7FFDB-A8E1-476A-A43C-720D7ADA1A8A}" srcOrd="1" destOrd="0" presId="urn:microsoft.com/office/officeart/2005/8/layout/vList6"/>
    <dgm:cxn modelId="{EB106B4D-6AD8-41E0-A225-C58041FFABF0}" type="presParOf" srcId="{141BEACF-D36E-4540-A260-7F90E2B6DB53}" destId="{DE755C1C-3C61-459C-9D5B-885561D9640A}" srcOrd="2" destOrd="0" presId="urn:microsoft.com/office/officeart/2005/8/layout/vList6"/>
    <dgm:cxn modelId="{9262BFCC-3ACB-48E2-A09A-4A831946E5F6}" type="presParOf" srcId="{DE755C1C-3C61-459C-9D5B-885561D9640A}" destId="{C1AFFF20-BB9C-4E25-860A-BD63AEDD7D8A}" srcOrd="0" destOrd="0" presId="urn:microsoft.com/office/officeart/2005/8/layout/vList6"/>
    <dgm:cxn modelId="{06CB0EF8-7551-45F3-AE53-40CCA1A05B27}" type="presParOf" srcId="{DE755C1C-3C61-459C-9D5B-885561D9640A}" destId="{274A7A51-13BB-4A01-A922-1C6A1EB26DC0}" srcOrd="1" destOrd="0" presId="urn:microsoft.com/office/officeart/2005/8/layout/vList6"/>
    <dgm:cxn modelId="{445FD52D-CF92-44D7-AB76-3BF1CE763EEB}" type="presParOf" srcId="{141BEACF-D36E-4540-A260-7F90E2B6DB53}" destId="{1E52DDA1-0A67-428D-8157-B1C698D5D470}" srcOrd="3" destOrd="0" presId="urn:microsoft.com/office/officeart/2005/8/layout/vList6"/>
    <dgm:cxn modelId="{774F8D1D-AF5A-41B1-A5CE-4F28FD0C6496}" type="presParOf" srcId="{141BEACF-D36E-4540-A260-7F90E2B6DB53}" destId="{3FC1751B-FBD0-41C7-819D-56EE5A1CAD7C}" srcOrd="4" destOrd="0" presId="urn:microsoft.com/office/officeart/2005/8/layout/vList6"/>
    <dgm:cxn modelId="{DD71CBB1-52C8-4E90-B633-7F9B2D2C3ACB}" type="presParOf" srcId="{3FC1751B-FBD0-41C7-819D-56EE5A1CAD7C}" destId="{14735FDA-75FB-44E9-B902-128C54CDCD92}" srcOrd="0" destOrd="0" presId="urn:microsoft.com/office/officeart/2005/8/layout/vList6"/>
    <dgm:cxn modelId="{9C5C1B1D-8603-4839-AECB-5A0BD0066C4B}" type="presParOf" srcId="{3FC1751B-FBD0-41C7-819D-56EE5A1CAD7C}" destId="{11E34BCA-3C8D-4455-B752-F267FE5549A8}" srcOrd="1" destOrd="0" presId="urn:microsoft.com/office/officeart/2005/8/layout/vList6"/>
    <dgm:cxn modelId="{1A2E2B97-C74A-4D8A-8194-84AC6BBF3E79}" type="presParOf" srcId="{141BEACF-D36E-4540-A260-7F90E2B6DB53}" destId="{29D5BF56-8E19-42F8-9867-7CD7FC3D4487}" srcOrd="5" destOrd="0" presId="urn:microsoft.com/office/officeart/2005/8/layout/vList6"/>
    <dgm:cxn modelId="{B624373E-9E9C-4E76-BA62-E82A6E14E12D}" type="presParOf" srcId="{141BEACF-D36E-4540-A260-7F90E2B6DB53}" destId="{6FE88E2B-B823-4523-B8B3-B78770FD2E01}" srcOrd="6" destOrd="0" presId="urn:microsoft.com/office/officeart/2005/8/layout/vList6"/>
    <dgm:cxn modelId="{5246F268-CC7C-4C48-889D-08CF20880915}" type="presParOf" srcId="{6FE88E2B-B823-4523-B8B3-B78770FD2E01}" destId="{711B3BB5-B9FC-4711-90DC-46DA1B0F31CA}" srcOrd="0" destOrd="0" presId="urn:microsoft.com/office/officeart/2005/8/layout/vList6"/>
    <dgm:cxn modelId="{D897F005-2F7F-4313-9128-613E36FFFEED}" type="presParOf" srcId="{6FE88E2B-B823-4523-B8B3-B78770FD2E01}" destId="{19C9CB0D-DD7D-415C-B91A-4A86081CBA0B}" srcOrd="1" destOrd="0" presId="urn:microsoft.com/office/officeart/2005/8/layout/vList6"/>
    <dgm:cxn modelId="{E7BA1EE5-DF5D-44F8-A324-94202F8D1AC5}" type="presParOf" srcId="{141BEACF-D36E-4540-A260-7F90E2B6DB53}" destId="{E3F1B3FE-D1A0-495C-8CAF-7CFC917BA71C}" srcOrd="7" destOrd="0" presId="urn:microsoft.com/office/officeart/2005/8/layout/vList6"/>
    <dgm:cxn modelId="{BC47F80C-562B-495C-B742-8CA7BCBF4A6D}" type="presParOf" srcId="{141BEACF-D36E-4540-A260-7F90E2B6DB53}" destId="{4A412783-F84D-49A9-896E-5A708403FE95}" srcOrd="8" destOrd="0" presId="urn:microsoft.com/office/officeart/2005/8/layout/vList6"/>
    <dgm:cxn modelId="{F6FADC51-E0FF-4115-9BB6-6A61558589C1}" type="presParOf" srcId="{4A412783-F84D-49A9-896E-5A708403FE95}" destId="{0C840963-FDDF-4A9D-825F-05CCEF5BF04C}" srcOrd="0" destOrd="0" presId="urn:microsoft.com/office/officeart/2005/8/layout/vList6"/>
    <dgm:cxn modelId="{73F0DCC2-9CCC-4603-9B61-B3E5C66D740F}" type="presParOf" srcId="{4A412783-F84D-49A9-896E-5A708403FE95}" destId="{2F9A79B8-6CC0-4A0B-B9EC-17B14696D075}" srcOrd="1" destOrd="0" presId="urn:microsoft.com/office/officeart/2005/8/layout/vList6"/>
    <dgm:cxn modelId="{9BA54F31-8749-4E48-A7A0-3967C4989BD4}" type="presParOf" srcId="{141BEACF-D36E-4540-A260-7F90E2B6DB53}" destId="{EAF97537-93EA-42D4-A538-E43CE68FF03D}" srcOrd="9" destOrd="0" presId="urn:microsoft.com/office/officeart/2005/8/layout/vList6"/>
    <dgm:cxn modelId="{40DE7904-CE9B-4350-AB8F-6833B4A6EE5A}" type="presParOf" srcId="{141BEACF-D36E-4540-A260-7F90E2B6DB53}" destId="{A7FBA905-BC48-4420-805B-266CDEA2E28D}" srcOrd="10" destOrd="0" presId="urn:microsoft.com/office/officeart/2005/8/layout/vList6"/>
    <dgm:cxn modelId="{66628BCA-D457-4018-BE10-B8D6CC6DD9ED}" type="presParOf" srcId="{A7FBA905-BC48-4420-805B-266CDEA2E28D}" destId="{6CEC3905-81FD-41F1-8F84-E237E240AAF1}" srcOrd="0" destOrd="0" presId="urn:microsoft.com/office/officeart/2005/8/layout/vList6"/>
    <dgm:cxn modelId="{6FD659BC-0CFB-4E60-A735-8C9A459AAADA}" type="presParOf" srcId="{A7FBA905-BC48-4420-805B-266CDEA2E28D}" destId="{E37DF9FA-98AF-4838-9EAB-86A26EE8235A}"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B54C5F-D37F-4F96-959E-403B2CD454B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339E2C24-670C-46E0-A0A7-940B8E30979E}">
      <dgm:prSet phldrT="[Text]" custT="1"/>
      <dgm:spPr/>
      <dgm:t>
        <a:bodyPr/>
        <a:lstStyle/>
        <a:p>
          <a:r>
            <a:rPr lang="en-US" sz="3600" b="1" dirty="0" smtClean="0">
              <a:solidFill>
                <a:schemeClr val="tx1"/>
              </a:solidFill>
            </a:rPr>
            <a:t>Strategic Priority</a:t>
          </a:r>
          <a:endParaRPr lang="en-US" sz="3600" b="1" dirty="0">
            <a:solidFill>
              <a:schemeClr val="tx1"/>
            </a:solidFill>
          </a:endParaRPr>
        </a:p>
      </dgm:t>
    </dgm:pt>
    <dgm:pt modelId="{9C71AEF5-E891-4725-BCB9-17FF4E1A71D0}" type="parTrans" cxnId="{E52503F4-4BC6-41AE-B7CE-26F4454BD0C5}">
      <dgm:prSet/>
      <dgm:spPr/>
      <dgm:t>
        <a:bodyPr/>
        <a:lstStyle/>
        <a:p>
          <a:endParaRPr lang="en-US"/>
        </a:p>
      </dgm:t>
    </dgm:pt>
    <dgm:pt modelId="{72910D30-CF9E-4F2A-9315-8689F35DA02D}" type="sibTrans" cxnId="{E52503F4-4BC6-41AE-B7CE-26F4454BD0C5}">
      <dgm:prSet/>
      <dgm:spPr/>
      <dgm:t>
        <a:bodyPr/>
        <a:lstStyle/>
        <a:p>
          <a:endParaRPr lang="en-US"/>
        </a:p>
      </dgm:t>
    </dgm:pt>
    <dgm:pt modelId="{32D71FBF-F47E-41AB-A696-29D6AE2499EA}">
      <dgm:prSet phldrT="[Text]" custT="1"/>
      <dgm:spPr/>
      <dgm:t>
        <a:bodyPr/>
        <a:lstStyle/>
        <a:p>
          <a:r>
            <a:rPr lang="en-US" sz="2600" b="1" dirty="0" smtClean="0">
              <a:solidFill>
                <a:schemeClr val="tx1"/>
              </a:solidFill>
            </a:rPr>
            <a:t>Performance Measures</a:t>
          </a:r>
        </a:p>
        <a:p>
          <a:r>
            <a:rPr lang="en-US" sz="2000" dirty="0" smtClean="0">
              <a:solidFill>
                <a:schemeClr val="tx1"/>
              </a:solidFill>
            </a:rPr>
            <a:t>Baseline: 2010</a:t>
          </a:r>
        </a:p>
        <a:p>
          <a:r>
            <a:rPr lang="en-US" sz="2000" dirty="0" smtClean="0">
              <a:solidFill>
                <a:schemeClr val="tx1"/>
              </a:solidFill>
            </a:rPr>
            <a:t>Targets:</a:t>
          </a:r>
          <a:endParaRPr lang="en-US" sz="2000" dirty="0">
            <a:solidFill>
              <a:schemeClr val="tx1"/>
            </a:solidFill>
          </a:endParaRPr>
        </a:p>
      </dgm:t>
    </dgm:pt>
    <dgm:pt modelId="{895B712B-33A8-4743-A35D-CAE68366904F}" type="parTrans" cxnId="{005A8ACC-9A44-4F9B-9296-31F67CC9B9D6}">
      <dgm:prSet/>
      <dgm:spPr/>
      <dgm:t>
        <a:bodyPr/>
        <a:lstStyle/>
        <a:p>
          <a:endParaRPr lang="en-US"/>
        </a:p>
      </dgm:t>
    </dgm:pt>
    <dgm:pt modelId="{AA2BB2BE-A2D7-40AD-8789-A4D17AA12963}" type="sibTrans" cxnId="{005A8ACC-9A44-4F9B-9296-31F67CC9B9D6}">
      <dgm:prSet/>
      <dgm:spPr/>
      <dgm:t>
        <a:bodyPr/>
        <a:lstStyle/>
        <a:p>
          <a:endParaRPr lang="en-US"/>
        </a:p>
      </dgm:t>
    </dgm:pt>
    <dgm:pt modelId="{B2A09B38-01DD-4755-8F81-28DB0DCEFC6D}">
      <dgm:prSet phldrT="[Text]" custT="1"/>
      <dgm:spPr/>
      <dgm:t>
        <a:bodyPr/>
        <a:lstStyle/>
        <a:p>
          <a:r>
            <a:rPr lang="en-US" sz="2600" b="1" dirty="0" smtClean="0">
              <a:solidFill>
                <a:schemeClr val="tx1"/>
              </a:solidFill>
            </a:rPr>
            <a:t>Strategic Initiatives</a:t>
          </a:r>
        </a:p>
        <a:p>
          <a:r>
            <a:rPr lang="en-US" sz="2000" dirty="0" smtClean="0">
              <a:solidFill>
                <a:schemeClr val="tx1"/>
              </a:solidFill>
            </a:rPr>
            <a:t>2012-2015</a:t>
          </a:r>
          <a:endParaRPr lang="en-US" sz="2000" dirty="0">
            <a:solidFill>
              <a:schemeClr val="tx1"/>
            </a:solidFill>
          </a:endParaRPr>
        </a:p>
      </dgm:t>
    </dgm:pt>
    <dgm:pt modelId="{D7A0340C-9803-442D-95EB-B6C6A2E15B55}" type="parTrans" cxnId="{C302DD0B-642F-4D27-BBA7-47F893C2AF48}">
      <dgm:prSet/>
      <dgm:spPr/>
      <dgm:t>
        <a:bodyPr/>
        <a:lstStyle/>
        <a:p>
          <a:endParaRPr lang="en-US"/>
        </a:p>
      </dgm:t>
    </dgm:pt>
    <dgm:pt modelId="{24E9F40E-C4AE-484D-A607-9D50B8546774}" type="sibTrans" cxnId="{C302DD0B-642F-4D27-BBA7-47F893C2AF48}">
      <dgm:prSet/>
      <dgm:spPr/>
      <dgm:t>
        <a:bodyPr/>
        <a:lstStyle/>
        <a:p>
          <a:endParaRPr lang="en-US"/>
        </a:p>
      </dgm:t>
    </dgm:pt>
    <dgm:pt modelId="{28C2C1BD-4808-4333-BB6E-0CD8AB49118C}">
      <dgm:prSet phldrT="[Text]"/>
      <dgm:spPr/>
      <dgm:t>
        <a:bodyPr/>
        <a:lstStyle/>
        <a:p>
          <a:r>
            <a:rPr lang="en-US" sz="2000" dirty="0" smtClean="0">
              <a:solidFill>
                <a:schemeClr val="tx1"/>
              </a:solidFill>
            </a:rPr>
            <a:t>2015</a:t>
          </a:r>
          <a:endParaRPr lang="en-US" sz="2000" dirty="0">
            <a:solidFill>
              <a:schemeClr val="tx1"/>
            </a:solidFill>
          </a:endParaRPr>
        </a:p>
      </dgm:t>
    </dgm:pt>
    <dgm:pt modelId="{629A4E55-0CFB-4478-9250-CB971AFB874B}" type="parTrans" cxnId="{C3B414B9-13BB-414B-AF0A-B539CBED9A05}">
      <dgm:prSet/>
      <dgm:spPr/>
      <dgm:t>
        <a:bodyPr/>
        <a:lstStyle/>
        <a:p>
          <a:endParaRPr lang="en-US"/>
        </a:p>
      </dgm:t>
    </dgm:pt>
    <dgm:pt modelId="{8912682C-814D-4DAE-B170-ADA120BF00E6}" type="sibTrans" cxnId="{C3B414B9-13BB-414B-AF0A-B539CBED9A05}">
      <dgm:prSet/>
      <dgm:spPr/>
      <dgm:t>
        <a:bodyPr/>
        <a:lstStyle/>
        <a:p>
          <a:endParaRPr lang="en-US"/>
        </a:p>
      </dgm:t>
    </dgm:pt>
    <dgm:pt modelId="{3F463E90-03DD-468B-8C44-3D3BA2F8FB95}">
      <dgm:prSet phldrT="[Text]"/>
      <dgm:spPr/>
      <dgm:t>
        <a:bodyPr/>
        <a:lstStyle/>
        <a:p>
          <a:r>
            <a:rPr lang="en-US" sz="2000" dirty="0" smtClean="0">
              <a:solidFill>
                <a:schemeClr val="tx1"/>
              </a:solidFill>
            </a:rPr>
            <a:t>2020</a:t>
          </a:r>
          <a:endParaRPr lang="en-US" sz="2000" dirty="0">
            <a:solidFill>
              <a:schemeClr val="tx1"/>
            </a:solidFill>
          </a:endParaRPr>
        </a:p>
      </dgm:t>
    </dgm:pt>
    <dgm:pt modelId="{D7CD0511-3E02-4AD1-8581-69783CC20A36}" type="parTrans" cxnId="{4AFE73CA-5725-4856-99E0-F59FCAAC4135}">
      <dgm:prSet/>
      <dgm:spPr/>
      <dgm:t>
        <a:bodyPr/>
        <a:lstStyle/>
        <a:p>
          <a:endParaRPr lang="en-US"/>
        </a:p>
      </dgm:t>
    </dgm:pt>
    <dgm:pt modelId="{72388B13-386A-418C-A52E-67933118B9D0}" type="sibTrans" cxnId="{4AFE73CA-5725-4856-99E0-F59FCAAC4135}">
      <dgm:prSet/>
      <dgm:spPr/>
      <dgm:t>
        <a:bodyPr/>
        <a:lstStyle/>
        <a:p>
          <a:endParaRPr lang="en-US"/>
        </a:p>
      </dgm:t>
    </dgm:pt>
    <dgm:pt modelId="{C3D2F4D7-3ED3-4ECF-B0F1-5585D79B5F6B}" type="pres">
      <dgm:prSet presAssocID="{4CB54C5F-D37F-4F96-959E-403B2CD454B1}" presName="Name0" presStyleCnt="0">
        <dgm:presLayoutVars>
          <dgm:dir/>
          <dgm:resizeHandles val="exact"/>
        </dgm:presLayoutVars>
      </dgm:prSet>
      <dgm:spPr/>
      <dgm:t>
        <a:bodyPr/>
        <a:lstStyle/>
        <a:p>
          <a:endParaRPr lang="en-US"/>
        </a:p>
      </dgm:t>
    </dgm:pt>
    <dgm:pt modelId="{7FA22102-DC19-46A2-8E92-1D54E1A1F07F}" type="pres">
      <dgm:prSet presAssocID="{339E2C24-670C-46E0-A0A7-940B8E30979E}" presName="node" presStyleLbl="node1" presStyleIdx="0" presStyleCnt="3" custScaleX="168464" custLinFactNeighborX="63094" custLinFactNeighborY="1852">
        <dgm:presLayoutVars>
          <dgm:bulletEnabled val="1"/>
        </dgm:presLayoutVars>
      </dgm:prSet>
      <dgm:spPr/>
      <dgm:t>
        <a:bodyPr/>
        <a:lstStyle/>
        <a:p>
          <a:endParaRPr lang="en-US"/>
        </a:p>
      </dgm:t>
    </dgm:pt>
    <dgm:pt modelId="{1549A819-6760-4ADC-8D82-615CAEE14704}" type="pres">
      <dgm:prSet presAssocID="{72910D30-CF9E-4F2A-9315-8689F35DA02D}" presName="sibTrans" presStyleCnt="0"/>
      <dgm:spPr/>
    </dgm:pt>
    <dgm:pt modelId="{DAEE985C-378E-49A7-A9FD-4A3E0EE7D80F}" type="pres">
      <dgm:prSet presAssocID="{32D71FBF-F47E-41AB-A696-29D6AE2499EA}" presName="node" presStyleLbl="node1" presStyleIdx="1" presStyleCnt="3" custScaleX="157093">
        <dgm:presLayoutVars>
          <dgm:bulletEnabled val="1"/>
        </dgm:presLayoutVars>
      </dgm:prSet>
      <dgm:spPr/>
      <dgm:t>
        <a:bodyPr/>
        <a:lstStyle/>
        <a:p>
          <a:endParaRPr lang="en-US"/>
        </a:p>
      </dgm:t>
    </dgm:pt>
    <dgm:pt modelId="{82ED6BBC-1425-4E4A-9D18-33FD83AD2ABA}" type="pres">
      <dgm:prSet presAssocID="{AA2BB2BE-A2D7-40AD-8789-A4D17AA12963}" presName="sibTrans" presStyleCnt="0"/>
      <dgm:spPr/>
    </dgm:pt>
    <dgm:pt modelId="{CA0DA83E-C75C-4C0D-AF36-813861913FB2}" type="pres">
      <dgm:prSet presAssocID="{B2A09B38-01DD-4755-8F81-28DB0DCEFC6D}" presName="node" presStyleLbl="node1" presStyleIdx="2" presStyleCnt="3" custScaleX="149921">
        <dgm:presLayoutVars>
          <dgm:bulletEnabled val="1"/>
        </dgm:presLayoutVars>
      </dgm:prSet>
      <dgm:spPr/>
      <dgm:t>
        <a:bodyPr/>
        <a:lstStyle/>
        <a:p>
          <a:endParaRPr lang="en-US"/>
        </a:p>
      </dgm:t>
    </dgm:pt>
  </dgm:ptLst>
  <dgm:cxnLst>
    <dgm:cxn modelId="{4AFE73CA-5725-4856-99E0-F59FCAAC4135}" srcId="{32D71FBF-F47E-41AB-A696-29D6AE2499EA}" destId="{3F463E90-03DD-468B-8C44-3D3BA2F8FB95}" srcOrd="1" destOrd="0" parTransId="{D7CD0511-3E02-4AD1-8581-69783CC20A36}" sibTransId="{72388B13-386A-418C-A52E-67933118B9D0}"/>
    <dgm:cxn modelId="{6DB2D1A1-D754-440A-ABE9-A9E85EF6A4FD}" type="presOf" srcId="{339E2C24-670C-46E0-A0A7-940B8E30979E}" destId="{7FA22102-DC19-46A2-8E92-1D54E1A1F07F}" srcOrd="0" destOrd="0" presId="urn:microsoft.com/office/officeart/2005/8/layout/hList6"/>
    <dgm:cxn modelId="{99978757-F1B8-40FC-A6D7-3C696C103CB3}" type="presOf" srcId="{B2A09B38-01DD-4755-8F81-28DB0DCEFC6D}" destId="{CA0DA83E-C75C-4C0D-AF36-813861913FB2}" srcOrd="0" destOrd="0" presId="urn:microsoft.com/office/officeart/2005/8/layout/hList6"/>
    <dgm:cxn modelId="{C302DD0B-642F-4D27-BBA7-47F893C2AF48}" srcId="{4CB54C5F-D37F-4F96-959E-403B2CD454B1}" destId="{B2A09B38-01DD-4755-8F81-28DB0DCEFC6D}" srcOrd="2" destOrd="0" parTransId="{D7A0340C-9803-442D-95EB-B6C6A2E15B55}" sibTransId="{24E9F40E-C4AE-484D-A607-9D50B8546774}"/>
    <dgm:cxn modelId="{56055154-7FDC-4A1B-9C01-9B8EF1958504}" type="presOf" srcId="{4CB54C5F-D37F-4F96-959E-403B2CD454B1}" destId="{C3D2F4D7-3ED3-4ECF-B0F1-5585D79B5F6B}" srcOrd="0" destOrd="0" presId="urn:microsoft.com/office/officeart/2005/8/layout/hList6"/>
    <dgm:cxn modelId="{C3B414B9-13BB-414B-AF0A-B539CBED9A05}" srcId="{32D71FBF-F47E-41AB-A696-29D6AE2499EA}" destId="{28C2C1BD-4808-4333-BB6E-0CD8AB49118C}" srcOrd="0" destOrd="0" parTransId="{629A4E55-0CFB-4478-9250-CB971AFB874B}" sibTransId="{8912682C-814D-4DAE-B170-ADA120BF00E6}"/>
    <dgm:cxn modelId="{5E8A51E1-7F7F-4AAF-B65D-5BCD6579A11E}" type="presOf" srcId="{32D71FBF-F47E-41AB-A696-29D6AE2499EA}" destId="{DAEE985C-378E-49A7-A9FD-4A3E0EE7D80F}" srcOrd="0" destOrd="0" presId="urn:microsoft.com/office/officeart/2005/8/layout/hList6"/>
    <dgm:cxn modelId="{AE15792B-4E54-4C01-AAA9-8490BF7D599D}" type="presOf" srcId="{3F463E90-03DD-468B-8C44-3D3BA2F8FB95}" destId="{DAEE985C-378E-49A7-A9FD-4A3E0EE7D80F}" srcOrd="0" destOrd="2" presId="urn:microsoft.com/office/officeart/2005/8/layout/hList6"/>
    <dgm:cxn modelId="{E52503F4-4BC6-41AE-B7CE-26F4454BD0C5}" srcId="{4CB54C5F-D37F-4F96-959E-403B2CD454B1}" destId="{339E2C24-670C-46E0-A0A7-940B8E30979E}" srcOrd="0" destOrd="0" parTransId="{9C71AEF5-E891-4725-BCB9-17FF4E1A71D0}" sibTransId="{72910D30-CF9E-4F2A-9315-8689F35DA02D}"/>
    <dgm:cxn modelId="{E94225F7-E4AC-426B-B754-86610DB0E326}" type="presOf" srcId="{28C2C1BD-4808-4333-BB6E-0CD8AB49118C}" destId="{DAEE985C-378E-49A7-A9FD-4A3E0EE7D80F}" srcOrd="0" destOrd="1" presId="urn:microsoft.com/office/officeart/2005/8/layout/hList6"/>
    <dgm:cxn modelId="{005A8ACC-9A44-4F9B-9296-31F67CC9B9D6}" srcId="{4CB54C5F-D37F-4F96-959E-403B2CD454B1}" destId="{32D71FBF-F47E-41AB-A696-29D6AE2499EA}" srcOrd="1" destOrd="0" parTransId="{895B712B-33A8-4743-A35D-CAE68366904F}" sibTransId="{AA2BB2BE-A2D7-40AD-8789-A4D17AA12963}"/>
    <dgm:cxn modelId="{92123591-4F44-46D1-9B67-6EE23921C462}" type="presParOf" srcId="{C3D2F4D7-3ED3-4ECF-B0F1-5585D79B5F6B}" destId="{7FA22102-DC19-46A2-8E92-1D54E1A1F07F}" srcOrd="0" destOrd="0" presId="urn:microsoft.com/office/officeart/2005/8/layout/hList6"/>
    <dgm:cxn modelId="{1104F196-DC38-4CA1-AE6A-124B528EF2D2}" type="presParOf" srcId="{C3D2F4D7-3ED3-4ECF-B0F1-5585D79B5F6B}" destId="{1549A819-6760-4ADC-8D82-615CAEE14704}" srcOrd="1" destOrd="0" presId="urn:microsoft.com/office/officeart/2005/8/layout/hList6"/>
    <dgm:cxn modelId="{9C15BD06-9EFD-4E55-9938-5CEC377C9A0B}" type="presParOf" srcId="{C3D2F4D7-3ED3-4ECF-B0F1-5585D79B5F6B}" destId="{DAEE985C-378E-49A7-A9FD-4A3E0EE7D80F}" srcOrd="2" destOrd="0" presId="urn:microsoft.com/office/officeart/2005/8/layout/hList6"/>
    <dgm:cxn modelId="{DCE53DB0-8A49-4F32-A70B-FEE123B0DC39}" type="presParOf" srcId="{C3D2F4D7-3ED3-4ECF-B0F1-5585D79B5F6B}" destId="{82ED6BBC-1425-4E4A-9D18-33FD83AD2ABA}" srcOrd="3" destOrd="0" presId="urn:microsoft.com/office/officeart/2005/8/layout/hList6"/>
    <dgm:cxn modelId="{B6D4BF86-B6D0-42CC-BBAE-DF182A1BE182}" type="presParOf" srcId="{C3D2F4D7-3ED3-4ECF-B0F1-5585D79B5F6B}" destId="{CA0DA83E-C75C-4C0D-AF36-813861913FB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42A28-E755-4086-B4A3-CE6C0D351FF5}">
      <dsp:nvSpPr>
        <dsp:cNvPr id="0" name=""/>
        <dsp:cNvSpPr/>
      </dsp:nvSpPr>
      <dsp:spPr>
        <a:xfrm rot="5400000">
          <a:off x="-291818" y="24805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46422" y="575246"/>
        <a:ext cx="1145177" cy="490791"/>
      </dsp:txXfrm>
    </dsp:sp>
    <dsp:sp modelId="{CED24269-A80E-47A2-A9DF-7FE9FA36BC33}">
      <dsp:nvSpPr>
        <dsp:cNvPr id="0" name=""/>
        <dsp:cNvSpPr/>
      </dsp:nvSpPr>
      <dsp:spPr>
        <a:xfrm rot="5400000">
          <a:off x="3956875" y="-2950968"/>
          <a:ext cx="1063379" cy="69653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solidFill>
            </a:rPr>
            <a:t>In 2011, Dr. Hanbury was inaugurated as NSU’s sixth President and CEO </a:t>
          </a:r>
          <a:endParaRPr lang="en-US" sz="2200" kern="1200" dirty="0">
            <a:solidFill>
              <a:schemeClr val="tx1"/>
            </a:solidFill>
          </a:endParaRPr>
        </a:p>
      </dsp:txBody>
      <dsp:txXfrm rot="-5400000">
        <a:off x="1005907" y="51910"/>
        <a:ext cx="6913405" cy="959559"/>
      </dsp:txXfrm>
    </dsp:sp>
    <dsp:sp modelId="{9ED88AA6-93C6-4988-85B6-3D2291BD2B19}">
      <dsp:nvSpPr>
        <dsp:cNvPr id="0" name=""/>
        <dsp:cNvSpPr/>
      </dsp:nvSpPr>
      <dsp:spPr>
        <a:xfrm rot="5400000">
          <a:off x="-291818" y="169039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46422" y="2017586"/>
        <a:ext cx="1145177" cy="490791"/>
      </dsp:txXfrm>
    </dsp:sp>
    <dsp:sp modelId="{B88C9605-F41E-4905-9D37-AAC15A2B7D7A}">
      <dsp:nvSpPr>
        <dsp:cNvPr id="0" name=""/>
        <dsp:cNvSpPr/>
      </dsp:nvSpPr>
      <dsp:spPr>
        <a:xfrm rot="5400000">
          <a:off x="3956875" y="-1459564"/>
          <a:ext cx="1063379" cy="68725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solidFill>
            </a:rPr>
            <a:t>During 2010 and 2011, Dr. Hanbury conducted year-long series of meetings with 4,000+ NSU   stakeholders</a:t>
          </a:r>
          <a:endParaRPr lang="en-US" sz="2200" kern="1200" dirty="0">
            <a:solidFill>
              <a:schemeClr val="tx1"/>
            </a:solidFill>
          </a:endParaRPr>
        </a:p>
      </dsp:txBody>
      <dsp:txXfrm rot="-5400000">
        <a:off x="1052314" y="1496907"/>
        <a:ext cx="6820592" cy="959559"/>
      </dsp:txXfrm>
    </dsp:sp>
    <dsp:sp modelId="{6EB212AE-44DB-430D-ABF8-030CBE587DF7}">
      <dsp:nvSpPr>
        <dsp:cNvPr id="0" name=""/>
        <dsp:cNvSpPr/>
      </dsp:nvSpPr>
      <dsp:spPr>
        <a:xfrm rot="5400000">
          <a:off x="-291818" y="313273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en-US" sz="3200" kern="1200" dirty="0"/>
        </a:p>
      </dsp:txBody>
      <dsp:txXfrm rot="-5400000">
        <a:off x="-46422" y="3459926"/>
        <a:ext cx="1145177" cy="490791"/>
      </dsp:txXfrm>
    </dsp:sp>
    <dsp:sp modelId="{6218EBB1-2AAF-4337-9A61-CDE0AF54B439}">
      <dsp:nvSpPr>
        <dsp:cNvPr id="0" name=""/>
        <dsp:cNvSpPr/>
      </dsp:nvSpPr>
      <dsp:spPr>
        <a:xfrm rot="5400000">
          <a:off x="3956875" y="-46309"/>
          <a:ext cx="1063379" cy="693067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cap="all" dirty="0" smtClean="0">
              <a:solidFill>
                <a:schemeClr val="tx1"/>
              </a:solidFill>
            </a:rPr>
            <a:t>A SET OF UNIVERSITY CORE VALUES EMERGED</a:t>
          </a:r>
          <a:endParaRPr lang="en-US" sz="2000" kern="1200" dirty="0">
            <a:solidFill>
              <a:schemeClr val="tx1"/>
            </a:solidFill>
          </a:endParaRPr>
        </a:p>
      </dsp:txBody>
      <dsp:txXfrm rot="-5400000">
        <a:off x="1023229" y="2939247"/>
        <a:ext cx="6878762" cy="9595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88063-F7A8-406D-8689-723E8B816FCF}">
      <dsp:nvSpPr>
        <dsp:cNvPr id="0" name=""/>
        <dsp:cNvSpPr/>
      </dsp:nvSpPr>
      <dsp:spPr>
        <a:xfrm rot="5400000">
          <a:off x="1546800" y="20953"/>
          <a:ext cx="5181600" cy="2088000"/>
        </a:xfrm>
        <a:prstGeom prst="rightArrow">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89634-92A0-434C-B1B0-52FB1310DBF2}">
      <dsp:nvSpPr>
        <dsp:cNvPr id="0" name=""/>
        <dsp:cNvSpPr/>
      </dsp:nvSpPr>
      <dsp:spPr>
        <a:xfrm>
          <a:off x="4184622" y="542953"/>
          <a:ext cx="478817"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ctr" defTabSz="1289050">
            <a:lnSpc>
              <a:spcPct val="90000"/>
            </a:lnSpc>
            <a:spcBef>
              <a:spcPct val="0"/>
            </a:spcBef>
            <a:spcAft>
              <a:spcPct val="35000"/>
            </a:spcAft>
          </a:pPr>
          <a:endParaRPr lang="en-US" sz="2900" kern="1200" dirty="0"/>
        </a:p>
      </dsp:txBody>
      <dsp:txXfrm>
        <a:off x="4184622" y="542953"/>
        <a:ext cx="478817" cy="1044000"/>
      </dsp:txXfrm>
    </dsp:sp>
    <dsp:sp modelId="{C474C97A-D25E-4E66-9D16-9E3D5DD60241}">
      <dsp:nvSpPr>
        <dsp:cNvPr id="0" name=""/>
        <dsp:cNvSpPr/>
      </dsp:nvSpPr>
      <dsp:spPr>
        <a:xfrm>
          <a:off x="712167" y="57754"/>
          <a:ext cx="3670302" cy="1962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By 2020, through excellence and innovations in teaching, research, service, and learning, Nova Southeastern University will be recognized by accrediting agencies, the academic community, and the general public as a premier, private, not-for-profit university of quality and distinction that engages all students and produces alumni who serve with integrity in their lives, fields of study, and resulting careers. </a:t>
          </a:r>
          <a:endParaRPr lang="en-US" sz="1600" kern="1200" dirty="0">
            <a:solidFill>
              <a:schemeClr val="tx1"/>
            </a:solidFill>
          </a:endParaRPr>
        </a:p>
      </dsp:txBody>
      <dsp:txXfrm>
        <a:off x="712167" y="57754"/>
        <a:ext cx="3670302" cy="1962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6A8E4-1908-4B05-B2CD-8FF4ABF9AA03}">
      <dsp:nvSpPr>
        <dsp:cNvPr id="0" name=""/>
        <dsp:cNvSpPr/>
      </dsp:nvSpPr>
      <dsp:spPr>
        <a:xfrm>
          <a:off x="0" y="-155505"/>
          <a:ext cx="3810001" cy="397722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9DA19-A498-4E64-BD54-FCD252D9DF0A}">
      <dsp:nvSpPr>
        <dsp:cNvPr id="0" name=""/>
        <dsp:cNvSpPr/>
      </dsp:nvSpPr>
      <dsp:spPr>
        <a:xfrm>
          <a:off x="1905000" y="0"/>
          <a:ext cx="5181599" cy="38100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i="1" kern="1200" dirty="0" smtClean="0">
              <a:solidFill>
                <a:schemeClr val="tx1"/>
              </a:solidFill>
            </a:rPr>
            <a:t>The mission of Nova Southeastern University, a private, not-for-profit institution, is to offer a diverse array of innovative academic programs that complement on-campus educational opportunities and resources with accessible distance-learning programs to foster academic excellence, intellectual inquiry, leadership, research, and commitment to community through engagement of students and faculty members in a dynamic, lifelong learning environment.</a:t>
          </a:r>
          <a:endParaRPr lang="en-US" sz="2000" kern="1200" dirty="0">
            <a:solidFill>
              <a:schemeClr val="tx1"/>
            </a:solidFill>
          </a:endParaRPr>
        </a:p>
      </dsp:txBody>
      <dsp:txXfrm>
        <a:off x="1905000" y="0"/>
        <a:ext cx="5181599" cy="3810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baseline="0">
                <a:ea typeface="+mn-ea"/>
              </a:defRPr>
            </a:lvl1pPr>
          </a:lstStyle>
          <a:p>
            <a:pPr>
              <a:defRPr/>
            </a:pPr>
            <a:endParaRPr lang="en-US"/>
          </a:p>
        </p:txBody>
      </p:sp>
      <p:sp>
        <p:nvSpPr>
          <p:cNvPr id="99331"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baseline="0"/>
            </a:lvl1pPr>
          </a:lstStyle>
          <a:p>
            <a:pPr>
              <a:defRPr/>
            </a:pPr>
            <a:fld id="{25CFD999-130A-4528-A083-F4A17C66471B}" type="datetime1">
              <a:rPr lang="en-US"/>
              <a:pPr>
                <a:defRPr/>
              </a:pPr>
              <a:t>12/13/2012</a:t>
            </a:fld>
            <a:endParaRPr lang="en-US"/>
          </a:p>
        </p:txBody>
      </p:sp>
      <p:sp>
        <p:nvSpPr>
          <p:cNvPr id="99332"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baseline="0">
                <a:ea typeface="+mn-ea"/>
              </a:defRPr>
            </a:lvl1pPr>
          </a:lstStyle>
          <a:p>
            <a:pPr>
              <a:defRPr/>
            </a:pPr>
            <a:endParaRPr lang="en-US"/>
          </a:p>
        </p:txBody>
      </p:sp>
      <p:sp>
        <p:nvSpPr>
          <p:cNvPr id="99333"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baseline="0"/>
            </a:lvl1pPr>
          </a:lstStyle>
          <a:p>
            <a:pPr>
              <a:defRPr/>
            </a:pPr>
            <a:fld id="{29F19277-1DC3-4BE8-9DD8-16E6828152FB}" type="slidenum">
              <a:rPr lang="en-US"/>
              <a:pPr>
                <a:defRPr/>
              </a:pPr>
              <a:t>‹#›</a:t>
            </a:fld>
            <a:endParaRPr lang="en-US"/>
          </a:p>
        </p:txBody>
      </p:sp>
    </p:spTree>
    <p:extLst>
      <p:ext uri="{BB962C8B-B14F-4D97-AF65-F5344CB8AC3E}">
        <p14:creationId xmlns:p14="http://schemas.microsoft.com/office/powerpoint/2010/main" val="4191686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i="0" baseline="0">
                <a:latin typeface="Arial" charset="0"/>
                <a:ea typeface="+mn-ea"/>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i="0" baseline="0"/>
            </a:lvl1pPr>
          </a:lstStyle>
          <a:p>
            <a:pPr>
              <a:defRPr/>
            </a:pPr>
            <a:fld id="{AE298243-D28A-4B2D-A928-3A4BE638668D}" type="datetime1">
              <a:rPr lang="en-US"/>
              <a:pPr>
                <a:defRPr/>
              </a:pPr>
              <a:t>12/13/2012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i="0" baseline="0">
                <a:latin typeface="Arial" charset="0"/>
                <a:ea typeface="+mn-ea"/>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i="0" baseline="0"/>
            </a:lvl1pPr>
          </a:lstStyle>
          <a:p>
            <a:pPr>
              <a:defRPr/>
            </a:pPr>
            <a:fld id="{539030DF-2224-4973-892C-D74D4C5EC6FA}" type="slidenum">
              <a:rPr lang="en-US"/>
              <a:pPr>
                <a:defRPr/>
              </a:pPr>
              <a:t>‹#›</a:t>
            </a:fld>
            <a:endParaRPr lang="en-US"/>
          </a:p>
        </p:txBody>
      </p:sp>
    </p:spTree>
    <p:extLst>
      <p:ext uri="{BB962C8B-B14F-4D97-AF65-F5344CB8AC3E}">
        <p14:creationId xmlns:p14="http://schemas.microsoft.com/office/powerpoint/2010/main" val="246441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1B2291-1ACF-4400-9449-06731D8A1A8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Benefits of creating a strategic plan</a:t>
            </a:r>
            <a:endParaRPr lang="en-US" dirty="0"/>
          </a:p>
        </p:txBody>
      </p:sp>
      <p:sp>
        <p:nvSpPr>
          <p:cNvPr id="4" name="Slide Number Placeholder 3"/>
          <p:cNvSpPr>
            <a:spLocks noGrp="1"/>
          </p:cNvSpPr>
          <p:nvPr>
            <p:ph type="sldNum" sz="quarter" idx="10"/>
          </p:nvPr>
        </p:nvSpPr>
        <p:spPr/>
        <p:txBody>
          <a:bodyPr/>
          <a:lstStyle/>
          <a:p>
            <a:pPr>
              <a:defRPr/>
            </a:pPr>
            <a:fld id="{539030DF-2224-4973-892C-D74D4C5EC6FA}" type="slidenum">
              <a:rPr lang="en-US" smtClean="0"/>
              <a:pPr>
                <a:defRPr/>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Benefits of implementing a strategic plan:</a:t>
            </a:r>
          </a:p>
          <a:p>
            <a:endParaRPr lang="en-US" baseline="0" dirty="0" smtClean="0"/>
          </a:p>
          <a:p>
            <a:r>
              <a:rPr lang="en-US" baseline="0" dirty="0" smtClean="0"/>
              <a:t>1.</a:t>
            </a:r>
          </a:p>
          <a:p>
            <a:r>
              <a:rPr lang="en-US" baseline="0" dirty="0" smtClean="0"/>
              <a:t>2. Through increased efficiency and effectiveness</a:t>
            </a:r>
          </a:p>
          <a:p>
            <a:r>
              <a:rPr lang="en-US" baseline="0" dirty="0" smtClean="0"/>
              <a:t>3. Focusing resources on key priorities</a:t>
            </a:r>
          </a:p>
          <a:p>
            <a:r>
              <a:rPr lang="en-US" baseline="0" dirty="0" smtClean="0"/>
              <a:t>4. Camaraderie among planners, which is everyone, and communicate the final plan to everyone to be proud of and guide work.</a:t>
            </a:r>
            <a:endParaRPr lang="en-US" dirty="0"/>
          </a:p>
        </p:txBody>
      </p:sp>
      <p:sp>
        <p:nvSpPr>
          <p:cNvPr id="4" name="Slide Number Placeholder 3"/>
          <p:cNvSpPr>
            <a:spLocks noGrp="1"/>
          </p:cNvSpPr>
          <p:nvPr>
            <p:ph type="sldNum" sz="quarter" idx="10"/>
          </p:nvPr>
        </p:nvSpPr>
        <p:spPr/>
        <p:txBody>
          <a:bodyPr/>
          <a:lstStyle/>
          <a:p>
            <a:pPr>
              <a:defRPr/>
            </a:pPr>
            <a:fld id="{539030DF-2224-4973-892C-D74D4C5EC6FA}" type="slidenum">
              <a:rPr lang="en-US" smtClean="0"/>
              <a:pPr>
                <a:defRPr/>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Reinforce the importance of ensuring an integrated, university-wide, systematic, and research-based approach to planning and evaluation to foster continuous improvement, facilitate fulfillment of institutional mission, and comply with CR2.5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Demonstrate the various mechanisms by which a large, diverse institution may integrate its planning efforts across multiple units and an array of perspectives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Demonstrate how a process that incorporates extensive collaboration, deliberation and consensus may result in a cohesive set of strategic priorities with performance targets and initiatives derived from the mission</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Highlight how an evidence-based approach, facilitated by the use of dashboards, will facilitate ongoing institutional improvement</a:t>
            </a:r>
          </a:p>
          <a:p>
            <a:endParaRPr lang="en-US" dirty="0"/>
          </a:p>
        </p:txBody>
      </p:sp>
      <p:sp>
        <p:nvSpPr>
          <p:cNvPr id="4" name="Slide Number Placeholder 3"/>
          <p:cNvSpPr>
            <a:spLocks noGrp="1"/>
          </p:cNvSpPr>
          <p:nvPr>
            <p:ph type="sldNum" sz="quarter" idx="10"/>
          </p:nvPr>
        </p:nvSpPr>
        <p:spPr/>
        <p:txBody>
          <a:bodyPr/>
          <a:lstStyle/>
          <a:p>
            <a:pPr>
              <a:defRPr/>
            </a:pPr>
            <a:fld id="{539030DF-2224-4973-892C-D74D4C5EC6FA}"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p:txBody>
      </p:sp>
      <p:sp>
        <p:nvSpPr>
          <p:cNvPr id="4" name="Slide Number Placeholder 3"/>
          <p:cNvSpPr>
            <a:spLocks noGrp="1"/>
          </p:cNvSpPr>
          <p:nvPr>
            <p:ph type="sldNum" sz="quarter" idx="10"/>
          </p:nvPr>
        </p:nvSpPr>
        <p:spPr/>
        <p:txBody>
          <a:bodyPr/>
          <a:lstStyle/>
          <a:p>
            <a:fld id="{C11B2291-1ACF-4400-9449-06731D8A1A84}"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1B2291-1ACF-4400-9449-06731D8A1A84}"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with that Mission established, the university set forth on a path toward realizing the Vision.  </a:t>
            </a:r>
            <a:endParaRPr lang="en-US" dirty="0"/>
          </a:p>
        </p:txBody>
      </p:sp>
      <p:sp>
        <p:nvSpPr>
          <p:cNvPr id="4" name="Slide Number Placeholder 3"/>
          <p:cNvSpPr>
            <a:spLocks noGrp="1"/>
          </p:cNvSpPr>
          <p:nvPr>
            <p:ph type="sldNum" sz="quarter" idx="10"/>
          </p:nvPr>
        </p:nvSpPr>
        <p:spPr/>
        <p:txBody>
          <a:bodyPr/>
          <a:lstStyle/>
          <a:p>
            <a:fld id="{C11B2291-1ACF-4400-9449-06731D8A1A84}"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Hanbury gave stakeholders across the university an opportunity to fine tune our perception of “who we are” – to clarify the message we project about what is important to NSU.</a:t>
            </a:r>
          </a:p>
          <a:p>
            <a:endParaRPr lang="en-US" dirty="0" smtClean="0"/>
          </a:p>
          <a:p>
            <a:r>
              <a:rPr lang="en-US" dirty="0" smtClean="0"/>
              <a:t>The “essence of NSU” came through in the Core Values we articulated together.</a:t>
            </a:r>
          </a:p>
          <a:p>
            <a:endParaRPr lang="en-US" dirty="0" smtClean="0"/>
          </a:p>
          <a:p>
            <a:r>
              <a:rPr lang="en-US" dirty="0" smtClean="0"/>
              <a:t>And these, in turn, inspired a common Vision.</a:t>
            </a:r>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C11B2291-1ACF-4400-9449-06731D8A1A84}"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Effective planning requires a structured, informed approach that is intentional and meaningful.  </a:t>
            </a:r>
          </a:p>
          <a:p>
            <a:endParaRPr lang="en-US" dirty="0" smtClean="0"/>
          </a:p>
          <a:p>
            <a:r>
              <a:rPr lang="en-US" dirty="0" smtClean="0"/>
              <a:t>It requires broad participation.</a:t>
            </a:r>
          </a:p>
          <a:p>
            <a:endParaRPr lang="en-US" dirty="0" smtClean="0"/>
          </a:p>
          <a:p>
            <a:r>
              <a:rPr lang="en-US" dirty="0" smtClean="0"/>
              <a:t>It’s design and conduct must reflect integrity.</a:t>
            </a:r>
          </a:p>
          <a:p>
            <a:endParaRPr lang="en-US" dirty="0" smtClean="0"/>
          </a:p>
          <a:p>
            <a:r>
              <a:rPr lang="en-US" dirty="0" smtClean="0"/>
              <a:t>And, it must be founded and furthered based on data.</a:t>
            </a:r>
          </a:p>
          <a:p>
            <a:endParaRPr lang="en-US" dirty="0" smtClean="0"/>
          </a:p>
          <a:p>
            <a:r>
              <a:rPr lang="en-US" dirty="0" smtClean="0"/>
              <a:t>Those are the ground rules we followed and will continue to follow as we transition from development to implementation.   </a:t>
            </a:r>
            <a:endParaRPr lang="en-US" dirty="0"/>
          </a:p>
        </p:txBody>
      </p:sp>
      <p:sp>
        <p:nvSpPr>
          <p:cNvPr id="4" name="Slide Number Placeholder 3"/>
          <p:cNvSpPr>
            <a:spLocks noGrp="1"/>
          </p:cNvSpPr>
          <p:nvPr>
            <p:ph type="sldNum" sz="quarter" idx="10"/>
          </p:nvPr>
        </p:nvSpPr>
        <p:spPr/>
        <p:txBody>
          <a:bodyPr/>
          <a:lstStyle/>
          <a:p>
            <a:fld id="{C11B2291-1ACF-4400-9449-06731D8A1A84}"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NSU is large, mature, and diverse enough that many of the theories of leadership and the varying leadership styles discussed in the Blackboard session might be used to explain why we have succeeded as an institution.               </a:t>
            </a:r>
          </a:p>
          <a:p>
            <a:endParaRPr lang="en-US" dirty="0" smtClean="0"/>
          </a:p>
          <a:p>
            <a:r>
              <a:rPr lang="en-US" dirty="0" smtClean="0"/>
              <a:t>Let’s look at how we have managed to mesh perspectives without compromising our diversity. </a:t>
            </a:r>
          </a:p>
          <a:p>
            <a:endParaRPr lang="en-US" dirty="0" smtClean="0"/>
          </a:p>
          <a:p>
            <a:r>
              <a:rPr lang="en-US" dirty="0" smtClean="0"/>
              <a:t>A first step was development of business plans at the unit level. Many of you participated in that activity.</a:t>
            </a:r>
          </a:p>
          <a:p>
            <a:endParaRPr lang="en-US" dirty="0" smtClean="0"/>
          </a:p>
          <a:p>
            <a:r>
              <a:rPr lang="en-US" dirty="0" smtClean="0"/>
              <a:t>Each unit’s plan was informed by differing perspectives and the varying contexts in which the units operate.</a:t>
            </a:r>
          </a:p>
          <a:p>
            <a:endParaRPr lang="en-US" dirty="0" smtClean="0"/>
          </a:p>
          <a:p>
            <a:r>
              <a:rPr lang="en-US" dirty="0" smtClean="0"/>
              <a:t>The next steps called upon units to refine their plans in the context of our Core Values, Vision, and Mission, which culminated in our consensus-building at the retreats last summer.</a:t>
            </a:r>
          </a:p>
          <a:p>
            <a:endParaRPr lang="en-US" dirty="0" smtClean="0"/>
          </a:p>
          <a:p>
            <a:r>
              <a:rPr lang="en-US" dirty="0" smtClean="0"/>
              <a:t>Compelling, but diverse areas of need were integrated across units and coalesced around 6 Strategic Priorities   </a:t>
            </a:r>
          </a:p>
          <a:p>
            <a:endParaRPr lang="en-US" dirty="0" smtClean="0"/>
          </a:p>
        </p:txBody>
      </p:sp>
      <p:sp>
        <p:nvSpPr>
          <p:cNvPr id="4" name="Slide Number Placeholder 3"/>
          <p:cNvSpPr>
            <a:spLocks noGrp="1"/>
          </p:cNvSpPr>
          <p:nvPr>
            <p:ph type="sldNum" sz="quarter" idx="10"/>
          </p:nvPr>
        </p:nvSpPr>
        <p:spPr/>
        <p:txBody>
          <a:bodyPr/>
          <a:lstStyle/>
          <a:p>
            <a:fld id="{C11B2291-1ACF-4400-9449-06731D8A1A84}"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Benefits of having a strategic plan</a:t>
            </a:r>
            <a:endParaRPr lang="en-US" dirty="0"/>
          </a:p>
        </p:txBody>
      </p:sp>
      <p:sp>
        <p:nvSpPr>
          <p:cNvPr id="4" name="Slide Number Placeholder 3"/>
          <p:cNvSpPr>
            <a:spLocks noGrp="1"/>
          </p:cNvSpPr>
          <p:nvPr>
            <p:ph type="sldNum" sz="quarter" idx="10"/>
          </p:nvPr>
        </p:nvSpPr>
        <p:spPr/>
        <p:txBody>
          <a:bodyPr/>
          <a:lstStyle/>
          <a:p>
            <a:pPr>
              <a:defRPr/>
            </a:pPr>
            <a:fld id="{539030DF-2224-4973-892C-D74D4C5EC6FA}" type="slidenum">
              <a:rPr lang="en-US" smtClean="0"/>
              <a:pPr>
                <a:defRPr/>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4.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pic>
        <p:nvPicPr>
          <p:cNvPr id="1028" name="Picture 24" descr="Master Slide no logoPPT"/>
          <p:cNvPicPr>
            <a:picLocks noChangeAspect="1" noChangeArrowheads="1"/>
          </p:cNvPicPr>
          <p:nvPr userDrawn="1"/>
        </p:nvPicPr>
        <p:blipFill>
          <a:blip r:embed="rId15" cstate="print"/>
          <a:srcRect l="787" t="-6317" r="4724" b="11578"/>
          <a:stretch>
            <a:fillRect/>
          </a:stretch>
        </p:blipFill>
        <p:spPr bwMode="auto">
          <a:xfrm>
            <a:off x="0" y="0"/>
            <a:ext cx="9144000" cy="6858000"/>
          </a:xfrm>
          <a:prstGeom prst="rect">
            <a:avLst/>
          </a:prstGeom>
          <a:noFill/>
          <a:ln w="9525">
            <a:noFill/>
            <a:miter lim="800000"/>
            <a:headEnd/>
            <a:tailEnd/>
          </a:ln>
        </p:spPr>
      </p:pic>
      <p:sp>
        <p:nvSpPr>
          <p:cNvPr id="102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Text Placeholder 2"/>
          <p:cNvSpPr>
            <a:spLocks noGrp="1"/>
          </p:cNvSpPr>
          <p:nvPr>
            <p:ph type="body" idx="1"/>
          </p:nvPr>
        </p:nvSpPr>
        <p:spPr bwMode="auto">
          <a:xfrm>
            <a:off x="457200" y="17907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23"/>
          <p:cNvSpPr>
            <a:spLocks noChangeArrowheads="1"/>
          </p:cNvSpPr>
          <p:nvPr userDrawn="1"/>
        </p:nvSpPr>
        <p:spPr bwMode="auto">
          <a:xfrm>
            <a:off x="8899525" y="1120775"/>
            <a:ext cx="184150" cy="503238"/>
          </a:xfrm>
          <a:prstGeom prst="rect">
            <a:avLst/>
          </a:prstGeom>
          <a:noFill/>
          <a:ln w="9525">
            <a:noFill/>
            <a:miter lim="800000"/>
            <a:headEnd/>
            <a:tailEnd/>
          </a:ln>
        </p:spPr>
        <p:txBody>
          <a:bodyPr wrap="none">
            <a:spAutoFit/>
          </a:bodyPr>
          <a:lstStyle/>
          <a:p>
            <a:pPr>
              <a:defRPr/>
            </a:pPr>
            <a:endParaRPr lang="en-US"/>
          </a:p>
        </p:txBody>
      </p:sp>
      <p:graphicFrame>
        <p:nvGraphicFramePr>
          <p:cNvPr id="1026" name="Object 2"/>
          <p:cNvGraphicFramePr>
            <a:graphicFrameLocks noChangeAspect="1"/>
          </p:cNvGraphicFramePr>
          <p:nvPr/>
        </p:nvGraphicFramePr>
        <p:xfrm>
          <a:off x="3200400" y="2514600"/>
          <a:ext cx="2743200" cy="1828800"/>
        </p:xfrm>
        <a:graphic>
          <a:graphicData uri="http://schemas.openxmlformats.org/presentationml/2006/ole">
            <mc:AlternateContent xmlns:mc="http://schemas.openxmlformats.org/markup-compatibility/2006">
              <mc:Choice xmlns:v="urn:schemas-microsoft-com:vml" Requires="v">
                <p:oleObj spid="_x0000_s1028" name="Picture" r:id="rId16" imgW="2743200" imgH="1828800" progId="Word.Picture.8">
                  <p:embed/>
                </p:oleObj>
              </mc:Choice>
              <mc:Fallback>
                <p:oleObj name="Picture" r:id="rId16" imgW="2743200" imgH="1828800" progId="Word.Picture.8">
                  <p:embed/>
                  <p:pic>
                    <p:nvPicPr>
                      <p:cNvPr id="0" name="Object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00400" y="2514600"/>
                        <a:ext cx="27432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29" descr="NOVA-Horizontal-KO"/>
          <p:cNvPicPr>
            <a:picLocks noChangeAspect="1" noChangeArrowheads="1"/>
          </p:cNvPicPr>
          <p:nvPr userDrawn="1"/>
        </p:nvPicPr>
        <p:blipFill>
          <a:blip r:embed="rId18" cstate="print"/>
          <a:srcRect/>
          <a:stretch>
            <a:fillRect/>
          </a:stretch>
        </p:blipFill>
        <p:spPr bwMode="auto">
          <a:xfrm>
            <a:off x="6553200" y="5768975"/>
            <a:ext cx="2362200" cy="860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bg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4800600" y="4876800"/>
            <a:ext cx="184150" cy="366713"/>
          </a:xfrm>
          <a:prstGeom prst="rect">
            <a:avLst/>
          </a:prstGeom>
          <a:noFill/>
          <a:ln w="9525">
            <a:noFill/>
            <a:miter lim="800000"/>
            <a:headEnd/>
            <a:tailEnd/>
          </a:ln>
          <a:effectLst/>
        </p:spPr>
        <p:txBody>
          <a:bodyPr wrap="none">
            <a:spAutoFit/>
          </a:bodyPr>
          <a:lstStyle/>
          <a:p>
            <a:endParaRPr lang="en-US"/>
          </a:p>
        </p:txBody>
      </p:sp>
      <p:graphicFrame>
        <p:nvGraphicFramePr>
          <p:cNvPr id="13330" name="Group 18"/>
          <p:cNvGraphicFramePr>
            <a:graphicFrameLocks noGrp="1"/>
          </p:cNvGraphicFramePr>
          <p:nvPr/>
        </p:nvGraphicFramePr>
        <p:xfrm>
          <a:off x="838200" y="1557528"/>
          <a:ext cx="7467600" cy="5437632"/>
        </p:xfrm>
        <a:graphic>
          <a:graphicData uri="http://schemas.openxmlformats.org/drawingml/2006/table">
            <a:tbl>
              <a:tblPr/>
              <a:tblGrid>
                <a:gridCol w="7467600"/>
              </a:tblGrid>
              <a:tr h="411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small" normalizeH="0" baseline="0" dirty="0" smtClean="0">
                        <a:ln>
                          <a:noFill/>
                        </a:ln>
                        <a:solidFill>
                          <a:srgbClr val="0000FF"/>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small" normalizeH="0" baseline="0" dirty="0" smtClean="0">
                          <a:ln>
                            <a:noFill/>
                          </a:ln>
                          <a:solidFill>
                            <a:schemeClr val="tx1"/>
                          </a:solidFill>
                          <a:effectLst/>
                          <a:latin typeface="+mj-lt"/>
                        </a:rPr>
                        <a:t>Integrated, Systematic Planning and Evaluation: An Evidence-Based Approach to Compliance with CR2.5</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600" b="1" i="0" u="none" strike="noStrike" cap="small"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small" normalizeH="0" baseline="0" dirty="0" smtClean="0">
                          <a:ln>
                            <a:noFill/>
                          </a:ln>
                          <a:solidFill>
                            <a:schemeClr val="tx1"/>
                          </a:solidFill>
                          <a:effectLst/>
                          <a:latin typeface="+mj-lt"/>
                        </a:rPr>
                        <a:t>George L. Hanbury II, Ph.D.</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small" normalizeH="0" baseline="0" dirty="0" smtClean="0">
                          <a:ln>
                            <a:noFill/>
                          </a:ln>
                          <a:solidFill>
                            <a:schemeClr val="tx1"/>
                          </a:solidFill>
                          <a:effectLst/>
                          <a:latin typeface="+mj-lt"/>
                        </a:rPr>
                        <a:t>President and CEO</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small" normalizeH="0" baseline="0" dirty="0" smtClean="0">
                          <a:ln>
                            <a:noFill/>
                          </a:ln>
                          <a:solidFill>
                            <a:schemeClr val="tx1"/>
                          </a:solidFill>
                          <a:effectLst/>
                          <a:latin typeface="+mn-lt"/>
                          <a:ea typeface="+mn-ea"/>
                          <a:cs typeface="+mn-cs"/>
                        </a:rPr>
                        <a:t>Nova Southeastern University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000" b="1" i="0" u="none" strike="noStrike" cap="small"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small" normalizeH="0" baseline="0" dirty="0" smtClean="0">
                          <a:ln>
                            <a:noFill/>
                          </a:ln>
                          <a:solidFill>
                            <a:schemeClr val="tx1"/>
                          </a:solidFill>
                          <a:effectLst/>
                          <a:latin typeface="+mj-lt"/>
                        </a:rPr>
                        <a:t>Donald J. Rudawsky, Ph.D.</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small" normalizeH="0" baseline="0" dirty="0" smtClean="0">
                          <a:ln>
                            <a:noFill/>
                          </a:ln>
                          <a:solidFill>
                            <a:schemeClr val="tx1"/>
                          </a:solidFill>
                          <a:effectLst/>
                          <a:latin typeface="+mj-lt"/>
                        </a:rPr>
                        <a:t>Executive Director for Institutional Effectiveness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small" normalizeH="0" baseline="0" dirty="0" smtClean="0">
                          <a:ln>
                            <a:noFill/>
                          </a:ln>
                          <a:solidFill>
                            <a:schemeClr val="tx1"/>
                          </a:solidFill>
                          <a:effectLst/>
                          <a:latin typeface="+mj-lt"/>
                        </a:rPr>
                        <a:t>Nova Southeastern University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small" normalizeH="0" baseline="0" dirty="0" smtClean="0">
                        <a:ln>
                          <a:noFill/>
                        </a:ln>
                        <a:solidFill>
                          <a:srgbClr val="0000FF"/>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small" normalizeH="0" baseline="0" dirty="0" smtClean="0">
                        <a:ln>
                          <a:noFill/>
                        </a:ln>
                        <a:solidFill>
                          <a:srgbClr val="0000FF"/>
                        </a:solidFill>
                        <a:effectLst/>
                        <a:latin typeface="+mj-lt"/>
                      </a:endParaRPr>
                    </a:p>
                  </a:txBody>
                  <a:tcP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0" y="1752600"/>
          <a:ext cx="4978400" cy="442524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ItemDetail_Legend.png"/>
          <p:cNvPicPr>
            <a:picLocks/>
          </p:cNvPicPr>
          <p:nvPr/>
        </p:nvPicPr>
        <p:blipFill>
          <a:blip r:embed="rId3" cstate="print"/>
          <a:stretch>
            <a:fillRect/>
          </a:stretch>
        </p:blipFill>
        <p:spPr>
          <a:xfrm>
            <a:off x="228600" y="5791200"/>
            <a:ext cx="2540000" cy="533400"/>
          </a:xfrm>
          <a:prstGeom prst="rect">
            <a:avLst/>
          </a:prstGeom>
        </p:spPr>
      </p:pic>
      <p:sp>
        <p:nvSpPr>
          <p:cNvPr id="7" name="TextBox 6"/>
          <p:cNvSpPr txBox="1"/>
          <p:nvPr/>
        </p:nvSpPr>
        <p:spPr>
          <a:xfrm>
            <a:off x="190500" y="152400"/>
            <a:ext cx="8724900" cy="1446550"/>
          </a:xfrm>
          <a:prstGeom prst="rect">
            <a:avLst/>
          </a:prstGeom>
          <a:noFill/>
        </p:spPr>
        <p:txBody>
          <a:bodyPr vert="horz" wrap="square" rtlCol="0">
            <a:spAutoFit/>
          </a:bodyPr>
          <a:lstStyle/>
          <a:p>
            <a:r>
              <a:rPr lang="en-US" sz="4400" i="0" cap="small" baseline="0" dirty="0" smtClean="0">
                <a:solidFill>
                  <a:srgbClr val="FFFFFF"/>
                </a:solidFill>
                <a:latin typeface="+mj-lt"/>
              </a:rPr>
              <a:t>Communication presents a general Opportunity at NSU</a:t>
            </a:r>
            <a:endParaRPr lang="en-US" sz="4400" i="0" cap="small" dirty="0">
              <a:solidFill>
                <a:srgbClr val="FFFFFF"/>
              </a:solidFill>
              <a:latin typeface="+mj-lt"/>
            </a:endParaRPr>
          </a:p>
        </p:txBody>
      </p:sp>
      <p:sp>
        <p:nvSpPr>
          <p:cNvPr id="10" name="TextBox 9"/>
          <p:cNvSpPr txBox="1"/>
          <p:nvPr/>
        </p:nvSpPr>
        <p:spPr>
          <a:xfrm>
            <a:off x="5181600" y="2133600"/>
            <a:ext cx="3352800" cy="584775"/>
          </a:xfrm>
          <a:prstGeom prst="rect">
            <a:avLst/>
          </a:prstGeom>
          <a:noFill/>
        </p:spPr>
        <p:txBody>
          <a:bodyPr vert="horz" wrap="square" rtlCol="0">
            <a:spAutoFit/>
          </a:bodyPr>
          <a:lstStyle/>
          <a:p>
            <a:r>
              <a:rPr lang="en-US" sz="2400" dirty="0">
                <a:solidFill>
                  <a:srgbClr val="094275"/>
                </a:solidFill>
              </a:rPr>
              <a:t>One's own unit's is perceived to perform better than others.</a:t>
            </a:r>
          </a:p>
        </p:txBody>
      </p:sp>
      <p:sp>
        <p:nvSpPr>
          <p:cNvPr id="11" name="TextBox 10"/>
          <p:cNvSpPr txBox="1"/>
          <p:nvPr/>
        </p:nvSpPr>
        <p:spPr>
          <a:xfrm>
            <a:off x="5181600" y="2819400"/>
            <a:ext cx="3505200" cy="1323439"/>
          </a:xfrm>
          <a:prstGeom prst="rect">
            <a:avLst/>
          </a:prstGeom>
          <a:noFill/>
        </p:spPr>
        <p:txBody>
          <a:bodyPr vert="horz" wrap="square" rtlCol="0">
            <a:spAutoFit/>
          </a:bodyPr>
          <a:lstStyle/>
          <a:p>
            <a:r>
              <a:rPr lang="en-US" sz="2400" dirty="0">
                <a:solidFill>
                  <a:srgbClr val="094275"/>
                </a:solidFill>
              </a:rPr>
              <a:t>Unfettered communication with the administration is among the most polarized items on the survey. This may represented unequal access or exposure to leadership.</a:t>
            </a:r>
          </a:p>
        </p:txBody>
      </p:sp>
      <p:sp>
        <p:nvSpPr>
          <p:cNvPr id="12" name="TextBox 11"/>
          <p:cNvSpPr txBox="1"/>
          <p:nvPr/>
        </p:nvSpPr>
        <p:spPr>
          <a:xfrm>
            <a:off x="5181600" y="4191000"/>
            <a:ext cx="3505200" cy="830997"/>
          </a:xfrm>
          <a:prstGeom prst="rect">
            <a:avLst/>
          </a:prstGeom>
          <a:noFill/>
        </p:spPr>
        <p:txBody>
          <a:bodyPr vert="horz" wrap="square" rtlCol="0">
            <a:spAutoFit/>
          </a:bodyPr>
          <a:lstStyle/>
          <a:p>
            <a:r>
              <a:rPr lang="en-US" sz="2400" dirty="0">
                <a:solidFill>
                  <a:srgbClr val="094275"/>
                </a:solidFill>
              </a:rPr>
              <a:t>Information flowing from leadership is perceived favorably by some and unfavorably by others. </a:t>
            </a:r>
          </a:p>
        </p:txBody>
      </p:sp>
      <p:sp>
        <p:nvSpPr>
          <p:cNvPr id="13" name="TextBox 12"/>
          <p:cNvSpPr txBox="1"/>
          <p:nvPr/>
        </p:nvSpPr>
        <p:spPr>
          <a:xfrm>
            <a:off x="5181600" y="5105400"/>
            <a:ext cx="3505200" cy="830997"/>
          </a:xfrm>
          <a:prstGeom prst="rect">
            <a:avLst/>
          </a:prstGeom>
          <a:noFill/>
        </p:spPr>
        <p:txBody>
          <a:bodyPr vert="horz" wrap="square" rtlCol="0">
            <a:spAutoFit/>
          </a:bodyPr>
          <a:lstStyle/>
          <a:p>
            <a:r>
              <a:rPr lang="en-US" sz="2400" dirty="0">
                <a:solidFill>
                  <a:srgbClr val="094275"/>
                </a:solidFill>
              </a:rPr>
              <a:t>This item sets "a high bar for agreement". Still, one-third agreed while one-fourth disagreed.</a:t>
            </a:r>
          </a:p>
        </p:txBody>
      </p:sp>
    </p:spTree>
    <p:extLst>
      <p:ext uri="{BB962C8B-B14F-4D97-AF65-F5344CB8AC3E}">
        <p14:creationId xmlns:p14="http://schemas.microsoft.com/office/powerpoint/2010/main" val="264407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lstStyle/>
          <a:p>
            <a:r>
              <a:rPr lang="en-US" cap="small" dirty="0" smtClean="0"/>
              <a:t>A New Leader – A New Shared Vision</a:t>
            </a:r>
            <a:endParaRPr lang="en-US" dirty="0"/>
          </a:p>
        </p:txBody>
      </p:sp>
      <p:graphicFrame>
        <p:nvGraphicFramePr>
          <p:cNvPr id="4" name="Content Placeholder 3"/>
          <p:cNvGraphicFramePr>
            <a:graphicFrameLocks noGrp="1"/>
          </p:cNvGraphicFramePr>
          <p:nvPr>
            <p:ph idx="1"/>
          </p:nvPr>
        </p:nvGraphicFramePr>
        <p:xfrm>
          <a:off x="609600" y="1600200"/>
          <a:ext cx="792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NSU Team 2020</a:t>
            </a:r>
            <a:endParaRPr lang="en-US" dirty="0"/>
          </a:p>
        </p:txBody>
      </p:sp>
      <p:sp>
        <p:nvSpPr>
          <p:cNvPr id="3" name="Content Placeholder 2"/>
          <p:cNvSpPr>
            <a:spLocks noGrp="1"/>
          </p:cNvSpPr>
          <p:nvPr>
            <p:ph idx="1"/>
          </p:nvPr>
        </p:nvSpPr>
        <p:spPr>
          <a:xfrm>
            <a:off x="457200" y="1905000"/>
            <a:ext cx="8229600" cy="4648200"/>
          </a:xfrm>
        </p:spPr>
        <p:txBody>
          <a:bodyPr/>
          <a:lstStyle/>
          <a:p>
            <a:r>
              <a:rPr lang="en-US" dirty="0" smtClean="0"/>
              <a:t>From many independent silos to one integrated system</a:t>
            </a:r>
          </a:p>
          <a:p>
            <a:r>
              <a:rPr lang="en-US" dirty="0" smtClean="0"/>
              <a:t>From a confederacy of academic and administrative units to an “E Pluribus Unum University” ("Out of many, one") </a:t>
            </a:r>
          </a:p>
          <a:p>
            <a:r>
              <a:rPr lang="en-US" dirty="0" smtClean="0"/>
              <a:t>From independent and isolated strategic planning to collaborative and cooperative strategic planning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04800"/>
            <a:ext cx="7848600" cy="1143000"/>
          </a:xfrm>
        </p:spPr>
        <p:txBody>
          <a:bodyPr/>
          <a:lstStyle/>
          <a:p>
            <a:pPr algn="l"/>
            <a:r>
              <a:rPr lang="en-US" b="1" cap="small" dirty="0" smtClean="0"/>
              <a:t>Vision 2020</a:t>
            </a:r>
            <a:r>
              <a:rPr lang="en-US" sz="2800" b="1" dirty="0" smtClean="0">
                <a:latin typeface="Times New Roman" pitchFamily="18" charset="0"/>
              </a:rPr>
              <a:t/>
            </a:r>
            <a:br>
              <a:rPr lang="en-US" sz="2800" b="1" dirty="0" smtClean="0">
                <a:latin typeface="Times New Roman" pitchFamily="18" charset="0"/>
              </a:rPr>
            </a:br>
            <a:r>
              <a:rPr lang="en-US" sz="2000" dirty="0" smtClean="0">
                <a:latin typeface="Times New Roman" pitchFamily="18" charset="0"/>
              </a:rPr>
              <a:t>“A beacon for directing NSU’s future”</a:t>
            </a:r>
            <a:endParaRPr lang="en-US" sz="2000" dirty="0">
              <a:latin typeface="Times New Roman" pitchFamily="18" charset="0"/>
            </a:endParaRPr>
          </a:p>
        </p:txBody>
      </p:sp>
      <p:sp>
        <p:nvSpPr>
          <p:cNvPr id="15363" name="Rectangle 3"/>
          <p:cNvSpPr>
            <a:spLocks noGrp="1" noChangeArrowheads="1"/>
          </p:cNvSpPr>
          <p:nvPr>
            <p:ph type="body" idx="1"/>
          </p:nvPr>
        </p:nvSpPr>
        <p:spPr>
          <a:xfrm>
            <a:off x="685800" y="1143000"/>
            <a:ext cx="7467600" cy="5257800"/>
          </a:xfrm>
        </p:spPr>
        <p:txBody>
          <a:bodyPr/>
          <a:lstStyle/>
          <a:p>
            <a:pPr algn="just">
              <a:buFontTx/>
              <a:buNone/>
            </a:pPr>
            <a:r>
              <a:rPr lang="en-US" dirty="0"/>
              <a:t>	</a:t>
            </a:r>
            <a:endParaRPr lang="en-US" sz="2000" i="1" dirty="0" smtClean="0">
              <a:solidFill>
                <a:srgbClr val="0000FF"/>
              </a:solidFill>
            </a:endParaRPr>
          </a:p>
          <a:p>
            <a:pPr algn="just">
              <a:buFontTx/>
              <a:buNone/>
            </a:pPr>
            <a:endParaRPr lang="en-US" sz="2400" i="1" dirty="0" smtClean="0">
              <a:solidFill>
                <a:srgbClr val="0000FF"/>
              </a:solidFill>
              <a:latin typeface="Times New Roman" pitchFamily="18" charset="0"/>
            </a:endParaRPr>
          </a:p>
          <a:p>
            <a:pPr algn="just">
              <a:buFontTx/>
              <a:buNone/>
            </a:pPr>
            <a:endParaRPr lang="en-US" sz="2400" i="1" dirty="0" smtClean="0">
              <a:solidFill>
                <a:srgbClr val="0000FF"/>
              </a:solidFill>
              <a:latin typeface="Times New Roman" pitchFamily="18" charset="0"/>
            </a:endParaRPr>
          </a:p>
          <a:p>
            <a:pPr algn="ctr">
              <a:buFontTx/>
              <a:buNone/>
            </a:pPr>
            <a:r>
              <a:rPr lang="en-US" sz="2400" b="1" cap="all" dirty="0" smtClean="0">
                <a:solidFill>
                  <a:srgbClr val="0000FF"/>
                </a:solidFill>
                <a:latin typeface="Times New Roman" pitchFamily="18" charset="0"/>
              </a:rPr>
              <a:t>    </a:t>
            </a:r>
          </a:p>
          <a:p>
            <a:pPr algn="ctr">
              <a:buFontTx/>
              <a:buNone/>
            </a:pPr>
            <a:endParaRPr lang="en-US" sz="2400" b="1" cap="all" dirty="0" smtClean="0">
              <a:solidFill>
                <a:srgbClr val="0000FF"/>
              </a:solidFill>
              <a:latin typeface="Times New Roman" pitchFamily="18" charset="0"/>
            </a:endParaRPr>
          </a:p>
          <a:p>
            <a:pPr algn="ctr">
              <a:buFontTx/>
              <a:buNone/>
            </a:pPr>
            <a:endParaRPr lang="en-US" sz="2400" b="1" cap="all" dirty="0" smtClean="0">
              <a:solidFill>
                <a:srgbClr val="0000FF"/>
              </a:solidFill>
              <a:latin typeface="Times New Roman" pitchFamily="18" charset="0"/>
            </a:endParaRPr>
          </a:p>
          <a:p>
            <a:pPr algn="ctr">
              <a:buFontTx/>
              <a:buNone/>
            </a:pPr>
            <a:endParaRPr lang="en-US" sz="2400" b="1" cap="all" dirty="0" smtClean="0">
              <a:solidFill>
                <a:srgbClr val="0000FF"/>
              </a:solidFill>
              <a:latin typeface="Times New Roman" pitchFamily="18" charset="0"/>
            </a:endParaRPr>
          </a:p>
          <a:p>
            <a:pPr algn="ctr">
              <a:buFontTx/>
              <a:buNone/>
            </a:pPr>
            <a:endParaRPr lang="en-US" sz="2400" b="1" cap="all" dirty="0" smtClean="0">
              <a:solidFill>
                <a:srgbClr val="0000FF"/>
              </a:solidFill>
              <a:latin typeface="Times New Roman" pitchFamily="18" charset="0"/>
            </a:endParaRPr>
          </a:p>
          <a:p>
            <a:pPr algn="ctr">
              <a:buFontTx/>
              <a:buNone/>
            </a:pPr>
            <a:endParaRPr lang="en-US" sz="2400" b="1" cap="all" dirty="0" smtClean="0">
              <a:solidFill>
                <a:srgbClr val="0000FF"/>
              </a:solidFill>
              <a:latin typeface="Times New Roman" pitchFamily="18" charset="0"/>
            </a:endParaRPr>
          </a:p>
          <a:p>
            <a:pPr algn="ctr">
              <a:buFontTx/>
              <a:buNone/>
            </a:pPr>
            <a:endParaRPr lang="en-US" sz="2400" b="1" cap="all" dirty="0" smtClean="0">
              <a:solidFill>
                <a:schemeClr val="accent1">
                  <a:lumMod val="75000"/>
                </a:schemeClr>
              </a:solidFill>
              <a:latin typeface="Times New Roman" pitchFamily="18" charset="0"/>
            </a:endParaRPr>
          </a:p>
          <a:p>
            <a:pPr algn="ctr">
              <a:spcBef>
                <a:spcPts val="0"/>
              </a:spcBef>
              <a:buFontTx/>
              <a:buNone/>
            </a:pPr>
            <a:r>
              <a:rPr lang="en-US" sz="2400" b="1" cap="all" dirty="0" smtClean="0">
                <a:solidFill>
                  <a:schemeClr val="accent1">
                    <a:lumMod val="75000"/>
                  </a:schemeClr>
                </a:solidFill>
                <a:latin typeface="Times New Roman" pitchFamily="18" charset="0"/>
              </a:rPr>
              <a:t>    </a:t>
            </a:r>
          </a:p>
          <a:p>
            <a:pPr algn="ctr">
              <a:spcBef>
                <a:spcPts val="0"/>
              </a:spcBef>
              <a:buFontTx/>
              <a:buNone/>
            </a:pPr>
            <a:r>
              <a:rPr lang="en-US" sz="2400" b="1" cap="all" dirty="0" smtClean="0">
                <a:latin typeface="Times New Roman" pitchFamily="18" charset="0"/>
              </a:rPr>
              <a:t>A new Mission emerged from the Vision </a:t>
            </a:r>
          </a:p>
          <a:p>
            <a:pPr algn="just">
              <a:buFontTx/>
              <a:buNone/>
            </a:pPr>
            <a:r>
              <a:rPr lang="en-US" sz="2400" i="1" dirty="0" smtClean="0">
                <a:latin typeface="Times New Roman" pitchFamily="18" charset="0"/>
              </a:rPr>
              <a:t> </a:t>
            </a:r>
            <a:endParaRPr lang="en-US" sz="2400" i="1" dirty="0">
              <a:latin typeface="Times New Roman" pitchFamily="18" charset="0"/>
            </a:endParaRPr>
          </a:p>
        </p:txBody>
      </p:sp>
      <p:graphicFrame>
        <p:nvGraphicFramePr>
          <p:cNvPr id="8" name="Content Placeholder 3"/>
          <p:cNvGraphicFramePr>
            <a:graphicFrameLocks/>
          </p:cNvGraphicFramePr>
          <p:nvPr/>
        </p:nvGraphicFramePr>
        <p:xfrm>
          <a:off x="2057400" y="2209800"/>
          <a:ext cx="5181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b="1" cap="small" dirty="0" smtClean="0">
                <a:latin typeface="+mn-lt"/>
              </a:rPr>
              <a:t>Mission</a:t>
            </a:r>
            <a:endParaRPr lang="en-US" b="1" cap="small" dirty="0">
              <a:latin typeface="+mn-lt"/>
            </a:endParaRPr>
          </a:p>
        </p:txBody>
      </p:sp>
      <p:sp>
        <p:nvSpPr>
          <p:cNvPr id="3" name="Content Placeholder 2"/>
          <p:cNvSpPr>
            <a:spLocks noGrp="1"/>
          </p:cNvSpPr>
          <p:nvPr>
            <p:ph idx="1"/>
          </p:nvPr>
        </p:nvSpPr>
        <p:spPr>
          <a:xfrm>
            <a:off x="1143000" y="1066800"/>
            <a:ext cx="7010400" cy="5059363"/>
          </a:xfrm>
        </p:spPr>
        <p:txBody>
          <a:bodyPr/>
          <a:lstStyle/>
          <a:p>
            <a:pPr>
              <a:buNone/>
            </a:pPr>
            <a:r>
              <a:rPr lang="en-US" sz="2800" i="1" dirty="0" smtClean="0">
                <a:solidFill>
                  <a:srgbClr val="0000FF"/>
                </a:solidFill>
              </a:rPr>
              <a:t>   </a:t>
            </a:r>
            <a:endParaRPr lang="en-US" sz="2000" i="1" dirty="0" smtClean="0">
              <a:solidFill>
                <a:srgbClr val="0000FF"/>
              </a:solidFill>
            </a:endParaRPr>
          </a:p>
          <a:p>
            <a:pPr>
              <a:buNone/>
            </a:pPr>
            <a:endParaRPr lang="en-US" sz="2000" i="1" dirty="0" smtClean="0">
              <a:solidFill>
                <a:srgbClr val="0000FF"/>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endParaRPr lang="en-US" sz="2000" b="1" cap="all" dirty="0" smtClean="0">
              <a:solidFill>
                <a:schemeClr val="accent1">
                  <a:lumMod val="75000"/>
                </a:schemeClr>
              </a:solidFill>
            </a:endParaRPr>
          </a:p>
          <a:p>
            <a:pPr algn="ctr">
              <a:buNone/>
            </a:pPr>
            <a:r>
              <a:rPr lang="en-US" sz="2000" b="1" cap="all" dirty="0" smtClean="0"/>
              <a:t>foundation for planning</a:t>
            </a:r>
          </a:p>
          <a:p>
            <a:endParaRPr lang="en-US" sz="2800" dirty="0"/>
          </a:p>
        </p:txBody>
      </p:sp>
      <p:sp>
        <p:nvSpPr>
          <p:cNvPr id="4" name="Down Arrow 3"/>
          <p:cNvSpPr/>
          <p:nvPr/>
        </p:nvSpPr>
        <p:spPr>
          <a:xfrm>
            <a:off x="4343400" y="5105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5"/>
          <p:cNvGraphicFramePr>
            <a:graphicFrameLocks/>
          </p:cNvGraphicFramePr>
          <p:nvPr/>
        </p:nvGraphicFramePr>
        <p:xfrm>
          <a:off x="838200" y="1143000"/>
          <a:ext cx="7086600" cy="381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lstStyle/>
          <a:p>
            <a:r>
              <a:rPr lang="en-US" sz="2800" b="1" cap="small" dirty="0" smtClean="0"/>
              <a:t/>
            </a:r>
            <a:br>
              <a:rPr lang="en-US" sz="2800" b="1" cap="small" dirty="0" smtClean="0"/>
            </a:br>
            <a:r>
              <a:rPr lang="en-US" b="1" cap="small" dirty="0" smtClean="0"/>
              <a:t>NSU’s Core Values</a:t>
            </a:r>
            <a:r>
              <a:rPr lang="en-US" sz="2400" dirty="0" smtClean="0"/>
              <a:t/>
            </a:r>
            <a:br>
              <a:rPr lang="en-US" sz="2400" dirty="0" smtClean="0"/>
            </a:br>
            <a:r>
              <a:rPr lang="en-US" sz="2000" dirty="0" smtClean="0"/>
              <a:t>“The Essence of NSU” </a:t>
            </a:r>
            <a:r>
              <a:rPr lang="en-US" sz="2800" dirty="0" smtClean="0"/>
              <a:t/>
            </a:r>
            <a:br>
              <a:rPr lang="en-US" sz="2800" dirty="0" smtClean="0"/>
            </a:br>
            <a:endParaRPr lang="en-US" sz="2800" dirty="0"/>
          </a:p>
        </p:txBody>
      </p:sp>
      <p:sp>
        <p:nvSpPr>
          <p:cNvPr id="5" name="Content Placeholder 4"/>
          <p:cNvSpPr>
            <a:spLocks noGrp="1"/>
          </p:cNvSpPr>
          <p:nvPr>
            <p:ph idx="1"/>
          </p:nvPr>
        </p:nvSpPr>
        <p:spPr>
          <a:xfrm>
            <a:off x="762000" y="1600200"/>
            <a:ext cx="7620000" cy="4648200"/>
          </a:xfrm>
        </p:spPr>
        <p:txBody>
          <a:bodyPr/>
          <a:lstStyle/>
          <a:p>
            <a:pPr algn="ctr">
              <a:buNone/>
            </a:pPr>
            <a:endParaRPr lang="en-US" sz="2000" i="1" dirty="0" smtClean="0">
              <a:solidFill>
                <a:srgbClr val="0000FF"/>
              </a:solidFill>
            </a:endParaRPr>
          </a:p>
          <a:p>
            <a:pPr>
              <a:buNone/>
            </a:pPr>
            <a:endParaRPr lang="en-US" sz="2800" dirty="0" smtClean="0">
              <a:solidFill>
                <a:srgbClr val="0000FF"/>
              </a:solidFill>
            </a:endParaRPr>
          </a:p>
          <a:p>
            <a:pPr algn="ctr">
              <a:buNone/>
            </a:pPr>
            <a:endParaRPr lang="en-US" sz="2400" b="1" cap="all" dirty="0" smtClean="0">
              <a:solidFill>
                <a:schemeClr val="accent1">
                  <a:lumMod val="75000"/>
                </a:schemeClr>
              </a:solidFill>
            </a:endParaRPr>
          </a:p>
          <a:p>
            <a:pPr algn="ctr">
              <a:buNone/>
            </a:pPr>
            <a:endParaRPr lang="en-US" sz="2400" b="1" cap="all" dirty="0" smtClean="0">
              <a:solidFill>
                <a:schemeClr val="accent1">
                  <a:lumMod val="75000"/>
                </a:schemeClr>
              </a:solidFill>
            </a:endParaRPr>
          </a:p>
          <a:p>
            <a:pPr algn="ctr">
              <a:buNone/>
            </a:pPr>
            <a:endParaRPr lang="en-US" sz="2400" b="1" cap="all" dirty="0" smtClean="0">
              <a:solidFill>
                <a:schemeClr val="accent1">
                  <a:lumMod val="75000"/>
                </a:schemeClr>
              </a:solidFill>
            </a:endParaRPr>
          </a:p>
          <a:p>
            <a:pPr algn="ctr">
              <a:buNone/>
            </a:pPr>
            <a:endParaRPr lang="en-US" sz="2400" b="1" cap="all" dirty="0" smtClean="0">
              <a:solidFill>
                <a:schemeClr val="accent1">
                  <a:lumMod val="75000"/>
                </a:schemeClr>
              </a:solidFill>
            </a:endParaRPr>
          </a:p>
          <a:p>
            <a:pPr algn="ctr">
              <a:buNone/>
            </a:pPr>
            <a:endParaRPr lang="en-US" sz="2400" b="1" cap="all" dirty="0" smtClean="0">
              <a:solidFill>
                <a:schemeClr val="accent1">
                  <a:lumMod val="75000"/>
                </a:schemeClr>
              </a:solidFill>
            </a:endParaRPr>
          </a:p>
          <a:p>
            <a:pPr algn="ctr">
              <a:buNone/>
            </a:pPr>
            <a:endParaRPr lang="en-US" sz="2400" b="1" cap="all" dirty="0" smtClean="0">
              <a:solidFill>
                <a:schemeClr val="accent1">
                  <a:lumMod val="75000"/>
                </a:schemeClr>
              </a:solidFill>
            </a:endParaRPr>
          </a:p>
          <a:p>
            <a:pPr algn="ctr">
              <a:buNone/>
            </a:pPr>
            <a:endParaRPr lang="en-US" sz="2400" b="1" cap="all" dirty="0" smtClean="0">
              <a:solidFill>
                <a:schemeClr val="accent1">
                  <a:lumMod val="75000"/>
                </a:schemeClr>
              </a:solidFill>
            </a:endParaRPr>
          </a:p>
          <a:p>
            <a:pPr algn="ctr">
              <a:buNone/>
            </a:pPr>
            <a:r>
              <a:rPr lang="en-US" sz="2400" b="1" cap="all" dirty="0" smtClean="0"/>
              <a:t>The Core Values Inspired a New Vision</a:t>
            </a:r>
            <a:endParaRPr lang="en-US" dirty="0" smtClean="0"/>
          </a:p>
          <a:p>
            <a:endParaRPr lang="en-US" dirty="0"/>
          </a:p>
        </p:txBody>
      </p:sp>
      <p:sp>
        <p:nvSpPr>
          <p:cNvPr id="6" name="Down Arrow 5"/>
          <p:cNvSpPr/>
          <p:nvPr/>
        </p:nvSpPr>
        <p:spPr>
          <a:xfrm>
            <a:off x="4419600" y="51054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14"/>
          <p:cNvGraphicFramePr>
            <a:graphicFrameLocks/>
          </p:cNvGraphicFramePr>
          <p:nvPr/>
        </p:nvGraphicFramePr>
        <p:xfrm>
          <a:off x="762000" y="1600200"/>
          <a:ext cx="7239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marL="457200" indent="-457200">
              <a:lnSpc>
                <a:spcPct val="90000"/>
              </a:lnSpc>
              <a:tabLst>
                <a:tab pos="914400" algn="l"/>
                <a:tab pos="1200150" algn="l"/>
              </a:tabLst>
            </a:pPr>
            <a:r>
              <a:rPr lang="en-US" dirty="0" smtClean="0"/>
              <a:t>“Ground Rules” for NSU Planning</a:t>
            </a:r>
            <a:endParaRPr lang="en-US" dirty="0">
              <a:solidFill>
                <a:schemeClr val="tx1"/>
              </a:solidFill>
            </a:endParaRPr>
          </a:p>
        </p:txBody>
      </p:sp>
      <p:graphicFrame>
        <p:nvGraphicFramePr>
          <p:cNvPr id="5" name="Content Placeholder 4"/>
          <p:cNvGraphicFramePr>
            <a:graphicFrameLocks noGrp="1"/>
          </p:cNvGraphicFramePr>
          <p:nvPr>
            <p:ph idx="1"/>
          </p:nvPr>
        </p:nvGraphicFramePr>
        <p:xfrm>
          <a:off x="-457200" y="1143000"/>
          <a:ext cx="9601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Existing Planning and Assessment Procedures</a:t>
            </a:r>
            <a:endParaRPr lang="en-US" dirty="0"/>
          </a:p>
        </p:txBody>
      </p:sp>
      <p:sp>
        <p:nvSpPr>
          <p:cNvPr id="3" name="Content Placeholder 2"/>
          <p:cNvSpPr>
            <a:spLocks noGrp="1"/>
          </p:cNvSpPr>
          <p:nvPr>
            <p:ph idx="1"/>
          </p:nvPr>
        </p:nvSpPr>
        <p:spPr/>
        <p:txBody>
          <a:bodyPr/>
          <a:lstStyle/>
          <a:p>
            <a:r>
              <a:rPr lang="en-US" dirty="0" smtClean="0"/>
              <a:t>Academic Program Review</a:t>
            </a:r>
          </a:p>
          <a:p>
            <a:r>
              <a:rPr lang="en-US" dirty="0" smtClean="0"/>
              <a:t>Quality Improvement Plan</a:t>
            </a:r>
          </a:p>
          <a:p>
            <a:r>
              <a:rPr lang="en-US" dirty="0" smtClean="0"/>
              <a:t>Quality Enhancement Plan</a:t>
            </a:r>
          </a:p>
          <a:p>
            <a:r>
              <a:rPr lang="en-US" dirty="0" smtClean="0"/>
              <a:t>Performance Based Budgeting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What We Have Accomplished</a:t>
            </a:r>
            <a:endParaRPr lang="en-US"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457200" y="274638"/>
            <a:ext cx="8229600" cy="868362"/>
          </a:xfrm>
        </p:spPr>
        <p:txBody>
          <a:bodyPr/>
          <a:lstStyle/>
          <a:p>
            <a:r>
              <a:rPr lang="en-US" sz="4000" b="1" cap="small" dirty="0" smtClean="0"/>
              <a:t>NSU’s Strategic Priorities</a:t>
            </a:r>
            <a:endParaRPr lang="en-US" sz="4000" b="1" cap="small" dirty="0"/>
          </a:p>
        </p:txBody>
      </p:sp>
      <p:graphicFrame>
        <p:nvGraphicFramePr>
          <p:cNvPr id="29" name="Content Placeholder 28"/>
          <p:cNvGraphicFramePr>
            <a:graphicFrameLocks noGrp="1"/>
          </p:cNvGraphicFramePr>
          <p:nvPr>
            <p:ph idx="1"/>
          </p:nvPr>
        </p:nvGraphicFramePr>
        <p:xfrm>
          <a:off x="762000" y="1295400"/>
          <a:ext cx="77724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457200" y="1752600"/>
            <a:ext cx="8229600" cy="4724400"/>
          </a:xfrm>
        </p:spPr>
        <p:txBody>
          <a:bodyPr/>
          <a:lstStyle/>
          <a:p>
            <a:pPr marL="0" indent="0">
              <a:buNone/>
            </a:pPr>
            <a:r>
              <a:rPr lang="en-US" sz="2800" dirty="0" smtClean="0"/>
              <a:t>Compliance with CR2.5 requires that an institution demonstrate engagement in planning and evaluation processes that result in continuous improvement in institutional quality. Institutions must demonstrate that these processes are </a:t>
            </a:r>
            <a:r>
              <a:rPr lang="en-US" sz="2800" b="1" i="1" dirty="0" smtClean="0"/>
              <a:t>integrated, institution-wide, research-based, </a:t>
            </a:r>
            <a:r>
              <a:rPr lang="en-US" sz="2800" dirty="0" smtClean="0"/>
              <a:t>and </a:t>
            </a:r>
            <a:r>
              <a:rPr lang="en-US" sz="2800" b="1" i="1" dirty="0" smtClean="0"/>
              <a:t>systematic</a:t>
            </a:r>
            <a:r>
              <a:rPr lang="en-US" sz="2800" dirty="0" smtClean="0"/>
              <a:t>. This session will explore what it means to have integrated, institution-wide, research-based, and systematic planning and evaluation processes by highlighting how one institution applied this principle to its pursuit of a new Vision for 2020.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cstate="print"/>
          <a:srcRect/>
          <a:stretch>
            <a:fillRect/>
          </a:stretch>
        </p:blipFill>
        <p:spPr bwMode="auto">
          <a:xfrm>
            <a:off x="2666999" y="776287"/>
            <a:ext cx="4342603" cy="570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smtClean="0">
                <a:solidFill>
                  <a:schemeClr val="tx1"/>
                </a:solidFill>
              </a:rPr>
              <a:t>Achieving Vision 2020</a:t>
            </a:r>
            <a:endParaRPr lang="en-US" b="1" cap="small" dirty="0">
              <a:solidFill>
                <a:schemeClr val="tx1"/>
              </a:solidFill>
            </a:endParaRPr>
          </a:p>
        </p:txBody>
      </p:sp>
      <p:sp>
        <p:nvSpPr>
          <p:cNvPr id="3" name="Content Placeholder 2"/>
          <p:cNvSpPr>
            <a:spLocks noGrp="1"/>
          </p:cNvSpPr>
          <p:nvPr>
            <p:ph idx="1"/>
          </p:nvPr>
        </p:nvSpPr>
        <p:spPr/>
        <p:txBody>
          <a:bodyPr/>
          <a:lstStyle/>
          <a:p>
            <a:pPr lvl="1"/>
            <a:endParaRPr lang="en-US" dirty="0" smtClean="0"/>
          </a:p>
          <a:p>
            <a:pPr lvl="1"/>
            <a:endParaRPr lang="en-US" dirty="0" smtClean="0"/>
          </a:p>
          <a:p>
            <a:endParaRPr lang="en-US" dirty="0"/>
          </a:p>
        </p:txBody>
      </p:sp>
      <p:graphicFrame>
        <p:nvGraphicFramePr>
          <p:cNvPr id="4" name="Diagram 3"/>
          <p:cNvGraphicFramePr/>
          <p:nvPr/>
        </p:nvGraphicFramePr>
        <p:xfrm>
          <a:off x="685800" y="1676400"/>
          <a:ext cx="7848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Assessment and Feedback</a:t>
            </a:r>
            <a:endParaRPr lang="en-US" dirty="0"/>
          </a:p>
        </p:txBody>
      </p:sp>
      <p:sp>
        <p:nvSpPr>
          <p:cNvPr id="3" name="Content Placeholder 2"/>
          <p:cNvSpPr>
            <a:spLocks noGrp="1"/>
          </p:cNvSpPr>
          <p:nvPr>
            <p:ph idx="1"/>
          </p:nvPr>
        </p:nvSpPr>
        <p:spPr/>
        <p:txBody>
          <a:bodyPr/>
          <a:lstStyle/>
          <a:p>
            <a:r>
              <a:rPr lang="en-US" dirty="0" smtClean="0"/>
              <a:t>Key Performance Indicators Developed for each Strategic Priority</a:t>
            </a:r>
          </a:p>
          <a:p>
            <a:r>
              <a:rPr lang="en-US" dirty="0" smtClean="0"/>
              <a:t>Goals set for 2015 and 2020</a:t>
            </a:r>
          </a:p>
          <a:p>
            <a:r>
              <a:rPr lang="en-US" dirty="0" smtClean="0"/>
              <a:t>Tracked through Dashboards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txBody>
          <a:bodyPr/>
          <a:lstStyle/>
          <a:p>
            <a:r>
              <a:rPr lang="en-US" sz="3200" b="1" cap="small" dirty="0" smtClean="0"/>
              <a:t>Example of Performance Measures</a:t>
            </a:r>
            <a:endParaRPr lang="en-US" sz="3200" b="1" cap="small" dirty="0"/>
          </a:p>
        </p:txBody>
      </p:sp>
      <p:pic>
        <p:nvPicPr>
          <p:cNvPr id="1026" name="Picture 2"/>
          <p:cNvPicPr>
            <a:picLocks noGrp="1" noChangeAspect="1" noChangeArrowheads="1"/>
          </p:cNvPicPr>
          <p:nvPr>
            <p:ph idx="1"/>
          </p:nvPr>
        </p:nvPicPr>
        <p:blipFill>
          <a:blip r:embed="rId2" cstate="print"/>
          <a:srcRect/>
          <a:stretch>
            <a:fillRect/>
          </a:stretch>
        </p:blipFill>
        <p:spPr>
          <a:xfrm>
            <a:off x="1981200" y="914400"/>
            <a:ext cx="5253561" cy="52117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sz="3200" b="1" cap="small" dirty="0" smtClean="0"/>
              <a:t>Example of Strategic Initiatives</a:t>
            </a:r>
            <a:endParaRPr lang="en-US"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66887" y="1191419"/>
            <a:ext cx="561022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Strategic Priorities Dashboard</a:t>
            </a:r>
            <a:endParaRPr lang="en-US" dirty="0"/>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t="19531" r="50000" b="5469"/>
          <a:stretch>
            <a:fillRect/>
          </a:stretch>
        </p:blipFill>
        <p:spPr bwMode="auto">
          <a:xfrm>
            <a:off x="203200" y="1600200"/>
            <a:ext cx="8788400" cy="527304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Strategic Priorities Dashboard</a:t>
            </a:r>
            <a:endParaRPr lang="en-US" dirty="0"/>
          </a:p>
        </p:txBody>
      </p:sp>
      <p:pic>
        <p:nvPicPr>
          <p:cNvPr id="2050" name="Picture 2"/>
          <p:cNvPicPr>
            <a:picLocks noChangeAspect="1" noChangeArrowheads="1"/>
          </p:cNvPicPr>
          <p:nvPr/>
        </p:nvPicPr>
        <p:blipFill>
          <a:blip r:embed="rId2" cstate="print"/>
          <a:srcRect l="1013" t="27118" r="76445" b="39284"/>
          <a:stretch>
            <a:fillRect/>
          </a:stretch>
        </p:blipFill>
        <p:spPr bwMode="auto">
          <a:xfrm>
            <a:off x="1333500" y="1828800"/>
            <a:ext cx="6477000" cy="38612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Strategic Priorities Dashboard</a:t>
            </a:r>
            <a:endParaRPr lang="en-US" dirty="0"/>
          </a:p>
        </p:txBody>
      </p:sp>
      <p:pic>
        <p:nvPicPr>
          <p:cNvPr id="2050" name="Picture 2"/>
          <p:cNvPicPr>
            <a:picLocks noChangeAspect="1" noChangeArrowheads="1"/>
          </p:cNvPicPr>
          <p:nvPr/>
        </p:nvPicPr>
        <p:blipFill>
          <a:blip r:embed="rId2" cstate="print"/>
          <a:srcRect t="60716" r="75145" b="5469"/>
          <a:stretch>
            <a:fillRect/>
          </a:stretch>
        </p:blipFill>
        <p:spPr bwMode="auto">
          <a:xfrm>
            <a:off x="990601" y="1828801"/>
            <a:ext cx="7162799" cy="389789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Strategic Priorities Dashboard</a:t>
            </a:r>
            <a:endParaRPr lang="en-US" dirty="0"/>
          </a:p>
        </p:txBody>
      </p:sp>
      <p:sp>
        <p:nvSpPr>
          <p:cNvPr id="4" name="Content Placeholder 3"/>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24855" t="27703" r="50329" b="43620"/>
          <a:stretch>
            <a:fillRect/>
          </a:stretch>
        </p:blipFill>
        <p:spPr bwMode="auto">
          <a:xfrm>
            <a:off x="457199" y="1828800"/>
            <a:ext cx="8242041" cy="3810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Strategic Priorities Dashboard</a:t>
            </a:r>
            <a:endParaRPr lang="en-US" dirty="0"/>
          </a:p>
        </p:txBody>
      </p:sp>
      <p:pic>
        <p:nvPicPr>
          <p:cNvPr id="2050" name="Picture 2"/>
          <p:cNvPicPr>
            <a:picLocks noChangeAspect="1" noChangeArrowheads="1"/>
          </p:cNvPicPr>
          <p:nvPr/>
        </p:nvPicPr>
        <p:blipFill>
          <a:blip r:embed="rId2" cstate="print"/>
          <a:srcRect l="24855" t="69386" r="50000" b="5469"/>
          <a:stretch>
            <a:fillRect/>
          </a:stretch>
        </p:blipFill>
        <p:spPr bwMode="auto">
          <a:xfrm>
            <a:off x="457200" y="1828800"/>
            <a:ext cx="8191500" cy="3276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Session</a:t>
            </a:r>
            <a:endParaRPr lang="en-US" dirty="0"/>
          </a:p>
        </p:txBody>
      </p:sp>
      <p:sp>
        <p:nvSpPr>
          <p:cNvPr id="3" name="Content Placeholder 2"/>
          <p:cNvSpPr>
            <a:spLocks noGrp="1"/>
          </p:cNvSpPr>
          <p:nvPr>
            <p:ph idx="1"/>
          </p:nvPr>
        </p:nvSpPr>
        <p:spPr/>
        <p:txBody>
          <a:bodyPr/>
          <a:lstStyle/>
          <a:p>
            <a:pPr lvl="0"/>
            <a:r>
              <a:rPr lang="en-US" dirty="0" smtClean="0"/>
              <a:t>Connect planning, evaluation, mission, and improvement</a:t>
            </a:r>
          </a:p>
          <a:p>
            <a:pPr lvl="0"/>
            <a:r>
              <a:rPr lang="en-US" dirty="0" smtClean="0"/>
              <a:t>Demonstrate planning across multiple units</a:t>
            </a:r>
          </a:p>
          <a:p>
            <a:pPr lvl="0"/>
            <a:r>
              <a:rPr lang="en-US" dirty="0" smtClean="0"/>
              <a:t>Demonstrate development of a cohesive set of strategic priorities with performance targets</a:t>
            </a:r>
          </a:p>
          <a:p>
            <a:pPr lvl="0"/>
            <a:r>
              <a:rPr lang="en-US" dirty="0" smtClean="0"/>
              <a:t>Highlight dashboards that facilitate ongoing improvement</a:t>
            </a:r>
          </a:p>
          <a:p>
            <a:pPr lvl="0"/>
            <a:endParaRPr lang="en-US" dirty="0" smtClean="0"/>
          </a:p>
          <a:p>
            <a:pPr lvl="0"/>
            <a:endParaRPr lang="en-US" dirty="0" smtClean="0"/>
          </a:p>
          <a:p>
            <a:pPr lvl="0"/>
            <a:endParaRPr lang="en-US" dirty="0" smtClean="0"/>
          </a:p>
          <a:p>
            <a:pPr lvl="0"/>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638"/>
            <a:ext cx="8229600" cy="2925762"/>
          </a:xfrm>
        </p:spPr>
        <p:txBody>
          <a:bodyPr/>
          <a:lstStyle/>
          <a:p>
            <a:r>
              <a:rPr lang="en-US" dirty="0" smtClean="0">
                <a:solidFill>
                  <a:schemeClr val="tx1"/>
                </a:solidFill>
              </a:rPr>
              <a:t>Beyond Compliance: Institutional Benefits of Integrated, Systematic Processes</a:t>
            </a:r>
            <a:endParaRPr lang="en-US"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Having a Strategic Plan</a:t>
            </a:r>
            <a:endParaRPr lang="en-US" dirty="0"/>
          </a:p>
        </p:txBody>
      </p:sp>
      <p:sp>
        <p:nvSpPr>
          <p:cNvPr id="3" name="Content Placeholder 2"/>
          <p:cNvSpPr>
            <a:spLocks noGrp="1"/>
          </p:cNvSpPr>
          <p:nvPr>
            <p:ph idx="1"/>
          </p:nvPr>
        </p:nvSpPr>
        <p:spPr/>
        <p:txBody>
          <a:bodyPr/>
          <a:lstStyle/>
          <a:p>
            <a:r>
              <a:rPr lang="en-US" dirty="0" smtClean="0"/>
              <a:t>Define Purpose</a:t>
            </a:r>
          </a:p>
          <a:p>
            <a:r>
              <a:rPr lang="en-US" dirty="0" smtClean="0"/>
              <a:t>Establish Goals and Objectives</a:t>
            </a:r>
          </a:p>
          <a:p>
            <a:r>
              <a:rPr lang="en-US" dirty="0" smtClean="0"/>
              <a:t>Time Bound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in the Creation of the Strategic Plan</a:t>
            </a:r>
            <a:endParaRPr lang="en-US" dirty="0"/>
          </a:p>
        </p:txBody>
      </p:sp>
      <p:sp>
        <p:nvSpPr>
          <p:cNvPr id="3" name="Content Placeholder 2"/>
          <p:cNvSpPr>
            <a:spLocks noGrp="1"/>
          </p:cNvSpPr>
          <p:nvPr>
            <p:ph idx="1"/>
          </p:nvPr>
        </p:nvSpPr>
        <p:spPr/>
        <p:txBody>
          <a:bodyPr/>
          <a:lstStyle/>
          <a:p>
            <a:r>
              <a:rPr lang="en-US" dirty="0" smtClean="0"/>
              <a:t>Gathering information and opinion from throughout the institution</a:t>
            </a:r>
          </a:p>
          <a:p>
            <a:r>
              <a:rPr lang="en-US" dirty="0" smtClean="0"/>
              <a:t>Develop stakeholder ownership of the plan</a:t>
            </a:r>
          </a:p>
          <a:p>
            <a:r>
              <a:rPr lang="en-US" dirty="0" smtClean="0"/>
              <a:t>Build consensus among staff and faculty from all units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in Implementation of the Strategic Plan</a:t>
            </a:r>
            <a:endParaRPr lang="en-US" dirty="0"/>
          </a:p>
        </p:txBody>
      </p:sp>
      <p:sp>
        <p:nvSpPr>
          <p:cNvPr id="3" name="Content Placeholder 2"/>
          <p:cNvSpPr>
            <a:spLocks noGrp="1"/>
          </p:cNvSpPr>
          <p:nvPr>
            <p:ph idx="1"/>
          </p:nvPr>
        </p:nvSpPr>
        <p:spPr/>
        <p:txBody>
          <a:bodyPr/>
          <a:lstStyle/>
          <a:p>
            <a:r>
              <a:rPr lang="en-US" dirty="0" smtClean="0"/>
              <a:t>Provide a starting point for measurement and evaluation</a:t>
            </a:r>
          </a:p>
          <a:p>
            <a:r>
              <a:rPr lang="en-US" dirty="0" smtClean="0"/>
              <a:t>Provides focus, which increases productivity</a:t>
            </a:r>
          </a:p>
          <a:p>
            <a:r>
              <a:rPr lang="en-US" dirty="0" smtClean="0"/>
              <a:t>Ensure effective use of resources</a:t>
            </a:r>
          </a:p>
          <a:p>
            <a:r>
              <a:rPr lang="en-US" dirty="0" smtClean="0"/>
              <a:t>Satisfaction and Pride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Core Requirement 2.5</a:t>
            </a:r>
            <a:endParaRPr lang="en-US" dirty="0"/>
          </a:p>
        </p:txBody>
      </p:sp>
      <p:sp>
        <p:nvSpPr>
          <p:cNvPr id="4" name="Content Placeholder 3"/>
          <p:cNvSpPr>
            <a:spLocks noGrp="1"/>
          </p:cNvSpPr>
          <p:nvPr>
            <p:ph idx="1"/>
          </p:nvPr>
        </p:nvSpPr>
        <p:spPr>
          <a:xfrm>
            <a:off x="457200" y="1828800"/>
            <a:ext cx="8229600" cy="4754563"/>
          </a:xfrm>
        </p:spPr>
        <p:txBody>
          <a:bodyPr/>
          <a:lstStyle/>
          <a:p>
            <a:pPr marL="0" indent="0">
              <a:buNone/>
            </a:pPr>
            <a:r>
              <a:rPr lang="en-US" dirty="0" smtClean="0"/>
              <a:t>The institution engages in ongoing, integrated, and institution-wide research-based planning and evaluation processes that (1) incorporate a systematic review of institutional mission, goals, and outcomes; (2) result in continuing improvement in institutional quality; and (3) demonstrate the institution is effectively accomplishing its mission. (Institutional Effectiveness)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a:xfrm>
            <a:off x="457200" y="1981200"/>
            <a:ext cx="8229600" cy="4144963"/>
          </a:xfrm>
        </p:spPr>
        <p:txBody>
          <a:bodyPr/>
          <a:lstStyle/>
          <a:p>
            <a:pPr marL="514350" indent="-514350">
              <a:buFont typeface="+mj-lt"/>
              <a:buAutoNum type="arabicPeriod"/>
            </a:pPr>
            <a:r>
              <a:rPr lang="en-US" sz="2800" dirty="0" smtClean="0"/>
              <a:t>Nova Southeastern University Overview</a:t>
            </a:r>
          </a:p>
          <a:p>
            <a:pPr marL="514350" indent="-514350">
              <a:buFont typeface="+mj-lt"/>
              <a:buAutoNum type="arabicPeriod"/>
            </a:pPr>
            <a:r>
              <a:rPr lang="en-US" sz="2800" dirty="0" smtClean="0"/>
              <a:t>Leadership at NSU</a:t>
            </a:r>
          </a:p>
          <a:p>
            <a:pPr marL="514350" indent="-514350">
              <a:buFont typeface="+mj-lt"/>
              <a:buAutoNum type="arabicPeriod"/>
            </a:pPr>
            <a:r>
              <a:rPr lang="en-US" sz="2800" dirty="0" smtClean="0"/>
              <a:t>Opportunities and Challenges</a:t>
            </a:r>
          </a:p>
          <a:p>
            <a:pPr marL="514350" indent="-514350">
              <a:buFont typeface="+mj-lt"/>
              <a:buAutoNum type="arabicPeriod"/>
            </a:pPr>
            <a:r>
              <a:rPr lang="en-US" sz="2800" dirty="0" smtClean="0"/>
              <a:t>Development of Vision, Mission, Core Values, and Strategic Priorities</a:t>
            </a:r>
          </a:p>
          <a:p>
            <a:pPr marL="514350" indent="-514350">
              <a:buFont typeface="+mj-lt"/>
              <a:buAutoNum type="arabicPeriod"/>
            </a:pPr>
            <a:r>
              <a:rPr lang="en-US" sz="2800" dirty="0" smtClean="0"/>
              <a:t>Assessment</a:t>
            </a:r>
          </a:p>
          <a:p>
            <a:pPr marL="514350" indent="-514350">
              <a:buFont typeface="+mj-lt"/>
              <a:buAutoNum type="arabicPeriod"/>
            </a:pPr>
            <a:r>
              <a:rPr lang="en-US" sz="2800" dirty="0" smtClean="0"/>
              <a:t>Benefits of Strategic Planning and Relation to CR 2.5</a:t>
            </a:r>
          </a:p>
          <a:p>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Nova Southeastern University Overview</a:t>
            </a:r>
            <a:endParaRPr lang="en-US" dirty="0"/>
          </a:p>
        </p:txBody>
      </p:sp>
      <p:sp>
        <p:nvSpPr>
          <p:cNvPr id="3" name="Content Placeholder 2"/>
          <p:cNvSpPr>
            <a:spLocks noGrp="1"/>
          </p:cNvSpPr>
          <p:nvPr>
            <p:ph idx="1"/>
          </p:nvPr>
        </p:nvSpPr>
        <p:spPr/>
        <p:txBody>
          <a:bodyPr/>
          <a:lstStyle/>
          <a:p>
            <a:r>
              <a:rPr lang="en-US" dirty="0" smtClean="0"/>
              <a:t>8</a:t>
            </a:r>
            <a:r>
              <a:rPr lang="en-US" baseline="30000" dirty="0" smtClean="0"/>
              <a:t>th</a:t>
            </a:r>
            <a:r>
              <a:rPr lang="en-US" dirty="0" smtClean="0"/>
              <a:t> Largest Private, Non-Profit in the United States (Fall 2010)</a:t>
            </a:r>
          </a:p>
          <a:p>
            <a:r>
              <a:rPr lang="en-US" dirty="0" smtClean="0"/>
              <a:t>Almost 80% Graduate or Professional Students</a:t>
            </a:r>
          </a:p>
          <a:p>
            <a:pPr lvl="1"/>
            <a:r>
              <a:rPr lang="en-US" dirty="0" smtClean="0"/>
              <a:t>6,297 Undergraduate</a:t>
            </a:r>
          </a:p>
          <a:p>
            <a:pPr lvl="1"/>
            <a:r>
              <a:rPr lang="en-US" dirty="0" smtClean="0"/>
              <a:t>18,135 Graduate</a:t>
            </a:r>
          </a:p>
          <a:p>
            <a:pPr lvl="1"/>
            <a:r>
              <a:rPr lang="en-US" dirty="0" smtClean="0"/>
              <a:t>3,925 Professional</a:t>
            </a:r>
          </a:p>
          <a:p>
            <a:pPr lvl="1"/>
            <a:r>
              <a:rPr lang="en-US" dirty="0" smtClean="0"/>
              <a:t>28,457 Total</a:t>
            </a:r>
          </a:p>
          <a:p>
            <a:r>
              <a:rPr lang="en-US" dirty="0" smtClean="0"/>
              <a:t>Growth of over 30% in last 10 years</a:t>
            </a:r>
          </a:p>
          <a:p>
            <a:r>
              <a:rPr lang="en-US" dirty="0" smtClean="0"/>
              <a:t>17 Academic Units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Nova Southeastern University Campus</a:t>
            </a:r>
            <a:endParaRPr lang="en-US" dirty="0"/>
          </a:p>
        </p:txBody>
      </p:sp>
      <p:sp>
        <p:nvSpPr>
          <p:cNvPr id="4" name="Content Placeholder 3"/>
          <p:cNvSpPr>
            <a:spLocks noGrp="1"/>
          </p:cNvSpPr>
          <p:nvPr>
            <p:ph idx="1"/>
          </p:nvPr>
        </p:nvSpPr>
        <p:spPr/>
        <p:txBody>
          <a:bodyPr/>
          <a:lstStyle/>
          <a:p>
            <a:endParaRPr lang="en-US" dirty="0"/>
          </a:p>
        </p:txBody>
      </p:sp>
      <p:pic>
        <p:nvPicPr>
          <p:cNvPr id="2050" name="Picture 2" descr="imageD54801E9-1070-48D7-B7AD-310197162E80"/>
          <p:cNvPicPr>
            <a:picLocks noChangeAspect="1" noChangeArrowheads="1"/>
          </p:cNvPicPr>
          <p:nvPr/>
        </p:nvPicPr>
        <p:blipFill>
          <a:blip r:embed="rId2" cstate="print"/>
          <a:srcRect/>
          <a:stretch>
            <a:fillRect/>
          </a:stretch>
        </p:blipFill>
        <p:spPr bwMode="auto">
          <a:xfrm>
            <a:off x="457200" y="1676400"/>
            <a:ext cx="8326244" cy="2667000"/>
          </a:xfrm>
          <a:prstGeom prst="rect">
            <a:avLst/>
          </a:prstGeom>
          <a:noFill/>
          <a:ln w="9525">
            <a:noFill/>
            <a:miter lim="800000"/>
            <a:headEnd/>
            <a:tailEnd/>
          </a:ln>
        </p:spPr>
      </p:pic>
      <p:pic>
        <p:nvPicPr>
          <p:cNvPr id="2051" name="Picture 3" descr="image3E4C7A07-8D32-4EC2-BFA6-F7E0157ECD45"/>
          <p:cNvPicPr>
            <a:picLocks noChangeAspect="1" noChangeArrowheads="1"/>
          </p:cNvPicPr>
          <p:nvPr/>
        </p:nvPicPr>
        <p:blipFill>
          <a:blip r:embed="rId3" cstate="print"/>
          <a:srcRect t="11369"/>
          <a:stretch>
            <a:fillRect/>
          </a:stretch>
        </p:blipFill>
        <p:spPr bwMode="auto">
          <a:xfrm>
            <a:off x="2057400" y="4427898"/>
            <a:ext cx="4114800" cy="243010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Leadership</a:t>
            </a:r>
            <a:endParaRPr lang="en-US" dirty="0"/>
          </a:p>
        </p:txBody>
      </p:sp>
      <p:sp>
        <p:nvSpPr>
          <p:cNvPr id="3" name="Content Placeholder 2"/>
          <p:cNvSpPr>
            <a:spLocks noGrp="1"/>
          </p:cNvSpPr>
          <p:nvPr>
            <p:ph idx="1"/>
          </p:nvPr>
        </p:nvSpPr>
        <p:spPr/>
        <p:txBody>
          <a:bodyPr/>
          <a:lstStyle/>
          <a:p>
            <a:r>
              <a:rPr lang="en-US" dirty="0" smtClean="0"/>
              <a:t>In 2011, Dr. Hanbury was inaugurated as President and CEO</a:t>
            </a:r>
          </a:p>
          <a:p>
            <a:r>
              <a:rPr lang="en-US" dirty="0" smtClean="0"/>
              <a:t>Dr. Hanbury had served as Vice President of Finance and CFO for 12 years prior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and Challenges</a:t>
            </a:r>
            <a:endParaRPr lang="en-US" dirty="0"/>
          </a:p>
        </p:txBody>
      </p:sp>
      <p:sp>
        <p:nvSpPr>
          <p:cNvPr id="3" name="Content Placeholder 2"/>
          <p:cNvSpPr>
            <a:spLocks noGrp="1"/>
          </p:cNvSpPr>
          <p:nvPr>
            <p:ph idx="1"/>
          </p:nvPr>
        </p:nvSpPr>
        <p:spPr/>
        <p:txBody>
          <a:bodyPr/>
          <a:lstStyle/>
          <a:p>
            <a:r>
              <a:rPr lang="en-US" dirty="0" smtClean="0"/>
              <a:t>Communication</a:t>
            </a:r>
          </a:p>
          <a:p>
            <a:r>
              <a:rPr lang="en-US" dirty="0" smtClean="0"/>
              <a:t>One NSU</a:t>
            </a:r>
          </a:p>
          <a:p>
            <a:r>
              <a:rPr lang="en-US" dirty="0" smtClean="0"/>
              <a:t>Developing a Shared Vision, Mission, and Core Values and Uniting NSU around Achieving that Vision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NSU Employee Engagement</a:t>
            </a:r>
            <a:endParaRPr lang="en-US" dirty="0"/>
          </a:p>
        </p:txBody>
      </p:sp>
      <p:sp>
        <p:nvSpPr>
          <p:cNvPr id="3" name="Content Placeholder 2"/>
          <p:cNvSpPr>
            <a:spLocks noGrp="1"/>
          </p:cNvSpPr>
          <p:nvPr>
            <p:ph idx="1"/>
          </p:nvPr>
        </p:nvSpPr>
        <p:spPr/>
        <p:txBody>
          <a:bodyPr/>
          <a:lstStyle/>
          <a:p>
            <a:r>
              <a:rPr lang="en-US" dirty="0" smtClean="0"/>
              <a:t>NSU has been conducting Employee Engagement surveys regularly since 2007</a:t>
            </a:r>
          </a:p>
          <a:p>
            <a:r>
              <a:rPr lang="en-US" dirty="0" smtClean="0"/>
              <a:t>Response rates over 70%</a:t>
            </a:r>
          </a:p>
          <a:p>
            <a:r>
              <a:rPr lang="en-US" dirty="0" smtClean="0"/>
              <a:t>One area of Opportunity is in Communication</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MAC2HD_A:Applications:Microsoft Office 2004:Templates:Presentations:Designs:Blank Presentation</Template>
  <TotalTime>2731</TotalTime>
  <Words>1507</Words>
  <Application>Microsoft Office PowerPoint</Application>
  <PresentationFormat>Letter Paper (8.5x11 in)</PresentationFormat>
  <Paragraphs>240</Paragraphs>
  <Slides>34</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Picture</vt:lpstr>
      <vt:lpstr>PowerPoint Presentation</vt:lpstr>
      <vt:lpstr>Abstract</vt:lpstr>
      <vt:lpstr>Objectives of the Session</vt:lpstr>
      <vt:lpstr>Session Outline</vt:lpstr>
      <vt:lpstr>Nova Southeastern University Overview</vt:lpstr>
      <vt:lpstr>Nova Southeastern University Campus</vt:lpstr>
      <vt:lpstr>New Leadership</vt:lpstr>
      <vt:lpstr>Opportunities and Challenges</vt:lpstr>
      <vt:lpstr>NSU Employee Engagement</vt:lpstr>
      <vt:lpstr>PowerPoint Presentation</vt:lpstr>
      <vt:lpstr>A New Leader – A New Shared Vision</vt:lpstr>
      <vt:lpstr>NSU Team 2020</vt:lpstr>
      <vt:lpstr>Vision 2020 “A beacon for directing NSU’s future”</vt:lpstr>
      <vt:lpstr>Mission</vt:lpstr>
      <vt:lpstr> NSU’s Core Values “The Essence of NSU”  </vt:lpstr>
      <vt:lpstr>“Ground Rules” for NSU Planning</vt:lpstr>
      <vt:lpstr>Integration with Existing Planning and Assessment Procedures</vt:lpstr>
      <vt:lpstr>What We Have Accomplished</vt:lpstr>
      <vt:lpstr>NSU’s Strategic Priorities</vt:lpstr>
      <vt:lpstr>PowerPoint Presentation</vt:lpstr>
      <vt:lpstr>Achieving Vision 2020</vt:lpstr>
      <vt:lpstr>Continuous Assessment and Feedback</vt:lpstr>
      <vt:lpstr>Example of Performance Measures</vt:lpstr>
      <vt:lpstr>Example of Strategic Initiatives</vt:lpstr>
      <vt:lpstr>Strategic Priorities Dashboard</vt:lpstr>
      <vt:lpstr>Strategic Priorities Dashboard</vt:lpstr>
      <vt:lpstr>Strategic Priorities Dashboard</vt:lpstr>
      <vt:lpstr>Strategic Priorities Dashboard</vt:lpstr>
      <vt:lpstr>Strategic Priorities Dashboard</vt:lpstr>
      <vt:lpstr>Beyond Compliance: Institutional Benefits of Integrated, Systematic Processes</vt:lpstr>
      <vt:lpstr>Benefits of Having a Strategic Plan</vt:lpstr>
      <vt:lpstr>Benefits in the Creation of the Strategic Plan</vt:lpstr>
      <vt:lpstr>Benefits in Implementation of the Strategic Plan</vt:lpstr>
      <vt:lpstr>Core Requirement 2.5</vt:lpstr>
    </vt:vector>
  </TitlesOfParts>
  <Company>BankAtlantric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cdellapelle</dc:creator>
  <cp:lastModifiedBy>Wendy Powell</cp:lastModifiedBy>
  <cp:revision>188</cp:revision>
  <cp:lastPrinted>2011-10-22T16:17:49Z</cp:lastPrinted>
  <dcterms:created xsi:type="dcterms:W3CDTF">2011-10-07T14:16:49Z</dcterms:created>
  <dcterms:modified xsi:type="dcterms:W3CDTF">2012-12-13T20:07:05Z</dcterms:modified>
</cp:coreProperties>
</file>